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Roboto Black"/>
      <p:bold r:id="rId23"/>
      <p:boldItalic r:id="rId24"/>
    </p:embeddedFont>
    <p:embeddedFont>
      <p:font typeface="Roboto"/>
      <p:regular r:id="rId25"/>
      <p:bold r:id="rId26"/>
      <p:italic r:id="rId27"/>
      <p:boldItalic r:id="rId28"/>
    </p:embeddedFont>
    <p:embeddedFont>
      <p:font typeface="Roboto Medium"/>
      <p:regular r:id="rId29"/>
      <p:bold r:id="rId30"/>
      <p:italic r:id="rId31"/>
      <p:boldItalic r:id="rId32"/>
    </p:embeddedFont>
    <p:embeddedFont>
      <p:font typeface="Poppins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37" roundtripDataSignature="AMtx7mjcJ53WYUPz2A2CnAFMIpwuldcM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obotoBlack-boldItalic.fntdata"/><Relationship Id="rId23" Type="http://schemas.openxmlformats.org/officeDocument/2006/relationships/font" Target="fonts/RobotoBlack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Medium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Medium-italic.fntdata"/><Relationship Id="rId30" Type="http://schemas.openxmlformats.org/officeDocument/2006/relationships/font" Target="fonts/RobotoMedium-bold.fntdata"/><Relationship Id="rId11" Type="http://schemas.openxmlformats.org/officeDocument/2006/relationships/slide" Target="slides/slide6.xml"/><Relationship Id="rId33" Type="http://schemas.openxmlformats.org/officeDocument/2006/relationships/font" Target="fonts/Poppins-regular.fntdata"/><Relationship Id="rId10" Type="http://schemas.openxmlformats.org/officeDocument/2006/relationships/slide" Target="slides/slide5.xml"/><Relationship Id="rId32" Type="http://schemas.openxmlformats.org/officeDocument/2006/relationships/font" Target="fonts/RobotoMedium-boldItalic.fntdata"/><Relationship Id="rId13" Type="http://schemas.openxmlformats.org/officeDocument/2006/relationships/slide" Target="slides/slide8.xml"/><Relationship Id="rId35" Type="http://schemas.openxmlformats.org/officeDocument/2006/relationships/font" Target="fonts/Poppins-italic.fntdata"/><Relationship Id="rId12" Type="http://schemas.openxmlformats.org/officeDocument/2006/relationships/slide" Target="slides/slide7.xml"/><Relationship Id="rId34" Type="http://schemas.openxmlformats.org/officeDocument/2006/relationships/font" Target="fonts/Poppins-bold.fntdata"/><Relationship Id="rId15" Type="http://schemas.openxmlformats.org/officeDocument/2006/relationships/slide" Target="slides/slide10.xml"/><Relationship Id="rId37" Type="http://customschemas.google.com/relationships/presentationmetadata" Target="metadata"/><Relationship Id="rId14" Type="http://schemas.openxmlformats.org/officeDocument/2006/relationships/slide" Target="slides/slide9.xml"/><Relationship Id="rId36" Type="http://schemas.openxmlformats.org/officeDocument/2006/relationships/font" Target="fonts/Poppins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d5cc9510fa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d5cc9510fa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d5cc9510f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d5cc9510f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" name="Google Shape;7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1" name="Google Shape;11;p17"/>
          <p:cNvSpPr txBox="1"/>
          <p:nvPr>
            <p:ph type="ctrTitle"/>
          </p:nvPr>
        </p:nvSpPr>
        <p:spPr>
          <a:xfrm>
            <a:off x="311700" y="1794725"/>
            <a:ext cx="85659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Black"/>
              <a:buNone/>
              <a:defRPr sz="3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17"/>
          <p:cNvSpPr txBox="1"/>
          <p:nvPr>
            <p:ph idx="1" type="subTitle"/>
          </p:nvPr>
        </p:nvSpPr>
        <p:spPr>
          <a:xfrm>
            <a:off x="311700" y="2608925"/>
            <a:ext cx="8478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edium"/>
              <a:buNone/>
              <a:defRPr sz="1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AND_TWO_COLUMNS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d5cc9510fa_0_311"/>
          <p:cNvSpPr txBox="1"/>
          <p:nvPr>
            <p:ph type="title"/>
          </p:nvPr>
        </p:nvSpPr>
        <p:spPr>
          <a:xfrm>
            <a:off x="311700" y="445025"/>
            <a:ext cx="722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800"/>
              <a:buNone/>
              <a:defRPr b="1" sz="1800">
                <a:solidFill>
                  <a:srgbClr val="031E2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" name="Google Shape;57;g3d5cc9510fa_0_311"/>
          <p:cNvSpPr txBox="1"/>
          <p:nvPr>
            <p:ph idx="1" type="body"/>
          </p:nvPr>
        </p:nvSpPr>
        <p:spPr>
          <a:xfrm>
            <a:off x="311700" y="14572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400"/>
              <a:buChar char="●"/>
              <a:defRPr sz="1400">
                <a:solidFill>
                  <a:srgbClr val="031E22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200"/>
              <a:buChar char="○"/>
              <a:defRPr sz="1200">
                <a:solidFill>
                  <a:srgbClr val="031E22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200"/>
              <a:buChar char="■"/>
              <a:defRPr sz="1200">
                <a:solidFill>
                  <a:srgbClr val="031E22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200"/>
              <a:buChar char="●"/>
              <a:defRPr sz="1200">
                <a:solidFill>
                  <a:srgbClr val="031E22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200"/>
              <a:buChar char="○"/>
              <a:defRPr sz="1200">
                <a:solidFill>
                  <a:srgbClr val="031E22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200"/>
              <a:buChar char="■"/>
              <a:defRPr sz="1200">
                <a:solidFill>
                  <a:srgbClr val="031E22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200"/>
              <a:buChar char="●"/>
              <a:defRPr sz="1200">
                <a:solidFill>
                  <a:srgbClr val="031E22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200"/>
              <a:buChar char="○"/>
              <a:defRPr sz="1200">
                <a:solidFill>
                  <a:srgbClr val="031E22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200"/>
              <a:buChar char="■"/>
              <a:defRPr sz="1200">
                <a:solidFill>
                  <a:srgbClr val="031E22"/>
                </a:solidFill>
              </a:defRPr>
            </a:lvl9pPr>
          </a:lstStyle>
          <a:p/>
        </p:txBody>
      </p:sp>
      <p:sp>
        <p:nvSpPr>
          <p:cNvPr id="58" name="Google Shape;58;g3d5cc9510fa_0_311"/>
          <p:cNvSpPr txBox="1"/>
          <p:nvPr>
            <p:ph idx="2" type="body"/>
          </p:nvPr>
        </p:nvSpPr>
        <p:spPr>
          <a:xfrm>
            <a:off x="4832400" y="14572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59" name="Google Shape;59;g3d5cc9510fa_0_311" title="horizontal-achromatic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5084" y="255550"/>
            <a:ext cx="1297215" cy="6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g3d5cc9510fa_0_311"/>
          <p:cNvSpPr txBox="1"/>
          <p:nvPr>
            <p:ph idx="3" type="subTitle"/>
          </p:nvPr>
        </p:nvSpPr>
        <p:spPr>
          <a:xfrm>
            <a:off x="311700" y="786225"/>
            <a:ext cx="72234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400"/>
              <a:buNone/>
              <a:defRPr sz="1400">
                <a:solidFill>
                  <a:srgbClr val="031E2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dwie kolumny 1">
  <p:cSld name="Tytuł i dwie kolumny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5" name="Google Shape;15;p18"/>
          <p:cNvSpPr txBox="1"/>
          <p:nvPr>
            <p:ph type="title"/>
          </p:nvPr>
        </p:nvSpPr>
        <p:spPr>
          <a:xfrm>
            <a:off x="407100" y="827100"/>
            <a:ext cx="830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1A4E"/>
              </a:buClr>
              <a:buSzPts val="2200"/>
              <a:buFont typeface="Poppins"/>
              <a:buNone/>
              <a:defRPr b="1" sz="2200">
                <a:solidFill>
                  <a:srgbClr val="1E1A4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" name="Google Shape;16;p18"/>
          <p:cNvSpPr txBox="1"/>
          <p:nvPr>
            <p:ph idx="1" type="body"/>
          </p:nvPr>
        </p:nvSpPr>
        <p:spPr>
          <a:xfrm>
            <a:off x="407100" y="2085375"/>
            <a:ext cx="3951000" cy="2577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E5E4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7575" lIns="247575" spcFirstLastPara="1" rIns="247575" wrap="square" tIns="247575">
            <a:normAutofit/>
          </a:bodyPr>
          <a:lstStyle>
            <a:lvl1pPr indent="-333375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A4E"/>
              </a:buClr>
              <a:buSzPts val="1650"/>
              <a:buFont typeface="Poppins"/>
              <a:buChar char="●"/>
              <a:defRPr sz="1650">
                <a:solidFill>
                  <a:srgbClr val="1E1A4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10134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A4E"/>
              </a:buClr>
              <a:buSzPts val="1284"/>
              <a:buFont typeface="Poppins"/>
              <a:buChar char="○"/>
              <a:defRPr sz="1283">
                <a:solidFill>
                  <a:srgbClr val="1E1A4E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10134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A4E"/>
              </a:buClr>
              <a:buSzPts val="1284"/>
              <a:buFont typeface="Poppins"/>
              <a:buChar char="■"/>
              <a:defRPr sz="1283">
                <a:solidFill>
                  <a:srgbClr val="1E1A4E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10134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A4E"/>
              </a:buClr>
              <a:buSzPts val="1284"/>
              <a:buFont typeface="Poppins"/>
              <a:buChar char="●"/>
              <a:defRPr sz="1283">
                <a:solidFill>
                  <a:srgbClr val="1E1A4E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10134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A4E"/>
              </a:buClr>
              <a:buSzPts val="1284"/>
              <a:buFont typeface="Poppins"/>
              <a:buChar char="○"/>
              <a:defRPr sz="1283">
                <a:solidFill>
                  <a:srgbClr val="1E1A4E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10134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A4E"/>
              </a:buClr>
              <a:buSzPts val="1284"/>
              <a:buFont typeface="Poppins"/>
              <a:buChar char="■"/>
              <a:defRPr sz="1283">
                <a:solidFill>
                  <a:srgbClr val="1E1A4E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10134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A4E"/>
              </a:buClr>
              <a:buSzPts val="1284"/>
              <a:buFont typeface="Poppins"/>
              <a:buChar char="●"/>
              <a:defRPr sz="1283">
                <a:solidFill>
                  <a:srgbClr val="1E1A4E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10134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A4E"/>
              </a:buClr>
              <a:buSzPts val="1284"/>
              <a:buFont typeface="Poppins"/>
              <a:buChar char="○"/>
              <a:defRPr sz="1283">
                <a:solidFill>
                  <a:srgbClr val="1E1A4E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10134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A4E"/>
              </a:buClr>
              <a:buSzPts val="1284"/>
              <a:buFont typeface="Poppins"/>
              <a:buChar char="■"/>
              <a:defRPr sz="1283">
                <a:solidFill>
                  <a:srgbClr val="1E1A4E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7" name="Google Shape;17;p18"/>
          <p:cNvSpPr txBox="1"/>
          <p:nvPr>
            <p:ph idx="2" type="body"/>
          </p:nvPr>
        </p:nvSpPr>
        <p:spPr>
          <a:xfrm>
            <a:off x="4712151" y="2085375"/>
            <a:ext cx="3951000" cy="2577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E5E4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7575" lIns="247575" spcFirstLastPara="1" rIns="247575" wrap="square" tIns="247575">
            <a:normAutofit/>
          </a:bodyPr>
          <a:lstStyle>
            <a:lvl1pPr indent="-333375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A4E"/>
              </a:buClr>
              <a:buSzPts val="1650"/>
              <a:buFont typeface="Poppins"/>
              <a:buChar char="●"/>
              <a:defRPr sz="1650">
                <a:solidFill>
                  <a:srgbClr val="1E1A4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10134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A4E"/>
              </a:buClr>
              <a:buSzPts val="1284"/>
              <a:buFont typeface="Poppins"/>
              <a:buChar char="○"/>
              <a:defRPr sz="1283">
                <a:solidFill>
                  <a:srgbClr val="1E1A4E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10134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A4E"/>
              </a:buClr>
              <a:buSzPts val="1284"/>
              <a:buFont typeface="Poppins"/>
              <a:buChar char="■"/>
              <a:defRPr sz="1283">
                <a:solidFill>
                  <a:srgbClr val="1E1A4E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10134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A4E"/>
              </a:buClr>
              <a:buSzPts val="1284"/>
              <a:buFont typeface="Poppins"/>
              <a:buChar char="●"/>
              <a:defRPr sz="1283">
                <a:solidFill>
                  <a:srgbClr val="1E1A4E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10134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A4E"/>
              </a:buClr>
              <a:buSzPts val="1284"/>
              <a:buFont typeface="Poppins"/>
              <a:buChar char="○"/>
              <a:defRPr sz="1283">
                <a:solidFill>
                  <a:srgbClr val="1E1A4E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10134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A4E"/>
              </a:buClr>
              <a:buSzPts val="1284"/>
              <a:buFont typeface="Poppins"/>
              <a:buChar char="■"/>
              <a:defRPr sz="1283">
                <a:solidFill>
                  <a:srgbClr val="1E1A4E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10134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A4E"/>
              </a:buClr>
              <a:buSzPts val="1284"/>
              <a:buFont typeface="Poppins"/>
              <a:buChar char="●"/>
              <a:defRPr sz="1283">
                <a:solidFill>
                  <a:srgbClr val="1E1A4E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10134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A4E"/>
              </a:buClr>
              <a:buSzPts val="1284"/>
              <a:buFont typeface="Poppins"/>
              <a:buChar char="○"/>
              <a:defRPr sz="1283">
                <a:solidFill>
                  <a:srgbClr val="1E1A4E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10134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A4E"/>
              </a:buClr>
              <a:buSzPts val="1284"/>
              <a:buFont typeface="Poppins"/>
              <a:buChar char="■"/>
              <a:defRPr sz="1283">
                <a:solidFill>
                  <a:srgbClr val="1E1A4E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0" name="Google Shape;20;p19"/>
          <p:cNvSpPr txBox="1"/>
          <p:nvPr>
            <p:ph type="title"/>
          </p:nvPr>
        </p:nvSpPr>
        <p:spPr>
          <a:xfrm>
            <a:off x="2462775" y="1913050"/>
            <a:ext cx="4925700" cy="6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Black"/>
              <a:buNone/>
              <a:defRPr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19"/>
          <p:cNvSpPr txBox="1"/>
          <p:nvPr>
            <p:ph idx="1" type="subTitle"/>
          </p:nvPr>
        </p:nvSpPr>
        <p:spPr>
          <a:xfrm>
            <a:off x="2462775" y="2622600"/>
            <a:ext cx="4228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Black"/>
              <a:buNone/>
              <a:defRPr sz="2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żo treści jasne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0"/>
          <p:cNvSpPr txBox="1"/>
          <p:nvPr>
            <p:ph idx="1" type="body"/>
          </p:nvPr>
        </p:nvSpPr>
        <p:spPr>
          <a:xfrm>
            <a:off x="1135800" y="1314900"/>
            <a:ext cx="6872400" cy="3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600"/>
              <a:buChar char="●"/>
              <a:defRPr sz="1600">
                <a:solidFill>
                  <a:srgbClr val="012928"/>
                </a:solidFill>
              </a:defRPr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600"/>
              <a:buChar char="○"/>
              <a:defRPr sz="1600">
                <a:solidFill>
                  <a:srgbClr val="012928"/>
                </a:solidFill>
              </a:defRPr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600"/>
              <a:buChar char="■"/>
              <a:defRPr sz="1600">
                <a:solidFill>
                  <a:srgbClr val="012928"/>
                </a:solidFill>
              </a:defRPr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600"/>
              <a:buChar char="●"/>
              <a:defRPr sz="1600">
                <a:solidFill>
                  <a:srgbClr val="012928"/>
                </a:solidFill>
              </a:defRPr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600"/>
              <a:buChar char="○"/>
              <a:defRPr sz="1600">
                <a:solidFill>
                  <a:srgbClr val="012928"/>
                </a:solidFill>
              </a:defRPr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600"/>
              <a:buChar char="■"/>
              <a:defRPr sz="1600">
                <a:solidFill>
                  <a:srgbClr val="012928"/>
                </a:solidFill>
              </a:defRPr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600"/>
              <a:buChar char="●"/>
              <a:defRPr sz="1600">
                <a:solidFill>
                  <a:srgbClr val="012928"/>
                </a:solidFill>
              </a:defRPr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600"/>
              <a:buChar char="○"/>
              <a:defRPr sz="1600">
                <a:solidFill>
                  <a:srgbClr val="012928"/>
                </a:solidFill>
              </a:defRPr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600"/>
              <a:buChar char="■"/>
              <a:defRPr sz="1600">
                <a:solidFill>
                  <a:srgbClr val="012928"/>
                </a:solidFill>
              </a:defRPr>
            </a:lvl9pPr>
          </a:lstStyle>
          <a:p/>
        </p:txBody>
      </p:sp>
      <p:sp>
        <p:nvSpPr>
          <p:cNvPr id="24" name="Google Shape;24;p20"/>
          <p:cNvSpPr txBox="1"/>
          <p:nvPr>
            <p:ph type="title"/>
          </p:nvPr>
        </p:nvSpPr>
        <p:spPr>
          <a:xfrm>
            <a:off x="1075200" y="726475"/>
            <a:ext cx="47295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B28"/>
              </a:buClr>
              <a:buSzPts val="1600"/>
              <a:buFont typeface="Roboto Black"/>
              <a:buNone/>
              <a:defRPr sz="1600">
                <a:solidFill>
                  <a:srgbClr val="001B28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_2">
  <p:cSld name="TITLE_AND_TWO_COLUMNS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1"/>
          <p:cNvSpPr txBox="1"/>
          <p:nvPr>
            <p:ph type="title"/>
          </p:nvPr>
        </p:nvSpPr>
        <p:spPr>
          <a:xfrm>
            <a:off x="311700" y="445025"/>
            <a:ext cx="722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800"/>
              <a:buNone/>
              <a:defRPr b="1" sz="1800">
                <a:solidFill>
                  <a:srgbClr val="031E2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21"/>
          <p:cNvSpPr txBox="1"/>
          <p:nvPr>
            <p:ph idx="1" type="body"/>
          </p:nvPr>
        </p:nvSpPr>
        <p:spPr>
          <a:xfrm>
            <a:off x="311700" y="14572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400"/>
              <a:buChar char="●"/>
              <a:defRPr sz="1400">
                <a:solidFill>
                  <a:srgbClr val="031E22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200"/>
              <a:buChar char="○"/>
              <a:defRPr sz="1200">
                <a:solidFill>
                  <a:srgbClr val="031E22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200"/>
              <a:buChar char="■"/>
              <a:defRPr sz="1200">
                <a:solidFill>
                  <a:srgbClr val="031E22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200"/>
              <a:buChar char="●"/>
              <a:defRPr sz="1200">
                <a:solidFill>
                  <a:srgbClr val="031E22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200"/>
              <a:buChar char="○"/>
              <a:defRPr sz="1200">
                <a:solidFill>
                  <a:srgbClr val="031E22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200"/>
              <a:buChar char="■"/>
              <a:defRPr sz="1200">
                <a:solidFill>
                  <a:srgbClr val="031E22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200"/>
              <a:buChar char="●"/>
              <a:defRPr sz="1200">
                <a:solidFill>
                  <a:srgbClr val="031E22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200"/>
              <a:buChar char="○"/>
              <a:defRPr sz="1200">
                <a:solidFill>
                  <a:srgbClr val="031E22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200"/>
              <a:buChar char="■"/>
              <a:defRPr sz="1200">
                <a:solidFill>
                  <a:srgbClr val="031E22"/>
                </a:solidFill>
              </a:defRPr>
            </a:lvl9pPr>
          </a:lstStyle>
          <a:p/>
        </p:txBody>
      </p:sp>
      <p:sp>
        <p:nvSpPr>
          <p:cNvPr id="28" name="Google Shape;28;p21"/>
          <p:cNvSpPr txBox="1"/>
          <p:nvPr>
            <p:ph idx="2" type="body"/>
          </p:nvPr>
        </p:nvSpPr>
        <p:spPr>
          <a:xfrm>
            <a:off x="4832400" y="14572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29" name="Google Shape;29;p21" title="horizontal-achromatic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5084" y="255550"/>
            <a:ext cx="1297215" cy="6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1"/>
          <p:cNvSpPr txBox="1"/>
          <p:nvPr>
            <p:ph idx="3" type="subTitle"/>
          </p:nvPr>
        </p:nvSpPr>
        <p:spPr>
          <a:xfrm>
            <a:off x="311700" y="786225"/>
            <a:ext cx="72234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400"/>
              <a:buNone/>
              <a:defRPr sz="1400">
                <a:solidFill>
                  <a:srgbClr val="031E2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ie kolumny" type="twoColTx">
  <p:cSld name="TITLE_AND_TWO_COLUMNS">
    <p:bg>
      <p:bgPr>
        <a:solidFill>
          <a:srgbClr val="001B28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3" name="Google Shape;33;p22"/>
          <p:cNvSpPr txBox="1"/>
          <p:nvPr/>
        </p:nvSpPr>
        <p:spPr>
          <a:xfrm>
            <a:off x="591434" y="445025"/>
            <a:ext cx="3821100" cy="432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216545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1B2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" name="Google Shape;34;p22"/>
          <p:cNvSpPr txBox="1"/>
          <p:nvPr/>
        </p:nvSpPr>
        <p:spPr>
          <a:xfrm>
            <a:off x="4660134" y="445025"/>
            <a:ext cx="3821100" cy="432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216545" rtl="0" algn="l">
              <a:lnSpc>
                <a:spcPct val="115000"/>
              </a:lnSpc>
              <a:spcBef>
                <a:spcPts val="1000"/>
              </a:spcBef>
              <a:spcAft>
                <a:spcPts val="50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1B2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" name="Google Shape;35;p22"/>
          <p:cNvSpPr txBox="1"/>
          <p:nvPr>
            <p:ph type="title"/>
          </p:nvPr>
        </p:nvSpPr>
        <p:spPr>
          <a:xfrm>
            <a:off x="700325" y="559375"/>
            <a:ext cx="3603300" cy="7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39E"/>
              </a:buClr>
              <a:buSzPts val="2600"/>
              <a:buFont typeface="Roboto Black"/>
              <a:buNone/>
              <a:defRPr sz="2600">
                <a:solidFill>
                  <a:srgbClr val="00C39E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" name="Google Shape;36;p22"/>
          <p:cNvSpPr txBox="1"/>
          <p:nvPr>
            <p:ph idx="1" type="body"/>
          </p:nvPr>
        </p:nvSpPr>
        <p:spPr>
          <a:xfrm>
            <a:off x="794144" y="1564250"/>
            <a:ext cx="3509400" cy="30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B28"/>
              </a:buClr>
              <a:buSzPts val="1800"/>
              <a:buFont typeface="Roboto Medium"/>
              <a:buChar char="●"/>
              <a:defRPr>
                <a:solidFill>
                  <a:srgbClr val="001B2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B28"/>
              </a:buClr>
              <a:buSzPts val="1400"/>
              <a:buFont typeface="Roboto Medium"/>
              <a:buChar char="○"/>
              <a:defRPr>
                <a:solidFill>
                  <a:srgbClr val="001B2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B28"/>
              </a:buClr>
              <a:buSzPts val="1400"/>
              <a:buFont typeface="Roboto Medium"/>
              <a:buChar char="■"/>
              <a:defRPr>
                <a:solidFill>
                  <a:srgbClr val="001B2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B28"/>
              </a:buClr>
              <a:buSzPts val="1400"/>
              <a:buFont typeface="Roboto Medium"/>
              <a:buChar char="●"/>
              <a:defRPr>
                <a:solidFill>
                  <a:srgbClr val="001B2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B28"/>
              </a:buClr>
              <a:buSzPts val="1400"/>
              <a:buFont typeface="Roboto Medium"/>
              <a:buChar char="○"/>
              <a:defRPr>
                <a:solidFill>
                  <a:srgbClr val="001B2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B28"/>
              </a:buClr>
              <a:buSzPts val="1400"/>
              <a:buFont typeface="Roboto Medium"/>
              <a:buChar char="■"/>
              <a:defRPr>
                <a:solidFill>
                  <a:srgbClr val="001B2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B28"/>
              </a:buClr>
              <a:buSzPts val="1400"/>
              <a:buFont typeface="Roboto Medium"/>
              <a:buChar char="●"/>
              <a:defRPr>
                <a:solidFill>
                  <a:srgbClr val="001B2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B28"/>
              </a:buClr>
              <a:buSzPts val="1400"/>
              <a:buFont typeface="Roboto Medium"/>
              <a:buChar char="○"/>
              <a:defRPr>
                <a:solidFill>
                  <a:srgbClr val="001B2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B28"/>
              </a:buClr>
              <a:buSzPts val="1400"/>
              <a:buFont typeface="Roboto Medium"/>
              <a:buChar char="■"/>
              <a:defRPr>
                <a:solidFill>
                  <a:srgbClr val="001B2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37" name="Google Shape;37;p22"/>
          <p:cNvSpPr txBox="1"/>
          <p:nvPr>
            <p:ph idx="2" type="title"/>
          </p:nvPr>
        </p:nvSpPr>
        <p:spPr>
          <a:xfrm>
            <a:off x="4769025" y="559388"/>
            <a:ext cx="3603300" cy="7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39E"/>
              </a:buClr>
              <a:buSzPts val="2600"/>
              <a:buFont typeface="Roboto Black"/>
              <a:buNone/>
              <a:defRPr sz="2600">
                <a:solidFill>
                  <a:srgbClr val="00C39E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p22"/>
          <p:cNvSpPr txBox="1"/>
          <p:nvPr>
            <p:ph idx="3" type="body"/>
          </p:nvPr>
        </p:nvSpPr>
        <p:spPr>
          <a:xfrm>
            <a:off x="4862844" y="1564263"/>
            <a:ext cx="3509400" cy="30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B28"/>
              </a:buClr>
              <a:buSzPts val="1800"/>
              <a:buFont typeface="Roboto Medium"/>
              <a:buChar char="●"/>
              <a:defRPr>
                <a:solidFill>
                  <a:srgbClr val="001B2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B28"/>
              </a:buClr>
              <a:buSzPts val="1400"/>
              <a:buFont typeface="Roboto Medium"/>
              <a:buChar char="○"/>
              <a:defRPr>
                <a:solidFill>
                  <a:srgbClr val="001B2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B28"/>
              </a:buClr>
              <a:buSzPts val="1400"/>
              <a:buFont typeface="Roboto Medium"/>
              <a:buChar char="■"/>
              <a:defRPr>
                <a:solidFill>
                  <a:srgbClr val="001B2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B28"/>
              </a:buClr>
              <a:buSzPts val="1400"/>
              <a:buFont typeface="Roboto Medium"/>
              <a:buChar char="●"/>
              <a:defRPr>
                <a:solidFill>
                  <a:srgbClr val="001B2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B28"/>
              </a:buClr>
              <a:buSzPts val="1400"/>
              <a:buFont typeface="Roboto Medium"/>
              <a:buChar char="○"/>
              <a:defRPr>
                <a:solidFill>
                  <a:srgbClr val="001B2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B28"/>
              </a:buClr>
              <a:buSzPts val="1400"/>
              <a:buFont typeface="Roboto Medium"/>
              <a:buChar char="■"/>
              <a:defRPr>
                <a:solidFill>
                  <a:srgbClr val="001B2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B28"/>
              </a:buClr>
              <a:buSzPts val="1400"/>
              <a:buFont typeface="Roboto Medium"/>
              <a:buChar char="●"/>
              <a:defRPr>
                <a:solidFill>
                  <a:srgbClr val="001B2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B28"/>
              </a:buClr>
              <a:buSzPts val="1400"/>
              <a:buFont typeface="Roboto Medium"/>
              <a:buChar char="○"/>
              <a:defRPr>
                <a:solidFill>
                  <a:srgbClr val="001B2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B28"/>
              </a:buClr>
              <a:buSzPts val="1400"/>
              <a:buFont typeface="Roboto Medium"/>
              <a:buChar char="■"/>
              <a:defRPr>
                <a:solidFill>
                  <a:srgbClr val="001B2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41" name="Google Shape;41;p23"/>
          <p:cNvSpPr txBox="1"/>
          <p:nvPr/>
        </p:nvSpPr>
        <p:spPr>
          <a:xfrm>
            <a:off x="6103125" y="3943350"/>
            <a:ext cx="2658900" cy="3266400"/>
          </a:xfrm>
          <a:prstGeom prst="rect">
            <a:avLst/>
          </a:prstGeom>
          <a:solidFill>
            <a:srgbClr val="00FACB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90000" marR="216545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t/>
            </a:r>
            <a:endParaRPr b="1" i="0" sz="1650" u="none" cap="none" strike="noStrike">
              <a:solidFill>
                <a:srgbClr val="001B28"/>
              </a:solidFill>
              <a:highlight>
                <a:srgbClr val="00FACB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" name="Google Shape;42;p23"/>
          <p:cNvSpPr txBox="1"/>
          <p:nvPr>
            <p:ph idx="1" type="body"/>
          </p:nvPr>
        </p:nvSpPr>
        <p:spPr>
          <a:xfrm>
            <a:off x="3414475" y="394475"/>
            <a:ext cx="5058000" cy="42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800"/>
              <a:buChar char="●"/>
              <a:defRPr>
                <a:solidFill>
                  <a:srgbClr val="012928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400"/>
              <a:buChar char="○"/>
              <a:defRPr>
                <a:solidFill>
                  <a:srgbClr val="012928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400"/>
              <a:buChar char="■"/>
              <a:defRPr>
                <a:solidFill>
                  <a:srgbClr val="012928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400"/>
              <a:buChar char="●"/>
              <a:defRPr>
                <a:solidFill>
                  <a:srgbClr val="012928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400"/>
              <a:buChar char="○"/>
              <a:defRPr>
                <a:solidFill>
                  <a:srgbClr val="012928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400"/>
              <a:buChar char="■"/>
              <a:defRPr>
                <a:solidFill>
                  <a:srgbClr val="012928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400"/>
              <a:buChar char="●"/>
              <a:defRPr>
                <a:solidFill>
                  <a:srgbClr val="012928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400"/>
              <a:buChar char="○"/>
              <a:defRPr>
                <a:solidFill>
                  <a:srgbClr val="012928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400"/>
              <a:buChar char="■"/>
              <a:defRPr>
                <a:solidFill>
                  <a:srgbClr val="012928"/>
                </a:solidFill>
              </a:defRPr>
            </a:lvl9pPr>
          </a:lstStyle>
          <a:p/>
        </p:txBody>
      </p:sp>
      <p:sp>
        <p:nvSpPr>
          <p:cNvPr id="43" name="Google Shape;43;p23"/>
          <p:cNvSpPr txBox="1"/>
          <p:nvPr>
            <p:ph idx="2" type="subTitle"/>
          </p:nvPr>
        </p:nvSpPr>
        <p:spPr>
          <a:xfrm>
            <a:off x="6342200" y="4235400"/>
            <a:ext cx="21303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B28"/>
              </a:buClr>
              <a:buSzPts val="1600"/>
              <a:buNone/>
              <a:defRPr b="1" sz="1600">
                <a:solidFill>
                  <a:srgbClr val="001B28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3"/>
          <p:cNvSpPr txBox="1"/>
          <p:nvPr>
            <p:ph type="title"/>
          </p:nvPr>
        </p:nvSpPr>
        <p:spPr>
          <a:xfrm>
            <a:off x="247000" y="1067625"/>
            <a:ext cx="2557200" cy="7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ACB"/>
              </a:buClr>
              <a:buSzPts val="2000"/>
              <a:buFont typeface="Roboto Black"/>
              <a:buNone/>
              <a:defRPr sz="2000">
                <a:solidFill>
                  <a:srgbClr val="00FACB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żo treści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47" name="Google Shape;47;p24"/>
          <p:cNvSpPr txBox="1"/>
          <p:nvPr>
            <p:ph idx="1" type="body"/>
          </p:nvPr>
        </p:nvSpPr>
        <p:spPr>
          <a:xfrm>
            <a:off x="1675284" y="926812"/>
            <a:ext cx="7086000" cy="37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600"/>
              <a:buAutoNum type="arabicPeriod"/>
              <a:defRPr sz="1600">
                <a:solidFill>
                  <a:srgbClr val="012928"/>
                </a:solidFill>
              </a:defRPr>
            </a:lvl1pPr>
          </a:lstStyle>
          <a:p/>
        </p:txBody>
      </p:sp>
      <p:sp>
        <p:nvSpPr>
          <p:cNvPr id="48" name="Google Shape;48;p24"/>
          <p:cNvSpPr txBox="1"/>
          <p:nvPr>
            <p:ph type="title"/>
          </p:nvPr>
        </p:nvSpPr>
        <p:spPr>
          <a:xfrm>
            <a:off x="1612800" y="254275"/>
            <a:ext cx="4876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B28"/>
              </a:buClr>
              <a:buSzPts val="1600"/>
              <a:buFont typeface="Roboto Black"/>
              <a:buNone/>
              <a:defRPr sz="1600">
                <a:solidFill>
                  <a:srgbClr val="001B28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_2 1">
  <p:cSld name="TITLE_AND_TWO_COLUMNS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3d5cc9510fa_0_150"/>
          <p:cNvSpPr txBox="1"/>
          <p:nvPr>
            <p:ph type="title"/>
          </p:nvPr>
        </p:nvSpPr>
        <p:spPr>
          <a:xfrm>
            <a:off x="311700" y="445025"/>
            <a:ext cx="722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800"/>
              <a:buNone/>
              <a:defRPr b="1" sz="1800">
                <a:solidFill>
                  <a:srgbClr val="031E2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" name="Google Shape;51;g3d5cc9510fa_0_150"/>
          <p:cNvSpPr txBox="1"/>
          <p:nvPr>
            <p:ph idx="1" type="body"/>
          </p:nvPr>
        </p:nvSpPr>
        <p:spPr>
          <a:xfrm>
            <a:off x="311700" y="14572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400"/>
              <a:buChar char="●"/>
              <a:defRPr sz="1400">
                <a:solidFill>
                  <a:srgbClr val="031E22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200"/>
              <a:buChar char="○"/>
              <a:defRPr sz="1200">
                <a:solidFill>
                  <a:srgbClr val="031E22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200"/>
              <a:buChar char="■"/>
              <a:defRPr sz="1200">
                <a:solidFill>
                  <a:srgbClr val="031E22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200"/>
              <a:buChar char="●"/>
              <a:defRPr sz="1200">
                <a:solidFill>
                  <a:srgbClr val="031E22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200"/>
              <a:buChar char="○"/>
              <a:defRPr sz="1200">
                <a:solidFill>
                  <a:srgbClr val="031E22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200"/>
              <a:buChar char="■"/>
              <a:defRPr sz="1200">
                <a:solidFill>
                  <a:srgbClr val="031E22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200"/>
              <a:buChar char="●"/>
              <a:defRPr sz="1200">
                <a:solidFill>
                  <a:srgbClr val="031E22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200"/>
              <a:buChar char="○"/>
              <a:defRPr sz="1200">
                <a:solidFill>
                  <a:srgbClr val="031E22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200"/>
              <a:buChar char="■"/>
              <a:defRPr sz="1200">
                <a:solidFill>
                  <a:srgbClr val="031E22"/>
                </a:solidFill>
              </a:defRPr>
            </a:lvl9pPr>
          </a:lstStyle>
          <a:p/>
        </p:txBody>
      </p:sp>
      <p:sp>
        <p:nvSpPr>
          <p:cNvPr id="52" name="Google Shape;52;g3d5cc9510fa_0_150"/>
          <p:cNvSpPr txBox="1"/>
          <p:nvPr>
            <p:ph idx="2" type="body"/>
          </p:nvPr>
        </p:nvSpPr>
        <p:spPr>
          <a:xfrm>
            <a:off x="4832400" y="14572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53" name="Google Shape;53;g3d5cc9510fa_0_150" title="horizontal-achromati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5084" y="255550"/>
            <a:ext cx="1297215" cy="6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g3d5cc9510fa_0_150"/>
          <p:cNvSpPr txBox="1"/>
          <p:nvPr>
            <p:ph idx="3" type="subTitle"/>
          </p:nvPr>
        </p:nvSpPr>
        <p:spPr>
          <a:xfrm>
            <a:off x="311700" y="786225"/>
            <a:ext cx="7223400" cy="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1E22"/>
              </a:buClr>
              <a:buSzPts val="1400"/>
              <a:buNone/>
              <a:defRPr sz="1400">
                <a:solidFill>
                  <a:srgbClr val="031E2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B28"/>
              </a:buClr>
              <a:buSzPts val="2800"/>
              <a:buFont typeface="Roboto Black"/>
              <a:buNone/>
              <a:defRPr b="0" i="0" sz="2800" u="none" cap="none" strike="noStrike">
                <a:solidFill>
                  <a:srgbClr val="001B28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800"/>
              <a:buFont typeface="Roboto"/>
              <a:buChar char="●"/>
              <a:defRPr b="0" i="0" sz="1800" u="none" cap="none" strike="noStrike">
                <a:solidFill>
                  <a:srgbClr val="01292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rgbClr val="01292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rgbClr val="01292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rgbClr val="01292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rgbClr val="01292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rgbClr val="01292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rgbClr val="01292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rgbClr val="01292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2928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rgbClr val="01292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png"/><Relationship Id="rId4" Type="http://schemas.openxmlformats.org/officeDocument/2006/relationships/image" Target="../media/image36.png"/><Relationship Id="rId5" Type="http://schemas.openxmlformats.org/officeDocument/2006/relationships/image" Target="../media/image23.png"/><Relationship Id="rId6" Type="http://schemas.openxmlformats.org/officeDocument/2006/relationships/image" Target="../media/image37.png"/><Relationship Id="rId7" Type="http://schemas.openxmlformats.org/officeDocument/2006/relationships/image" Target="../media/image39.png"/><Relationship Id="rId8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Relationship Id="rId4" Type="http://schemas.openxmlformats.org/officeDocument/2006/relationships/image" Target="../media/image41.png"/><Relationship Id="rId5" Type="http://schemas.openxmlformats.org/officeDocument/2006/relationships/image" Target="../media/image40.png"/><Relationship Id="rId6" Type="http://schemas.openxmlformats.org/officeDocument/2006/relationships/image" Target="../media/image9.png"/><Relationship Id="rId7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30.png"/><Relationship Id="rId13" Type="http://schemas.openxmlformats.org/officeDocument/2006/relationships/image" Target="../media/image34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45.png"/><Relationship Id="rId9" Type="http://schemas.openxmlformats.org/officeDocument/2006/relationships/image" Target="../media/image28.png"/><Relationship Id="rId5" Type="http://schemas.openxmlformats.org/officeDocument/2006/relationships/image" Target="../media/image17.png"/><Relationship Id="rId6" Type="http://schemas.openxmlformats.org/officeDocument/2006/relationships/image" Target="../media/image19.png"/><Relationship Id="rId7" Type="http://schemas.openxmlformats.org/officeDocument/2006/relationships/image" Target="../media/image22.png"/><Relationship Id="rId8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Relationship Id="rId4" Type="http://schemas.openxmlformats.org/officeDocument/2006/relationships/image" Target="../media/image6.png"/><Relationship Id="rId5" Type="http://schemas.openxmlformats.org/officeDocument/2006/relationships/image" Target="../media/image29.png"/><Relationship Id="rId6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86268" y="-282897"/>
            <a:ext cx="9668933" cy="6448876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"/>
          <p:cNvSpPr txBox="1"/>
          <p:nvPr>
            <p:ph idx="1" type="subTitle"/>
          </p:nvPr>
        </p:nvSpPr>
        <p:spPr>
          <a:xfrm>
            <a:off x="3445932" y="3912715"/>
            <a:ext cx="5698067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edium"/>
              <a:buNone/>
            </a:pPr>
            <a:r>
              <a:rPr lang="pl-PL"/>
              <a:t>Patrycja Dąbrowska – Wierzbicka, Marek Kasztelnik </a:t>
            </a:r>
            <a:endParaRPr/>
          </a:p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edium"/>
              <a:buNone/>
            </a:pPr>
            <a:r>
              <a:t/>
            </a:r>
            <a:endParaRPr/>
          </a:p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edium"/>
              <a:buNone/>
            </a:pPr>
            <a:r>
              <a:rPr lang="pl-PL"/>
              <a:t>14.04.2026</a:t>
            </a:r>
            <a:endParaRPr/>
          </a:p>
        </p:txBody>
      </p:sp>
      <p:sp>
        <p:nvSpPr>
          <p:cNvPr id="67" name="Google Shape;67;p1"/>
          <p:cNvSpPr txBox="1"/>
          <p:nvPr>
            <p:ph type="ctrTitle"/>
          </p:nvPr>
        </p:nvSpPr>
        <p:spPr>
          <a:xfrm>
            <a:off x="3615267" y="2749491"/>
            <a:ext cx="5401733" cy="7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Black"/>
              <a:buNone/>
            </a:pPr>
            <a:r>
              <a:rPr lang="pl-PL" sz="3200"/>
              <a:t>Short story about AI Factory</a:t>
            </a:r>
            <a:endParaRPr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"/>
          <p:cNvSpPr txBox="1"/>
          <p:nvPr>
            <p:ph type="ctrTitle"/>
          </p:nvPr>
        </p:nvSpPr>
        <p:spPr>
          <a:xfrm>
            <a:off x="311700" y="1794725"/>
            <a:ext cx="85659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Black"/>
              <a:buNone/>
            </a:pPr>
            <a:r>
              <a:rPr lang="pl-PL"/>
              <a:t> </a:t>
            </a:r>
            <a:endParaRPr/>
          </a:p>
        </p:txBody>
      </p:sp>
      <p:sp>
        <p:nvSpPr>
          <p:cNvPr id="160" name="Google Shape;160;p10"/>
          <p:cNvSpPr txBox="1"/>
          <p:nvPr>
            <p:ph idx="1" type="subTitle"/>
          </p:nvPr>
        </p:nvSpPr>
        <p:spPr>
          <a:xfrm>
            <a:off x="311700" y="2608925"/>
            <a:ext cx="8478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edium"/>
              <a:buNone/>
            </a:pPr>
            <a:r>
              <a:rPr lang="pl-PL"/>
              <a:t> </a:t>
            </a:r>
            <a:endParaRPr/>
          </a:p>
        </p:txBody>
      </p:sp>
      <p:sp>
        <p:nvSpPr>
          <p:cNvPr id="161" name="Google Shape;161;p10"/>
          <p:cNvSpPr txBox="1"/>
          <p:nvPr/>
        </p:nvSpPr>
        <p:spPr>
          <a:xfrm>
            <a:off x="1331204" y="327391"/>
            <a:ext cx="437591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2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LUMI  CONSORTIUM</a:t>
            </a:r>
            <a:endParaRPr/>
          </a:p>
        </p:txBody>
      </p:sp>
      <p:pic>
        <p:nvPicPr>
          <p:cNvPr id="162" name="Google Shape;16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8179" y="1794725"/>
            <a:ext cx="7512162" cy="2812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"/>
          <p:cNvSpPr txBox="1"/>
          <p:nvPr>
            <p:ph type="ctrTitle"/>
          </p:nvPr>
        </p:nvSpPr>
        <p:spPr>
          <a:xfrm>
            <a:off x="311700" y="1794725"/>
            <a:ext cx="85659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Black"/>
              <a:buNone/>
            </a:pPr>
            <a:r>
              <a:rPr lang="pl-PL"/>
              <a:t> </a:t>
            </a:r>
            <a:endParaRPr/>
          </a:p>
        </p:txBody>
      </p:sp>
      <p:sp>
        <p:nvSpPr>
          <p:cNvPr id="168" name="Google Shape;168;p11"/>
          <p:cNvSpPr txBox="1"/>
          <p:nvPr>
            <p:ph idx="1" type="subTitle"/>
          </p:nvPr>
        </p:nvSpPr>
        <p:spPr>
          <a:xfrm>
            <a:off x="311700" y="2608925"/>
            <a:ext cx="8478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edium"/>
              <a:buNone/>
            </a:pPr>
            <a:r>
              <a:rPr lang="pl-PL"/>
              <a:t> </a:t>
            </a:r>
            <a:endParaRPr/>
          </a:p>
        </p:txBody>
      </p:sp>
      <p:pic>
        <p:nvPicPr>
          <p:cNvPr id="169" name="Google Shape;16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8910" y="213568"/>
            <a:ext cx="6509555" cy="471636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1"/>
          <p:cNvSpPr txBox="1"/>
          <p:nvPr/>
        </p:nvSpPr>
        <p:spPr>
          <a:xfrm>
            <a:off x="143535" y="1893888"/>
            <a:ext cx="216597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GAIA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CONSORTIUM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"/>
          <p:cNvSpPr txBox="1"/>
          <p:nvPr>
            <p:ph idx="1" type="subTitle"/>
          </p:nvPr>
        </p:nvSpPr>
        <p:spPr>
          <a:xfrm>
            <a:off x="311700" y="2608925"/>
            <a:ext cx="8478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edium"/>
              <a:buNone/>
            </a:pPr>
            <a:r>
              <a:rPr lang="pl-PL"/>
              <a:t> </a:t>
            </a:r>
            <a:endParaRPr/>
          </a:p>
        </p:txBody>
      </p:sp>
      <p:sp>
        <p:nvSpPr>
          <p:cNvPr id="176" name="Google Shape;176;p12"/>
          <p:cNvSpPr txBox="1"/>
          <p:nvPr>
            <p:ph type="ctrTitle"/>
          </p:nvPr>
        </p:nvSpPr>
        <p:spPr>
          <a:xfrm>
            <a:off x="311700" y="1794725"/>
            <a:ext cx="85659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Black"/>
              <a:buNone/>
            </a:pPr>
            <a:r>
              <a:rPr lang="pl-PL"/>
              <a:t> </a:t>
            </a:r>
            <a:endParaRPr/>
          </a:p>
        </p:txBody>
      </p:sp>
      <p:sp>
        <p:nvSpPr>
          <p:cNvPr id="177" name="Google Shape;177;p12"/>
          <p:cNvSpPr txBox="1"/>
          <p:nvPr/>
        </p:nvSpPr>
        <p:spPr>
          <a:xfrm>
            <a:off x="1329394" y="325822"/>
            <a:ext cx="6151515" cy="3784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25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8108"/>
              <a:buFont typeface="Roboto Black"/>
              <a:buNone/>
            </a:pPr>
            <a:r>
              <a:rPr b="1" i="0" lang="pl-PL" sz="3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LUMI AI Factory - ONE STOP SHOP</a:t>
            </a:r>
            <a:endParaRPr b="1" i="0" sz="3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8" name="Google Shape;178;p12"/>
          <p:cNvSpPr/>
          <p:nvPr/>
        </p:nvSpPr>
        <p:spPr>
          <a:xfrm>
            <a:off x="1285887" y="1026930"/>
            <a:ext cx="2412000" cy="3857120"/>
          </a:xfrm>
          <a:prstGeom prst="roundRect">
            <a:avLst>
              <a:gd fmla="val 1584" name="adj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35000" lIns="135000" spcFirstLastPara="1" rIns="135000" wrap="square" tIns="13500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25"/>
              <a:buFont typeface="Arial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/>
          </a:p>
        </p:txBody>
      </p:sp>
      <p:sp>
        <p:nvSpPr>
          <p:cNvPr id="179" name="Google Shape;179;p12"/>
          <p:cNvSpPr/>
          <p:nvPr/>
        </p:nvSpPr>
        <p:spPr>
          <a:xfrm>
            <a:off x="3897755" y="1026930"/>
            <a:ext cx="2412000" cy="3857120"/>
          </a:xfrm>
          <a:prstGeom prst="roundRect">
            <a:avLst>
              <a:gd fmla="val 1584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35000" lIns="135000" spcFirstLastPara="1" rIns="135000" wrap="square" tIns="1350000">
            <a:normAutofit/>
          </a:bodyPr>
          <a:lstStyle/>
          <a:p>
            <a:pPr indent="-214313" lvl="0" marL="21431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25"/>
              <a:buFont typeface="Arial"/>
              <a:buChar char="•"/>
            </a:pPr>
            <a:r>
              <a:rPr b="0" i="0" lang="pl-PL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Map your AI journey</a:t>
            </a:r>
            <a:endParaRPr/>
          </a:p>
          <a:p>
            <a:pPr indent="-214313" lvl="0" marL="21431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25"/>
              <a:buFont typeface="Arial"/>
              <a:buChar char="•"/>
            </a:pPr>
            <a:r>
              <a:rPr b="0" i="0" lang="pl-PL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Assistance in selecting and implementing AI methods for specific use cases</a:t>
            </a:r>
            <a:endParaRPr/>
          </a:p>
          <a:p>
            <a:pPr indent="-214313" lvl="0" marL="21431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25"/>
              <a:buFont typeface="Arial"/>
              <a:buChar char="•"/>
            </a:pPr>
            <a:r>
              <a:rPr b="0" i="0" lang="pl-PL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Support in deploying HPC and AI projects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80963" lvl="0" marL="214313" marR="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0" name="Google Shape;180;p12"/>
          <p:cNvSpPr/>
          <p:nvPr/>
        </p:nvSpPr>
        <p:spPr>
          <a:xfrm>
            <a:off x="6509623" y="1026930"/>
            <a:ext cx="2412000" cy="3857120"/>
          </a:xfrm>
          <a:prstGeom prst="roundRect">
            <a:avLst>
              <a:gd fmla="val 1584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35000" lIns="135000" spcFirstLastPara="1" rIns="135000" wrap="square" tIns="1350000">
            <a:normAutofit/>
          </a:bodyPr>
          <a:lstStyle/>
          <a:p>
            <a:pPr indent="-214313" lvl="0" marL="21431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pl-PL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Training in AI and large-scale HPC usage</a:t>
            </a:r>
            <a:endParaRPr b="0" i="0" sz="14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14313" lvl="0" marL="21431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pl-PL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Tailor-made AI courses</a:t>
            </a:r>
            <a:endParaRPr b="0" i="0" sz="14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1" name="Google Shape;181;p12"/>
          <p:cNvSpPr/>
          <p:nvPr/>
        </p:nvSpPr>
        <p:spPr>
          <a:xfrm>
            <a:off x="1428897" y="1209421"/>
            <a:ext cx="2125980" cy="719410"/>
          </a:xfrm>
          <a:prstGeom prst="rect">
            <a:avLst/>
          </a:prstGeom>
          <a:solidFill>
            <a:srgbClr val="00DEAD"/>
          </a:solidFill>
          <a:ln cap="flat" cmpd="sng" w="12700">
            <a:solidFill>
              <a:srgbClr val="303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135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COMPUTING &amp; DATA</a:t>
            </a:r>
            <a:endParaRPr b="0" i="0" sz="105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2" name="Google Shape;182;p12"/>
          <p:cNvSpPr/>
          <p:nvPr/>
        </p:nvSpPr>
        <p:spPr>
          <a:xfrm>
            <a:off x="4051187" y="1209421"/>
            <a:ext cx="2125980" cy="719410"/>
          </a:xfrm>
          <a:prstGeom prst="rect">
            <a:avLst/>
          </a:prstGeom>
          <a:solidFill>
            <a:srgbClr val="00DEAD"/>
          </a:solidFill>
          <a:ln cap="flat" cmpd="sng" w="12700">
            <a:solidFill>
              <a:srgbClr val="303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135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EXPERT SUPPORT</a:t>
            </a:r>
            <a:endParaRPr b="0" i="0" sz="105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3" name="Google Shape;183;p12"/>
          <p:cNvSpPr/>
          <p:nvPr/>
        </p:nvSpPr>
        <p:spPr>
          <a:xfrm>
            <a:off x="6689780" y="1209422"/>
            <a:ext cx="2125980" cy="719409"/>
          </a:xfrm>
          <a:prstGeom prst="rect">
            <a:avLst/>
          </a:prstGeom>
          <a:solidFill>
            <a:srgbClr val="00DEAD"/>
          </a:solidFill>
          <a:ln cap="flat" cmpd="sng" w="12700">
            <a:solidFill>
              <a:srgbClr val="303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135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TRAININGS</a:t>
            </a:r>
            <a:endParaRPr b="0" i="0" sz="105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4" name="Google Shape;184;p12"/>
          <p:cNvSpPr txBox="1"/>
          <p:nvPr/>
        </p:nvSpPr>
        <p:spPr>
          <a:xfrm>
            <a:off x="1482433" y="2033664"/>
            <a:ext cx="2125980" cy="25160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5"/>
              <a:buFont typeface="Arial"/>
              <a:buChar char="•"/>
            </a:pPr>
            <a:r>
              <a:rPr b="0" i="0" lang="pl-P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Computing resource</a:t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25"/>
              <a:buFont typeface="Arial"/>
              <a:buChar char="•"/>
            </a:pPr>
            <a:r>
              <a:rPr b="0" i="0" lang="pl-P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Dataset-as-a Service 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25"/>
              <a:buFont typeface="Arial"/>
              <a:buChar char="•"/>
            </a:pPr>
            <a:r>
              <a:rPr b="0" i="0" lang="pl-P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AI training: fine-tuning, scaling, configuration, and code optimisation</a:t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25"/>
              <a:buFont typeface="Arial"/>
              <a:buChar char="•"/>
            </a:pPr>
            <a:r>
              <a:rPr b="0" i="0" lang="pl-P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MLOPs pipeline</a:t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2"/>
          <p:cNvSpPr txBox="1"/>
          <p:nvPr/>
        </p:nvSpPr>
        <p:spPr>
          <a:xfrm>
            <a:off x="6634169" y="2003963"/>
            <a:ext cx="2087586" cy="15004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5"/>
              <a:buFont typeface="Arial"/>
              <a:buChar char="•"/>
            </a:pPr>
            <a:r>
              <a:rPr b="0" i="0" lang="pl-P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Training in AI and large-scale HPC usage</a:t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25"/>
              <a:buFont typeface="Arial"/>
              <a:buChar char="•"/>
            </a:pPr>
            <a:r>
              <a:rPr b="0" i="0" lang="pl-P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Tailor-made AI courses</a:t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2"/>
          <p:cNvSpPr txBox="1"/>
          <p:nvPr/>
        </p:nvSpPr>
        <p:spPr>
          <a:xfrm>
            <a:off x="4134123" y="2031610"/>
            <a:ext cx="2087586" cy="2654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5"/>
              <a:buFont typeface="Arial"/>
              <a:buChar char="•"/>
            </a:pPr>
            <a:r>
              <a:rPr b="0" i="0" lang="pl-P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Map clients AI journey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25"/>
              <a:buFont typeface="Arial"/>
              <a:buChar char="•"/>
            </a:pPr>
            <a:r>
              <a:rPr b="0" i="0" lang="pl-P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Assistance in selecting and implementing AI methods for specific use cases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25"/>
              <a:buFont typeface="Arial"/>
              <a:buChar char="•"/>
            </a:pPr>
            <a:r>
              <a:rPr b="0" i="0" lang="pl-P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Support in deploying HPC and AI projects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"/>
          <p:cNvSpPr txBox="1"/>
          <p:nvPr>
            <p:ph idx="1" type="subTitle"/>
          </p:nvPr>
        </p:nvSpPr>
        <p:spPr>
          <a:xfrm>
            <a:off x="311700" y="2608925"/>
            <a:ext cx="8478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edium"/>
              <a:buNone/>
            </a:pPr>
            <a:r>
              <a:rPr lang="pl-PL"/>
              <a:t> </a:t>
            </a:r>
            <a:endParaRPr/>
          </a:p>
        </p:txBody>
      </p:sp>
      <p:sp>
        <p:nvSpPr>
          <p:cNvPr id="192" name="Google Shape;192;p13"/>
          <p:cNvSpPr txBox="1"/>
          <p:nvPr>
            <p:ph type="ctrTitle"/>
          </p:nvPr>
        </p:nvSpPr>
        <p:spPr>
          <a:xfrm>
            <a:off x="311700" y="1794725"/>
            <a:ext cx="85659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Black"/>
              <a:buNone/>
            </a:pPr>
            <a:r>
              <a:rPr lang="pl-PL"/>
              <a:t> </a:t>
            </a:r>
            <a:endParaRPr/>
          </a:p>
        </p:txBody>
      </p:sp>
      <p:sp>
        <p:nvSpPr>
          <p:cNvPr id="193" name="Google Shape;193;p13"/>
          <p:cNvSpPr txBox="1"/>
          <p:nvPr/>
        </p:nvSpPr>
        <p:spPr>
          <a:xfrm>
            <a:off x="1329394" y="325822"/>
            <a:ext cx="6151515" cy="3784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850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boto Black"/>
              <a:buNone/>
            </a:pPr>
            <a:r>
              <a:rPr b="1" i="0" lang="pl-PL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Gaia as an AI-as-a-Service Laboratory</a:t>
            </a:r>
            <a:endParaRPr b="1" i="0" sz="32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" name="Google Shape;194;p13"/>
          <p:cNvSpPr/>
          <p:nvPr/>
        </p:nvSpPr>
        <p:spPr>
          <a:xfrm>
            <a:off x="1285887" y="1026930"/>
            <a:ext cx="2412000" cy="3857120"/>
          </a:xfrm>
          <a:prstGeom prst="roundRect">
            <a:avLst>
              <a:gd fmla="val 1584" name="adj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35000" lIns="135000" spcFirstLastPara="1" rIns="135000" wrap="square" tIns="13500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25"/>
              <a:buFont typeface="Arial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/>
          </a:p>
        </p:txBody>
      </p:sp>
      <p:sp>
        <p:nvSpPr>
          <p:cNvPr id="195" name="Google Shape;195;p13"/>
          <p:cNvSpPr/>
          <p:nvPr/>
        </p:nvSpPr>
        <p:spPr>
          <a:xfrm>
            <a:off x="3897755" y="1026930"/>
            <a:ext cx="2412000" cy="3857120"/>
          </a:xfrm>
          <a:prstGeom prst="roundRect">
            <a:avLst>
              <a:gd fmla="val 1584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35000" lIns="135000" spcFirstLastPara="1" rIns="135000" wrap="square" tIns="1350000">
            <a:normAutofit/>
          </a:bodyPr>
          <a:lstStyle/>
          <a:p>
            <a:pPr indent="-214313" lvl="0" marL="21431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25"/>
              <a:buFont typeface="Arial"/>
              <a:buChar char="•"/>
            </a:pPr>
            <a:r>
              <a:rPr b="0" i="0" lang="pl-PL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Map your AI journey</a:t>
            </a:r>
            <a:endParaRPr/>
          </a:p>
          <a:p>
            <a:pPr indent="-214313" lvl="0" marL="21431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25"/>
              <a:buFont typeface="Arial"/>
              <a:buChar char="•"/>
            </a:pPr>
            <a:r>
              <a:rPr b="0" i="0" lang="pl-PL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Assistance in selecting and implementing AI methods for specific use cases</a:t>
            </a:r>
            <a:endParaRPr/>
          </a:p>
          <a:p>
            <a:pPr indent="-214313" lvl="0" marL="21431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25"/>
              <a:buFont typeface="Arial"/>
              <a:buChar char="•"/>
            </a:pPr>
            <a:r>
              <a:rPr b="0" i="0" lang="pl-PL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Support in deploying HPC and AI projects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80963" lvl="0" marL="214313" marR="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6" name="Google Shape;196;p13"/>
          <p:cNvSpPr/>
          <p:nvPr/>
        </p:nvSpPr>
        <p:spPr>
          <a:xfrm>
            <a:off x="6509623" y="1026930"/>
            <a:ext cx="2412000" cy="3857120"/>
          </a:xfrm>
          <a:prstGeom prst="roundRect">
            <a:avLst>
              <a:gd fmla="val 1584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35000" lIns="135000" spcFirstLastPara="1" rIns="135000" wrap="square" tIns="1350000">
            <a:normAutofit/>
          </a:bodyPr>
          <a:lstStyle/>
          <a:p>
            <a:pPr indent="-214313" lvl="0" marL="21431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pl-PL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Training in AI and large-scale HPC usage</a:t>
            </a:r>
            <a:endParaRPr b="0" i="0" sz="14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14313" lvl="0" marL="21431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pl-PL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Tailor-made AI courses</a:t>
            </a:r>
            <a:endParaRPr b="0" i="0" sz="14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7" name="Google Shape;197;p13"/>
          <p:cNvSpPr/>
          <p:nvPr/>
        </p:nvSpPr>
        <p:spPr>
          <a:xfrm>
            <a:off x="1428897" y="1209421"/>
            <a:ext cx="2125980" cy="719410"/>
          </a:xfrm>
          <a:prstGeom prst="rect">
            <a:avLst/>
          </a:prstGeom>
          <a:solidFill>
            <a:srgbClr val="00DEAD"/>
          </a:solidFill>
          <a:ln cap="flat" cmpd="sng" w="12700">
            <a:solidFill>
              <a:srgbClr val="303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135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HEALTH</a:t>
            </a:r>
            <a:endParaRPr b="0" i="0" sz="105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8" name="Google Shape;198;p13"/>
          <p:cNvSpPr/>
          <p:nvPr/>
        </p:nvSpPr>
        <p:spPr>
          <a:xfrm>
            <a:off x="4051187" y="1209421"/>
            <a:ext cx="2125980" cy="719410"/>
          </a:xfrm>
          <a:prstGeom prst="rect">
            <a:avLst/>
          </a:prstGeom>
          <a:solidFill>
            <a:srgbClr val="00DEAD"/>
          </a:solidFill>
          <a:ln cap="flat" cmpd="sng" w="12700">
            <a:solidFill>
              <a:srgbClr val="303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135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LLMs</a:t>
            </a:r>
            <a:endParaRPr b="0" i="0" sz="105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9" name="Google Shape;199;p13"/>
          <p:cNvSpPr/>
          <p:nvPr/>
        </p:nvSpPr>
        <p:spPr>
          <a:xfrm>
            <a:off x="6689780" y="1209422"/>
            <a:ext cx="2125980" cy="719409"/>
          </a:xfrm>
          <a:prstGeom prst="rect">
            <a:avLst/>
          </a:prstGeom>
          <a:solidFill>
            <a:srgbClr val="00DEAD"/>
          </a:solidFill>
          <a:ln cap="flat" cmpd="sng" w="12700">
            <a:solidFill>
              <a:srgbClr val="303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135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Space Technologies</a:t>
            </a:r>
            <a:endParaRPr b="0" i="0" sz="105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0" name="Google Shape;200;p13"/>
          <p:cNvSpPr txBox="1"/>
          <p:nvPr/>
        </p:nvSpPr>
        <p:spPr>
          <a:xfrm>
            <a:off x="1482433" y="2033664"/>
            <a:ext cx="2125980" cy="2256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4254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pl-P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Medical Sandbox</a:t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42545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pl-P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AI Model Registry </a:t>
            </a:r>
            <a:endParaRPr/>
          </a:p>
          <a:p>
            <a:pPr indent="-285750" lvl="0" marL="42545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pl-P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Data Access</a:t>
            </a:r>
            <a:endParaRPr/>
          </a:p>
          <a:p>
            <a:pPr indent="-285750" lvl="0" marL="42545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pl-P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Integration with EHDS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3"/>
          <p:cNvSpPr txBox="1"/>
          <p:nvPr/>
        </p:nvSpPr>
        <p:spPr>
          <a:xfrm>
            <a:off x="6634169" y="2003963"/>
            <a:ext cx="2087586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pl-PL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Satellite data analysis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pl-PL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Predictive model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pl-PL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Collaboration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with European Space Agency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3"/>
          <p:cNvSpPr txBox="1"/>
          <p:nvPr/>
        </p:nvSpPr>
        <p:spPr>
          <a:xfrm>
            <a:off x="4059962" y="1813470"/>
            <a:ext cx="2087586" cy="2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pl-PL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Polish language models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pl-PL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LLM for public administration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pl-PL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Specialised translations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pl-PL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Medical text analysis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"/>
          <p:cNvSpPr txBox="1"/>
          <p:nvPr>
            <p:ph type="title"/>
          </p:nvPr>
        </p:nvSpPr>
        <p:spPr>
          <a:xfrm>
            <a:off x="311700" y="445025"/>
            <a:ext cx="722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08" name="Google Shape;208;p14"/>
          <p:cNvSpPr txBox="1"/>
          <p:nvPr>
            <p:ph idx="1" type="body"/>
          </p:nvPr>
        </p:nvSpPr>
        <p:spPr>
          <a:xfrm>
            <a:off x="311700" y="14572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9" name="Google Shape;209;p14"/>
          <p:cNvSpPr txBox="1"/>
          <p:nvPr>
            <p:ph idx="2" type="body"/>
          </p:nvPr>
        </p:nvSpPr>
        <p:spPr>
          <a:xfrm>
            <a:off x="4832400" y="14572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l-PL"/>
              <a:t> </a:t>
            </a:r>
            <a:endParaRPr/>
          </a:p>
        </p:txBody>
      </p:sp>
      <p:sp>
        <p:nvSpPr>
          <p:cNvPr id="210" name="Google Shape;210;p14"/>
          <p:cNvSpPr txBox="1"/>
          <p:nvPr>
            <p:ph idx="3" type="subTitle"/>
          </p:nvPr>
        </p:nvSpPr>
        <p:spPr>
          <a:xfrm>
            <a:off x="311700" y="786225"/>
            <a:ext cx="72234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211" name="Google Shape;21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803615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g3d5cc9510fa_0_156" title="gaia_factory_backgroun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3d5cc9510fa_0_156"/>
          <p:cNvSpPr txBox="1"/>
          <p:nvPr>
            <p:ph type="title"/>
          </p:nvPr>
        </p:nvSpPr>
        <p:spPr>
          <a:xfrm rot="-5400000">
            <a:off x="-1161950" y="2723443"/>
            <a:ext cx="3344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>
                <a:solidFill>
                  <a:schemeClr val="lt1"/>
                </a:solidFill>
              </a:rPr>
              <a:t>PL</a:t>
            </a:r>
            <a:r>
              <a:rPr lang="pl-PL" sz="2600">
                <a:solidFill>
                  <a:schemeClr val="lt1"/>
                </a:solidFill>
              </a:rPr>
              <a:t> AI Factories</a:t>
            </a:r>
            <a:endParaRPr sz="2600">
              <a:solidFill>
                <a:schemeClr val="lt1"/>
              </a:solidFill>
            </a:endParaRPr>
          </a:p>
        </p:txBody>
      </p:sp>
      <p:pic>
        <p:nvPicPr>
          <p:cNvPr id="218" name="Google Shape;218;g3d5cc9510fa_0_156" title="warstwa_05_ekosystem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4625" y="245659"/>
            <a:ext cx="6790176" cy="106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3d5cc9510fa_0_156" title="warstwa_04_uslugi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4625" y="1208633"/>
            <a:ext cx="6790248" cy="106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3d5cc9510fa_0_156" title="warstwa_03_dane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4624" y="2156789"/>
            <a:ext cx="6790229" cy="106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3d5cc9510fa_0_156" title="warstwa_02_platforma (1)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74625" y="3116066"/>
            <a:ext cx="6790358" cy="106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3d5cc9510fa_0_156" title="warstwa_01_infrastruktura (1)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74625" y="4061910"/>
            <a:ext cx="6790176" cy="1060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d5cc9510fa_0_0"/>
          <p:cNvSpPr txBox="1"/>
          <p:nvPr>
            <p:ph type="title"/>
          </p:nvPr>
        </p:nvSpPr>
        <p:spPr>
          <a:xfrm>
            <a:off x="311700" y="445025"/>
            <a:ext cx="722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PLGrid infrastructure - foundation for unified access</a:t>
            </a:r>
            <a:endParaRPr/>
          </a:p>
        </p:txBody>
      </p:sp>
      <p:pic>
        <p:nvPicPr>
          <p:cNvPr id="228" name="Google Shape;228;g3d5cc9510f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2332" y="1076675"/>
            <a:ext cx="6379330" cy="406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5"/>
          <p:cNvSpPr/>
          <p:nvPr/>
        </p:nvSpPr>
        <p:spPr>
          <a:xfrm>
            <a:off x="5691809" y="0"/>
            <a:ext cx="3452191" cy="51435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5"/>
          <p:cNvSpPr txBox="1"/>
          <p:nvPr>
            <p:ph type="title"/>
          </p:nvPr>
        </p:nvSpPr>
        <p:spPr>
          <a:xfrm>
            <a:off x="192727" y="835808"/>
            <a:ext cx="8758545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pl-PL"/>
              <a:t>AI FACTORIES 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235" name="Google Shape;235;p15"/>
          <p:cNvSpPr/>
          <p:nvPr/>
        </p:nvSpPr>
        <p:spPr>
          <a:xfrm>
            <a:off x="4419600" y="241935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5"/>
          <p:cNvSpPr/>
          <p:nvPr/>
        </p:nvSpPr>
        <p:spPr>
          <a:xfrm>
            <a:off x="4572000" y="257175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5"/>
          <p:cNvSpPr/>
          <p:nvPr/>
        </p:nvSpPr>
        <p:spPr>
          <a:xfrm>
            <a:off x="4724400" y="272415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 projektu" id="238" name="Google Shape;23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3350" y="1352323"/>
            <a:ext cx="1895900" cy="1035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5"/>
          <p:cNvSpPr txBox="1"/>
          <p:nvPr/>
        </p:nvSpPr>
        <p:spPr>
          <a:xfrm>
            <a:off x="1817705" y="3394400"/>
            <a:ext cx="1540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lumi@cyfronet.pl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0" name="Google Shape;240;p15"/>
          <p:cNvSpPr txBox="1"/>
          <p:nvPr/>
        </p:nvSpPr>
        <p:spPr>
          <a:xfrm>
            <a:off x="5905395" y="3394396"/>
            <a:ext cx="1329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gaia@plgrid.pl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1" name="Google Shape;24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01800" y="2357914"/>
            <a:ext cx="930589" cy="986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11588" y="2362202"/>
            <a:ext cx="916878" cy="977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5" title="logo lumi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23450" y="1563966"/>
            <a:ext cx="1329300" cy="823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000" y="3985271"/>
            <a:ext cx="9144001" cy="1135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/>
          <p:nvPr/>
        </p:nvSpPr>
        <p:spPr>
          <a:xfrm>
            <a:off x="5691809" y="0"/>
            <a:ext cx="3452191" cy="51435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 txBox="1"/>
          <p:nvPr>
            <p:ph type="title"/>
          </p:nvPr>
        </p:nvSpPr>
        <p:spPr>
          <a:xfrm>
            <a:off x="192727" y="835808"/>
            <a:ext cx="8758545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pl-PL"/>
              <a:t>AI FACTORIES</a:t>
            </a: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4419600" y="241935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4572000" y="257175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4724400" y="272415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 projektu" id="77" name="Google Shape;7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9599" y="1513267"/>
            <a:ext cx="4659225" cy="2544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" title="logo lumi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025" y="1870737"/>
            <a:ext cx="3245775" cy="201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"/>
          <p:cNvSpPr/>
          <p:nvPr/>
        </p:nvSpPr>
        <p:spPr>
          <a:xfrm>
            <a:off x="5236234" y="0"/>
            <a:ext cx="3907766" cy="463238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</a:t>
            </a:r>
            <a:endParaRPr/>
          </a:p>
        </p:txBody>
      </p:sp>
      <p:sp>
        <p:nvSpPr>
          <p:cNvPr id="84" name="Google Shape;84;p3"/>
          <p:cNvSpPr txBox="1"/>
          <p:nvPr/>
        </p:nvSpPr>
        <p:spPr>
          <a:xfrm>
            <a:off x="2286000" y="2420583"/>
            <a:ext cx="45720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"/>
          <p:cNvSpPr txBox="1"/>
          <p:nvPr>
            <p:ph type="title"/>
          </p:nvPr>
        </p:nvSpPr>
        <p:spPr>
          <a:xfrm>
            <a:off x="5888352" y="834695"/>
            <a:ext cx="3391367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Font typeface="Roboto Black"/>
              <a:buNone/>
            </a:pPr>
            <a:r>
              <a:rPr lang="pl-PL">
                <a:solidFill>
                  <a:srgbClr val="193747"/>
                </a:solidFill>
              </a:rPr>
              <a:t>Why AI Factories?</a:t>
            </a:r>
            <a:endParaRPr>
              <a:solidFill>
                <a:srgbClr val="193747"/>
              </a:solidFill>
            </a:endParaRPr>
          </a:p>
        </p:txBody>
      </p:sp>
      <p:pic>
        <p:nvPicPr>
          <p:cNvPr id="86" name="Google Shape;8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4671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"/>
          <p:cNvSpPr txBox="1"/>
          <p:nvPr>
            <p:ph type="ctrTitle"/>
          </p:nvPr>
        </p:nvSpPr>
        <p:spPr>
          <a:xfrm>
            <a:off x="1996964" y="264012"/>
            <a:ext cx="7147036" cy="83300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pl-PL" sz="3200">
                <a:solidFill>
                  <a:srgbClr val="00FACB"/>
                </a:solidFill>
              </a:rPr>
              <a:t>What are AI factories used for? </a:t>
            </a:r>
            <a:endParaRPr sz="3200"/>
          </a:p>
        </p:txBody>
      </p:sp>
      <p:sp>
        <p:nvSpPr>
          <p:cNvPr id="92" name="Google Shape;92;p4"/>
          <p:cNvSpPr txBox="1"/>
          <p:nvPr>
            <p:ph idx="1" type="subTitle"/>
          </p:nvPr>
        </p:nvSpPr>
        <p:spPr>
          <a:xfrm>
            <a:off x="2162557" y="2467339"/>
            <a:ext cx="2959177" cy="15791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l-PL"/>
              <a:t>Input data → Processing (GPU)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l-PL"/>
              <a:t>→ AI model → Output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/>
              <a:t>BUILDING AI COMPUTING</a:t>
            </a:r>
            <a:endParaRPr/>
          </a:p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/>
              <a:t>INFRASTRUCTURE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" name="Google Shape;93;p4"/>
          <p:cNvSpPr txBox="1"/>
          <p:nvPr/>
        </p:nvSpPr>
        <p:spPr>
          <a:xfrm>
            <a:off x="5397046" y="2467338"/>
            <a:ext cx="2815229" cy="16737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edium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Tailored services</a:t>
            </a:r>
            <a:endParaRPr/>
          </a:p>
          <a:p>
            <a:pPr indent="-3429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edium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Expert support</a:t>
            </a:r>
            <a:endParaRPr b="0" i="0" sz="1400" u="none" cap="none" strike="noStrik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429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edium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429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edium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429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edium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SERVICE </a:t>
            </a:r>
            <a:endParaRPr/>
          </a:p>
          <a:p>
            <a:pPr indent="-3429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edium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AND INNOVATION HUB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edium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edium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edium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4" name="Google Shape;94;p4"/>
          <p:cNvSpPr txBox="1"/>
          <p:nvPr/>
        </p:nvSpPr>
        <p:spPr>
          <a:xfrm>
            <a:off x="1912881" y="4581503"/>
            <a:ext cx="7147035" cy="6975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edium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digital sovereignty | strengthening European competitiveness | building trustworthy AI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edium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edium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95" name="Google Shape;9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33720" y="1436584"/>
            <a:ext cx="772642" cy="833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30397" y="1427630"/>
            <a:ext cx="774461" cy="841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2582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5"/>
          <p:cNvSpPr/>
          <p:nvPr/>
        </p:nvSpPr>
        <p:spPr>
          <a:xfrm>
            <a:off x="5182827" y="997965"/>
            <a:ext cx="1693856" cy="4036488"/>
          </a:xfrm>
          <a:prstGeom prst="rect">
            <a:avLst/>
          </a:prstGeom>
          <a:solidFill>
            <a:srgbClr val="193747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>
            <a:off x="1423993" y="997965"/>
            <a:ext cx="1693854" cy="4036490"/>
          </a:xfrm>
          <a:prstGeom prst="rect">
            <a:avLst/>
          </a:prstGeom>
          <a:solidFill>
            <a:srgbClr val="193747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5"/>
          <p:cNvSpPr txBox="1"/>
          <p:nvPr/>
        </p:nvSpPr>
        <p:spPr>
          <a:xfrm>
            <a:off x="1450557" y="845414"/>
            <a:ext cx="1576607" cy="38421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00007" lvl="0" marL="1714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00007" lvl="0" marL="17144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1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Researches</a:t>
            </a:r>
            <a:r>
              <a:rPr b="1" i="0" lang="pl-PL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  <a:p>
            <a:pPr indent="-100007" lvl="0" marL="17144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00007" lvl="0" marL="1714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	- focus on discovery, not infrastructure</a:t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00007" lvl="0" marL="1714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00007" lvl="0" marL="1714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	- access to the world's top supercomputers</a:t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00007" lvl="0" marL="1714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00007" lvl="0" marL="1714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	- datasets, support, and tools that used  to exist inside  the largest research institutions</a:t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00007" lvl="0" marL="17144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" name="Google Shape;105;p5"/>
          <p:cNvSpPr txBox="1"/>
          <p:nvPr/>
        </p:nvSpPr>
        <p:spPr>
          <a:xfrm>
            <a:off x="5241451" y="881531"/>
            <a:ext cx="1576607" cy="27321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00007" lvl="0" marL="1714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00007" lvl="0" marL="17144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00007" lvl="0" marL="17144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00007" lvl="0" marL="1714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	- secure, accessible big data processing  on European terms</a:t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00007" lvl="0" marL="1714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00007" lvl="0" marL="1714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	- digital sovereignty beyond a policy goal — an infrastructure reality</a:t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" name="Google Shape;106;p5"/>
          <p:cNvSpPr/>
          <p:nvPr/>
        </p:nvSpPr>
        <p:spPr>
          <a:xfrm>
            <a:off x="3296665" y="997964"/>
            <a:ext cx="1693855" cy="4036489"/>
          </a:xfrm>
          <a:prstGeom prst="rect">
            <a:avLst/>
          </a:prstGeom>
          <a:solidFill>
            <a:srgbClr val="193747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5"/>
          <p:cNvSpPr txBox="1"/>
          <p:nvPr/>
        </p:nvSpPr>
        <p:spPr>
          <a:xfrm>
            <a:off x="1759788" y="301355"/>
            <a:ext cx="344517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2000" u="none" cap="none" strike="noStrike">
                <a:solidFill>
                  <a:srgbClr val="1C2D2E"/>
                </a:solidFill>
                <a:latin typeface="Roboto"/>
                <a:ea typeface="Roboto"/>
                <a:cs typeface="Roboto"/>
                <a:sym typeface="Roboto"/>
              </a:rPr>
              <a:t>AI FACTORIES CUSTOMERS</a:t>
            </a:r>
            <a:endParaRPr/>
          </a:p>
        </p:txBody>
      </p:sp>
      <p:sp>
        <p:nvSpPr>
          <p:cNvPr id="108" name="Google Shape;108;p5"/>
          <p:cNvSpPr txBox="1"/>
          <p:nvPr/>
        </p:nvSpPr>
        <p:spPr>
          <a:xfrm>
            <a:off x="3336720" y="845414"/>
            <a:ext cx="1576607" cy="27321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00007" lvl="0" marL="1714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00007" lvl="0" marL="17144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1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SMEs</a:t>
            </a:r>
            <a:endParaRPr b="1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00007" lvl="0" marL="17144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000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- skip the million-dollar infrastructure bill</a:t>
            </a:r>
            <a:endParaRPr/>
          </a:p>
          <a:p>
            <a:pPr indent="0" lvl="0" marL="1000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000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- shorten the time from idea to deployment</a:t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000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000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- giving companies tools once limited        to the largest players only</a:t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00007" lvl="0" marL="17144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" name="Google Shape;109;p5"/>
          <p:cNvSpPr/>
          <p:nvPr/>
        </p:nvSpPr>
        <p:spPr>
          <a:xfrm>
            <a:off x="7068990" y="997964"/>
            <a:ext cx="1693857" cy="4036487"/>
          </a:xfrm>
          <a:prstGeom prst="rect">
            <a:avLst/>
          </a:prstGeom>
          <a:solidFill>
            <a:srgbClr val="193747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5"/>
          <p:cNvSpPr txBox="1"/>
          <p:nvPr/>
        </p:nvSpPr>
        <p:spPr>
          <a:xfrm>
            <a:off x="7030393" y="997964"/>
            <a:ext cx="1693857" cy="33547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00007" lvl="0" marL="17144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1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Students</a:t>
            </a:r>
            <a:endParaRPr b="1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00007" lvl="0" marL="17144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000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- talents pool</a:t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000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000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- cooperation with companies</a:t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000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000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- short-term courses &amp; summer schools</a:t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000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000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- student common space</a:t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000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000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/>
          <p:nvPr/>
        </p:nvSpPr>
        <p:spPr>
          <a:xfrm>
            <a:off x="5693406" y="0"/>
            <a:ext cx="3452191" cy="51435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6"/>
          <p:cNvSpPr txBox="1"/>
          <p:nvPr>
            <p:ph type="title"/>
          </p:nvPr>
        </p:nvSpPr>
        <p:spPr>
          <a:xfrm>
            <a:off x="204300" y="835808"/>
            <a:ext cx="830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pl-PL">
                <a:solidFill>
                  <a:srgbClr val="1C2D2E"/>
                </a:solidFill>
              </a:rPr>
              <a:t>COOPERATIONS &amp; PARTNERSHIPS</a:t>
            </a:r>
            <a:endParaRPr>
              <a:solidFill>
                <a:srgbClr val="1C2D2E"/>
              </a:solidFill>
            </a:endParaRPr>
          </a:p>
        </p:txBody>
      </p:sp>
      <p:pic>
        <p:nvPicPr>
          <p:cNvPr descr="Ministry of Digital Affairs Granted Honorary Patronage to FedCSIS 2025 |  FedCSIS 2025" id="117" name="Google Shape;11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910" y="2626285"/>
            <a:ext cx="1826711" cy="5495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sic information about the Ministry - Ministry of Economic Development and  Technology - Gov.pl website" id="118" name="Google Shape;11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5910" y="3396157"/>
            <a:ext cx="3174686" cy="546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bout the Journal | Studia Iuridica Toruniensia" id="119" name="Google Shape;11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5910" y="1856413"/>
            <a:ext cx="2658004" cy="54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59713" y="2848004"/>
            <a:ext cx="938619" cy="876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51185" y="3996448"/>
            <a:ext cx="1727133" cy="62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49355" y="1856413"/>
            <a:ext cx="737586" cy="71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900635" y="2757916"/>
            <a:ext cx="1145506" cy="749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790307" y="1671545"/>
            <a:ext cx="1867168" cy="81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345015" y="3524277"/>
            <a:ext cx="1336495" cy="306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046141" y="2482596"/>
            <a:ext cx="1511929" cy="3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983622" y="3932806"/>
            <a:ext cx="1795261" cy="500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2582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7"/>
          <p:cNvSpPr/>
          <p:nvPr/>
        </p:nvSpPr>
        <p:spPr>
          <a:xfrm>
            <a:off x="2449902" y="1481045"/>
            <a:ext cx="5149970" cy="2409468"/>
          </a:xfrm>
          <a:prstGeom prst="rect">
            <a:avLst/>
          </a:prstGeom>
          <a:solidFill>
            <a:srgbClr val="1C2D2E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7"/>
          <p:cNvSpPr txBox="1"/>
          <p:nvPr/>
        </p:nvSpPr>
        <p:spPr>
          <a:xfrm>
            <a:off x="1793880" y="2113472"/>
            <a:ext cx="6634128" cy="15770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00007" lvl="0" marL="1714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00007" lvl="0" marL="17144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6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0 PLN</a:t>
            </a:r>
            <a:endParaRPr/>
          </a:p>
        </p:txBody>
      </p:sp>
      <p:sp>
        <p:nvSpPr>
          <p:cNvPr id="135" name="Google Shape;135;p7"/>
          <p:cNvSpPr txBox="1"/>
          <p:nvPr/>
        </p:nvSpPr>
        <p:spPr>
          <a:xfrm>
            <a:off x="2372265" y="4045914"/>
            <a:ext cx="346441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200" u="none" cap="none" strike="noStrike">
                <a:solidFill>
                  <a:srgbClr val="1C2D2E"/>
                </a:solidFill>
                <a:latin typeface="Roboto"/>
                <a:ea typeface="Roboto"/>
                <a:cs typeface="Roboto"/>
                <a:sym typeface="Roboto"/>
              </a:rPr>
              <a:t>Startups and SMEs are subject to state aid rules</a:t>
            </a:r>
            <a:endParaRPr b="0" i="0" sz="1200" u="none" cap="none" strike="noStrike">
              <a:solidFill>
                <a:srgbClr val="1C2D2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2582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8"/>
          <p:cNvSpPr txBox="1"/>
          <p:nvPr/>
        </p:nvSpPr>
        <p:spPr>
          <a:xfrm>
            <a:off x="1759788" y="301355"/>
            <a:ext cx="132760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2000" u="none" cap="none" strike="noStrike">
                <a:solidFill>
                  <a:srgbClr val="1C2D2E"/>
                </a:solidFill>
                <a:latin typeface="Roboto"/>
                <a:ea typeface="Roboto"/>
                <a:cs typeface="Roboto"/>
                <a:sym typeface="Roboto"/>
              </a:rPr>
              <a:t>TIMELINE</a:t>
            </a:r>
            <a:endParaRPr/>
          </a:p>
        </p:txBody>
      </p:sp>
      <p:sp>
        <p:nvSpPr>
          <p:cNvPr id="142" name="Google Shape;142;p8"/>
          <p:cNvSpPr txBox="1"/>
          <p:nvPr/>
        </p:nvSpPr>
        <p:spPr>
          <a:xfrm>
            <a:off x="1881360" y="4238047"/>
            <a:ext cx="239635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already has started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 projektu" id="143" name="Google Shape;14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8674" y="997703"/>
            <a:ext cx="3245583" cy="177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8"/>
          <p:cNvSpPr txBox="1"/>
          <p:nvPr/>
        </p:nvSpPr>
        <p:spPr>
          <a:xfrm>
            <a:off x="5508003" y="4238046"/>
            <a:ext cx="276692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planned start: May, 2026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2518731" y="2891285"/>
            <a:ext cx="985302" cy="743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6398814" y="2891285"/>
            <a:ext cx="985302" cy="743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8" title="logo lumi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58850" y="1107740"/>
            <a:ext cx="2505075" cy="15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"/>
          <p:cNvSpPr txBox="1"/>
          <p:nvPr>
            <p:ph type="ctrTitle"/>
          </p:nvPr>
        </p:nvSpPr>
        <p:spPr>
          <a:xfrm>
            <a:off x="311700" y="1794725"/>
            <a:ext cx="85659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Black"/>
              <a:buNone/>
            </a:pPr>
            <a:r>
              <a:rPr lang="pl-PL"/>
              <a:t> </a:t>
            </a:r>
            <a:endParaRPr/>
          </a:p>
        </p:txBody>
      </p:sp>
      <p:sp>
        <p:nvSpPr>
          <p:cNvPr id="153" name="Google Shape;153;p9"/>
          <p:cNvSpPr txBox="1"/>
          <p:nvPr>
            <p:ph idx="1" type="subTitle"/>
          </p:nvPr>
        </p:nvSpPr>
        <p:spPr>
          <a:xfrm>
            <a:off x="311700" y="2608925"/>
            <a:ext cx="8478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edium"/>
              <a:buNone/>
            </a:pPr>
            <a:r>
              <a:rPr lang="pl-PL"/>
              <a:t> </a:t>
            </a:r>
            <a:endParaRPr/>
          </a:p>
        </p:txBody>
      </p:sp>
      <p:pic>
        <p:nvPicPr>
          <p:cNvPr id="154" name="Google Shape;15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6208" y="1006613"/>
            <a:ext cx="8281392" cy="328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yfronet 2024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