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2" r:id="rId1"/>
  </p:sldMasterIdLst>
  <p:notesMasterIdLst>
    <p:notesMasterId r:id="rId21"/>
  </p:notesMasterIdLst>
  <p:handoutMasterIdLst>
    <p:handoutMasterId r:id="rId22"/>
  </p:handoutMasterIdLst>
  <p:sldIdLst>
    <p:sldId id="293" r:id="rId2"/>
    <p:sldId id="522" r:id="rId3"/>
    <p:sldId id="294" r:id="rId4"/>
    <p:sldId id="295" r:id="rId5"/>
    <p:sldId id="296" r:id="rId6"/>
    <p:sldId id="297" r:id="rId7"/>
    <p:sldId id="298" r:id="rId8"/>
    <p:sldId id="299" r:id="rId9"/>
    <p:sldId id="524" r:id="rId10"/>
    <p:sldId id="525" r:id="rId11"/>
    <p:sldId id="527" r:id="rId12"/>
    <p:sldId id="526" r:id="rId13"/>
    <p:sldId id="528" r:id="rId14"/>
    <p:sldId id="300" r:id="rId15"/>
    <p:sldId id="301" r:id="rId16"/>
    <p:sldId id="529" r:id="rId17"/>
    <p:sldId id="530" r:id="rId18"/>
    <p:sldId id="520" r:id="rId19"/>
    <p:sldId id="521" r:id="rId20"/>
  </p:sldIdLst>
  <p:sldSz cx="9144000" cy="6858000" type="screen4x3"/>
  <p:notesSz cx="6858000" cy="9144000"/>
  <p:defaultTextStyle>
    <a:defPPr>
      <a:defRPr lang="en-GB"/>
    </a:defPPr>
    <a:lvl1pPr algn="l" rtl="0" fontAlgn="base">
      <a:spcBef>
        <a:spcPct val="0"/>
      </a:spcBef>
      <a:spcAft>
        <a:spcPct val="0"/>
      </a:spcAft>
      <a:defRPr sz="2800" b="1" kern="1200">
        <a:solidFill>
          <a:schemeClr val="accent1"/>
        </a:solidFill>
        <a:latin typeface="Trebuchet MS" charset="0"/>
        <a:ea typeface="Arial" charset="0"/>
        <a:cs typeface="Arial" charset="0"/>
      </a:defRPr>
    </a:lvl1pPr>
    <a:lvl2pPr marL="457200" algn="l" rtl="0" fontAlgn="base">
      <a:spcBef>
        <a:spcPct val="0"/>
      </a:spcBef>
      <a:spcAft>
        <a:spcPct val="0"/>
      </a:spcAft>
      <a:defRPr sz="2800" b="1" kern="1200">
        <a:solidFill>
          <a:schemeClr val="accent1"/>
        </a:solidFill>
        <a:latin typeface="Trebuchet MS" charset="0"/>
        <a:ea typeface="Arial" charset="0"/>
        <a:cs typeface="Arial" charset="0"/>
      </a:defRPr>
    </a:lvl2pPr>
    <a:lvl3pPr marL="914400" algn="l" rtl="0" fontAlgn="base">
      <a:spcBef>
        <a:spcPct val="0"/>
      </a:spcBef>
      <a:spcAft>
        <a:spcPct val="0"/>
      </a:spcAft>
      <a:defRPr sz="2800" b="1" kern="1200">
        <a:solidFill>
          <a:schemeClr val="accent1"/>
        </a:solidFill>
        <a:latin typeface="Trebuchet MS" charset="0"/>
        <a:ea typeface="Arial" charset="0"/>
        <a:cs typeface="Arial" charset="0"/>
      </a:defRPr>
    </a:lvl3pPr>
    <a:lvl4pPr marL="1371600" algn="l" rtl="0" fontAlgn="base">
      <a:spcBef>
        <a:spcPct val="0"/>
      </a:spcBef>
      <a:spcAft>
        <a:spcPct val="0"/>
      </a:spcAft>
      <a:defRPr sz="2800" b="1" kern="1200">
        <a:solidFill>
          <a:schemeClr val="accent1"/>
        </a:solidFill>
        <a:latin typeface="Trebuchet MS" charset="0"/>
        <a:ea typeface="Arial" charset="0"/>
        <a:cs typeface="Arial" charset="0"/>
      </a:defRPr>
    </a:lvl4pPr>
    <a:lvl5pPr marL="1828800" algn="l" rtl="0" fontAlgn="base">
      <a:spcBef>
        <a:spcPct val="0"/>
      </a:spcBef>
      <a:spcAft>
        <a:spcPct val="0"/>
      </a:spcAft>
      <a:defRPr sz="2800" b="1" kern="1200">
        <a:solidFill>
          <a:schemeClr val="accent1"/>
        </a:solidFill>
        <a:latin typeface="Trebuchet MS" charset="0"/>
        <a:ea typeface="Arial" charset="0"/>
        <a:cs typeface="Arial" charset="0"/>
      </a:defRPr>
    </a:lvl5pPr>
    <a:lvl6pPr marL="2286000" algn="l" defTabSz="457200" rtl="0" eaLnBrk="1" latinLnBrk="0" hangingPunct="1">
      <a:defRPr sz="2800" b="1" kern="1200">
        <a:solidFill>
          <a:schemeClr val="accent1"/>
        </a:solidFill>
        <a:latin typeface="Trebuchet MS" charset="0"/>
        <a:ea typeface="Arial" charset="0"/>
        <a:cs typeface="Arial" charset="0"/>
      </a:defRPr>
    </a:lvl6pPr>
    <a:lvl7pPr marL="2743200" algn="l" defTabSz="457200" rtl="0" eaLnBrk="1" latinLnBrk="0" hangingPunct="1">
      <a:defRPr sz="2800" b="1" kern="1200">
        <a:solidFill>
          <a:schemeClr val="accent1"/>
        </a:solidFill>
        <a:latin typeface="Trebuchet MS" charset="0"/>
        <a:ea typeface="Arial" charset="0"/>
        <a:cs typeface="Arial" charset="0"/>
      </a:defRPr>
    </a:lvl7pPr>
    <a:lvl8pPr marL="3200400" algn="l" defTabSz="457200" rtl="0" eaLnBrk="1" latinLnBrk="0" hangingPunct="1">
      <a:defRPr sz="2800" b="1" kern="1200">
        <a:solidFill>
          <a:schemeClr val="accent1"/>
        </a:solidFill>
        <a:latin typeface="Trebuchet MS" charset="0"/>
        <a:ea typeface="Arial" charset="0"/>
        <a:cs typeface="Arial" charset="0"/>
      </a:defRPr>
    </a:lvl8pPr>
    <a:lvl9pPr marL="3657600" algn="l" defTabSz="457200" rtl="0" eaLnBrk="1" latinLnBrk="0" hangingPunct="1">
      <a:defRPr sz="2800" b="1" kern="1200">
        <a:solidFill>
          <a:schemeClr val="accent1"/>
        </a:solidFill>
        <a:latin typeface="Trebuchet MS" charset="0"/>
        <a:ea typeface="Arial" charset="0"/>
        <a:cs typeface="Arial" charset="0"/>
      </a:defRPr>
    </a:lvl9pPr>
  </p:defaultTextStyle>
  <p:extLst>
    <p:ext uri="{EFAFB233-063F-42B5-8137-9DF3F51BA10A}">
      <p15:sldGuideLst xmlns:p15="http://schemas.microsoft.com/office/powerpoint/2012/main">
        <p15:guide id="1" orient="horz" pos="3770" userDrawn="1">
          <p15:clr>
            <a:srgbClr val="A4A3A4"/>
          </p15:clr>
        </p15:guide>
        <p15:guide id="2" pos="70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a:srgbClr val="E0EEC9"/>
    <a:srgbClr val="E6D2EF"/>
    <a:srgbClr val="008F00"/>
    <a:srgbClr val="FF2600"/>
    <a:srgbClr val="0083C0"/>
    <a:srgbClr val="FF61D8"/>
    <a:srgbClr val="EAAF00"/>
    <a:srgbClr val="005CA1"/>
    <a:srgbClr val="007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50" autoAdjust="0"/>
    <p:restoredTop sz="94611" autoAdjust="0"/>
  </p:normalViewPr>
  <p:slideViewPr>
    <p:cSldViewPr snapToGrid="0">
      <p:cViewPr>
        <p:scale>
          <a:sx n="120" d="100"/>
          <a:sy n="120" d="100"/>
        </p:scale>
        <p:origin x="616" y="-56"/>
      </p:cViewPr>
      <p:guideLst>
        <p:guide orient="horz" pos="3770"/>
        <p:guide pos="703"/>
      </p:guideLst>
    </p:cSldViewPr>
  </p:slideViewPr>
  <p:notesTextViewPr>
    <p:cViewPr>
      <p:scale>
        <a:sx n="100" d="100"/>
        <a:sy n="100" d="100"/>
      </p:scale>
      <p:origin x="0" y="0"/>
    </p:cViewPr>
  </p:notesTextViewPr>
  <p:sorterViewPr>
    <p:cViewPr>
      <p:scale>
        <a:sx n="1" d="1"/>
        <a:sy n="1" d="1"/>
      </p:scale>
      <p:origin x="0" y="4752"/>
    </p:cViewPr>
  </p:sorterViewPr>
  <p:notesViewPr>
    <p:cSldViewPr snapToGrid="0">
      <p:cViewPr varScale="1">
        <p:scale>
          <a:sx n="90" d="100"/>
          <a:sy n="90" d="100"/>
        </p:scale>
        <p:origin x="2328"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Times" pitchFamily="-108" charset="0"/>
                <a:ea typeface="Arial" pitchFamily="-108" charset="0"/>
                <a:cs typeface="Arial" pitchFamily="-108" charset="0"/>
              </a:defRPr>
            </a:lvl1pPr>
          </a:lstStyle>
          <a:p>
            <a:pPr>
              <a:defRPr/>
            </a:pPr>
            <a:endParaRPr lang="en-US"/>
          </a:p>
        </p:txBody>
      </p:sp>
      <p:sp>
        <p:nvSpPr>
          <p:cNvPr id="2478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pitchFamily="-108" charset="0"/>
                <a:ea typeface="Arial" pitchFamily="-108" charset="0"/>
                <a:cs typeface="Arial" pitchFamily="-108" charset="0"/>
              </a:defRPr>
            </a:lvl1pPr>
          </a:lstStyle>
          <a:p>
            <a:pPr>
              <a:defRPr/>
            </a:pPr>
            <a:endParaRPr lang="en-US"/>
          </a:p>
        </p:txBody>
      </p:sp>
      <p:sp>
        <p:nvSpPr>
          <p:cNvPr id="2478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Times" pitchFamily="-108" charset="0"/>
                <a:ea typeface="Arial" pitchFamily="-108" charset="0"/>
                <a:cs typeface="Arial" pitchFamily="-108" charset="0"/>
              </a:defRPr>
            </a:lvl1pPr>
          </a:lstStyle>
          <a:p>
            <a:pPr>
              <a:defRPr/>
            </a:pPr>
            <a:endParaRPr lang="en-US"/>
          </a:p>
        </p:txBody>
      </p:sp>
      <p:sp>
        <p:nvSpPr>
          <p:cNvPr id="2478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pitchFamily="-108" charset="0"/>
                <a:ea typeface="Arial" pitchFamily="-108" charset="0"/>
                <a:cs typeface="Arial" pitchFamily="-108" charset="0"/>
              </a:defRPr>
            </a:lvl1pPr>
          </a:lstStyle>
          <a:p>
            <a:pPr>
              <a:defRPr/>
            </a:pPr>
            <a:fld id="{95C8FE92-D6F1-F14A-BEB5-B895D4926C1C}" type="slidenum">
              <a:rPr lang="en-US"/>
              <a:pPr>
                <a:defRPr/>
              </a:pPr>
              <a:t>‹#›</a:t>
            </a:fld>
            <a:endParaRPr lang="en-US"/>
          </a:p>
        </p:txBody>
      </p:sp>
    </p:spTree>
    <p:extLst>
      <p:ext uri="{BB962C8B-B14F-4D97-AF65-F5344CB8AC3E}">
        <p14:creationId xmlns:p14="http://schemas.microsoft.com/office/powerpoint/2010/main" val="35275507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Times" pitchFamily="-108" charset="0"/>
                <a:ea typeface="Arial" pitchFamily="-108" charset="0"/>
                <a:cs typeface="Arial" pitchFamily="-108" charset="0"/>
              </a:defRPr>
            </a:lvl1pPr>
          </a:lstStyle>
          <a:p>
            <a:pPr>
              <a:defRPr/>
            </a:pPr>
            <a:endParaRPr lang="en-GB"/>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pitchFamily="-108" charset="0"/>
                <a:ea typeface="Arial" pitchFamily="-108" charset="0"/>
                <a:cs typeface="Arial" pitchFamily="-108" charset="0"/>
              </a:defRPr>
            </a:lvl1pPr>
          </a:lstStyle>
          <a:p>
            <a:pPr>
              <a:defRPr/>
            </a:pPr>
            <a:endParaRPr lang="en-GB"/>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Times" pitchFamily="-108" charset="0"/>
                <a:ea typeface="Arial" pitchFamily="-108" charset="0"/>
                <a:cs typeface="Arial" pitchFamily="-108" charset="0"/>
              </a:defRPr>
            </a:lvl1pPr>
          </a:lstStyle>
          <a:p>
            <a:pPr>
              <a:defRPr/>
            </a:pPr>
            <a:endParaRPr lang="en-GB"/>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pitchFamily="-108" charset="0"/>
                <a:ea typeface="Arial" pitchFamily="-108" charset="0"/>
                <a:cs typeface="Arial" pitchFamily="-108" charset="0"/>
              </a:defRPr>
            </a:lvl1pPr>
          </a:lstStyle>
          <a:p>
            <a:pPr>
              <a:defRPr/>
            </a:pPr>
            <a:fld id="{501C4113-2466-DC48-BAFD-35BC4AF17601}" type="slidenum">
              <a:rPr lang="en-GB"/>
              <a:pPr>
                <a:defRPr/>
              </a:pPr>
              <a:t>‹#›</a:t>
            </a:fld>
            <a:endParaRPr lang="en-GB"/>
          </a:p>
        </p:txBody>
      </p:sp>
    </p:spTree>
    <p:extLst>
      <p:ext uri="{BB962C8B-B14F-4D97-AF65-F5344CB8AC3E}">
        <p14:creationId xmlns:p14="http://schemas.microsoft.com/office/powerpoint/2010/main" val="162312713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08" charset="0"/>
        <a:ea typeface="Arial" pitchFamily="-108" charset="0"/>
        <a:cs typeface="Arial" pitchFamily="-108" charset="0"/>
      </a:defRPr>
    </a:lvl1pPr>
    <a:lvl2pPr marL="457200" algn="l" rtl="0" eaLnBrk="0" fontAlgn="base" hangingPunct="0">
      <a:spcBef>
        <a:spcPct val="30000"/>
      </a:spcBef>
      <a:spcAft>
        <a:spcPct val="0"/>
      </a:spcAft>
      <a:defRPr sz="1200" kern="1200">
        <a:solidFill>
          <a:schemeClr val="tx1"/>
        </a:solidFill>
        <a:latin typeface="Times" pitchFamily="-108" charset="0"/>
        <a:ea typeface="Arial" pitchFamily="-108" charset="0"/>
        <a:cs typeface="Arial" pitchFamily="-108" charset="0"/>
      </a:defRPr>
    </a:lvl2pPr>
    <a:lvl3pPr marL="914400" algn="l" rtl="0" eaLnBrk="0" fontAlgn="base" hangingPunct="0">
      <a:spcBef>
        <a:spcPct val="30000"/>
      </a:spcBef>
      <a:spcAft>
        <a:spcPct val="0"/>
      </a:spcAft>
      <a:defRPr sz="1200" kern="1200">
        <a:solidFill>
          <a:schemeClr val="tx1"/>
        </a:solidFill>
        <a:latin typeface="Times" pitchFamily="-108" charset="0"/>
        <a:ea typeface="Arial" pitchFamily="-108" charset="0"/>
        <a:cs typeface="Arial" pitchFamily="-108" charset="0"/>
      </a:defRPr>
    </a:lvl3pPr>
    <a:lvl4pPr marL="1371600" algn="l" rtl="0" eaLnBrk="0" fontAlgn="base" hangingPunct="0">
      <a:spcBef>
        <a:spcPct val="30000"/>
      </a:spcBef>
      <a:spcAft>
        <a:spcPct val="0"/>
      </a:spcAft>
      <a:defRPr sz="1200" kern="1200">
        <a:solidFill>
          <a:schemeClr val="tx1"/>
        </a:solidFill>
        <a:latin typeface="Times" pitchFamily="-108" charset="0"/>
        <a:ea typeface="Arial" pitchFamily="-108" charset="0"/>
        <a:cs typeface="Arial" pitchFamily="-108" charset="0"/>
      </a:defRPr>
    </a:lvl4pPr>
    <a:lvl5pPr marL="1828800" algn="l" rtl="0" eaLnBrk="0" fontAlgn="base" hangingPunct="0">
      <a:spcBef>
        <a:spcPct val="30000"/>
      </a:spcBef>
      <a:spcAft>
        <a:spcPct val="0"/>
      </a:spcAft>
      <a:defRPr sz="1200" kern="1200">
        <a:solidFill>
          <a:schemeClr val="tx1"/>
        </a:solidFill>
        <a:latin typeface="Times" pitchFamily="-108" charset="0"/>
        <a:ea typeface="Arial" pitchFamily="-108" charset="0"/>
        <a:cs typeface="Arial" pitchFamily="-10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High-performance_comput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B4F52C9B-CB35-E842-A61D-4B6E8920D33F}" type="slidenum">
              <a:rPr lang="en-GB">
                <a:latin typeface="Times" charset="0"/>
                <a:ea typeface="Arial" charset="0"/>
                <a:cs typeface="Arial" charset="0"/>
              </a:rPr>
              <a:pPr/>
              <a:t>1</a:t>
            </a:fld>
            <a:endParaRPr lang="en-GB">
              <a:latin typeface="Times" charset="0"/>
              <a:ea typeface="Arial" charset="0"/>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dirty="0">
              <a:latin typeface="Times" charset="0"/>
              <a:ea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2"/>
                </a:solidFill>
                <a:effectLst/>
                <a:latin typeface="Arial" panose="020B0604020202020204" pitchFamily="34" charset="0"/>
              </a:rPr>
              <a:t>The Neoverse V-Series processors are intended for </a:t>
            </a:r>
            <a:r>
              <a:rPr lang="en-GB" b="0" i="0" u="none" strike="noStrike" dirty="0">
                <a:solidFill>
                  <a:srgbClr val="3366CC"/>
                </a:solidFill>
                <a:effectLst/>
                <a:latin typeface="Arial" panose="020B0604020202020204" pitchFamily="34" charset="0"/>
                <a:hlinkClick r:id="rId3" tooltip="High-performance computing"/>
              </a:rPr>
              <a:t>high-performance computing</a:t>
            </a:r>
            <a:r>
              <a:rPr lang="en-GB" b="0" i="0" dirty="0">
                <a:solidFill>
                  <a:srgbClr val="202122"/>
                </a:solidFill>
                <a:effectLst/>
                <a:latin typeface="Arial" panose="020B0604020202020204" pitchFamily="34" charset="0"/>
              </a:rPr>
              <a:t>.</a:t>
            </a:r>
          </a:p>
          <a:p>
            <a:r>
              <a:rPr lang="en-GB" b="0" i="0" dirty="0">
                <a:solidFill>
                  <a:srgbClr val="202122"/>
                </a:solidFill>
                <a:effectLst/>
                <a:latin typeface="Arial" panose="020B0604020202020204" pitchFamily="34" charset="0"/>
              </a:rPr>
              <a:t>The Neoverse N-Series processors are intended for core </a:t>
            </a:r>
            <a:r>
              <a:rPr lang="en-GB" b="0" i="0" dirty="0" err="1">
                <a:solidFill>
                  <a:srgbClr val="202122"/>
                </a:solidFill>
                <a:effectLst/>
                <a:latin typeface="Arial" panose="020B0604020202020204" pitchFamily="34" charset="0"/>
              </a:rPr>
              <a:t>datacenter</a:t>
            </a:r>
            <a:r>
              <a:rPr lang="en-GB" b="0" i="0" dirty="0">
                <a:solidFill>
                  <a:srgbClr val="202122"/>
                </a:solidFill>
                <a:effectLst/>
                <a:latin typeface="Arial" panose="020B0604020202020204" pitchFamily="34" charset="0"/>
              </a:rPr>
              <a:t> usage.</a:t>
            </a:r>
          </a:p>
          <a:p>
            <a:r>
              <a:rPr lang="en-GB" b="0" i="0" dirty="0">
                <a:solidFill>
                  <a:srgbClr val="202122"/>
                </a:solidFill>
                <a:effectLst/>
                <a:latin typeface="Arial" panose="020B0604020202020204" pitchFamily="34" charset="0"/>
              </a:rPr>
              <a:t>The Neoverse E-Series processors are intended for edge computing. They are designed for increased data throughput at decreased power consumption.</a:t>
            </a:r>
            <a:endParaRPr lang="en-GB" dirty="0"/>
          </a:p>
        </p:txBody>
      </p:sp>
      <p:sp>
        <p:nvSpPr>
          <p:cNvPr id="4" name="Slide Number Placeholder 3"/>
          <p:cNvSpPr>
            <a:spLocks noGrp="1"/>
          </p:cNvSpPr>
          <p:nvPr>
            <p:ph type="sldNum" sz="quarter" idx="5"/>
          </p:nvPr>
        </p:nvSpPr>
        <p:spPr/>
        <p:txBody>
          <a:bodyPr/>
          <a:lstStyle/>
          <a:p>
            <a:pPr>
              <a:defRPr/>
            </a:pPr>
            <a:fld id="{501C4113-2466-DC48-BAFD-35BC4AF17601}" type="slidenum">
              <a:rPr lang="en-GB" smtClean="0"/>
              <a:pPr>
                <a:defRPr/>
              </a:pPr>
              <a:t>4</a:t>
            </a:fld>
            <a:endParaRPr lang="en-GB"/>
          </a:p>
        </p:txBody>
      </p:sp>
    </p:spTree>
    <p:extLst>
      <p:ext uri="{BB962C8B-B14F-4D97-AF65-F5344CB8AC3E}">
        <p14:creationId xmlns:p14="http://schemas.microsoft.com/office/powerpoint/2010/main" val="1702381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6"/>
          <p:cNvSpPr txBox="1">
            <a:spLocks noChangeArrowheads="1"/>
          </p:cNvSpPr>
          <p:nvPr userDrawn="1"/>
        </p:nvSpPr>
        <p:spPr bwMode="auto">
          <a:xfrm>
            <a:off x="7761288" y="6616700"/>
            <a:ext cx="1154112" cy="261938"/>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defRPr/>
            </a:pPr>
            <a:r>
              <a:rPr lang="en-GB" sz="1100" b="0">
                <a:solidFill>
                  <a:schemeClr val="accent2"/>
                </a:solidFill>
                <a:latin typeface="Trebuchet MS" pitchFamily="-108" charset="0"/>
                <a:ea typeface="Arial" pitchFamily="-108" charset="0"/>
                <a:cs typeface="Arial" pitchFamily="-108" charset="0"/>
              </a:rPr>
              <a:t>Slide </a:t>
            </a:r>
            <a:endParaRPr lang="en-GB" sz="1200" b="0">
              <a:solidFill>
                <a:schemeClr val="accent2"/>
              </a:solidFill>
              <a:latin typeface="Trebuchet MS" pitchFamily="-108" charset="0"/>
              <a:ea typeface="Arial" pitchFamily="-108" charset="0"/>
              <a:cs typeface="Arial" pitchFamily="-108" charset="0"/>
            </a:endParaRPr>
          </a:p>
        </p:txBody>
      </p:sp>
      <p:sp>
        <p:nvSpPr>
          <p:cNvPr id="2" name="Title 1"/>
          <p:cNvSpPr>
            <a:spLocks noGrp="1"/>
          </p:cNvSpPr>
          <p:nvPr>
            <p:ph type="ctrTitle"/>
          </p:nvPr>
        </p:nvSpPr>
        <p:spPr>
          <a:xfrm>
            <a:off x="685800" y="2130425"/>
            <a:ext cx="7772400" cy="1470025"/>
          </a:xfrm>
        </p:spPr>
        <p:txBody>
          <a:bodyPr/>
          <a:lstStyle>
            <a:lvl1pPr>
              <a:defRPr>
                <a:latin typeface="Bierstadt Display" panose="020B000402020202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343789" y="3858388"/>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
        <p:nvSpPr>
          <p:cNvPr id="5" name="Rectangle 4"/>
          <p:cNvSpPr>
            <a:spLocks noGrp="1" noChangeArrowheads="1"/>
          </p:cNvSpPr>
          <p:nvPr>
            <p:ph type="dt" sz="half" idx="10"/>
          </p:nvPr>
        </p:nvSpPr>
        <p:spPr/>
        <p:txBody>
          <a:bodyPr/>
          <a:lstStyle>
            <a:lvl1pPr eaLnBrk="0" hangingPunct="0">
              <a:defRPr sz="1100" b="0">
                <a:solidFill>
                  <a:schemeClr val="accent2"/>
                </a:solidFill>
              </a:defRPr>
            </a:lvl1pPr>
          </a:lstStyle>
          <a:p>
            <a:pPr>
              <a:defRPr/>
            </a:pPr>
            <a:r>
              <a:rPr lang="en-GB"/>
              <a:t>David Britton, University of Glasgow</a:t>
            </a:r>
            <a:endParaRPr lang="en-US" dirty="0"/>
          </a:p>
        </p:txBody>
      </p:sp>
      <p:sp>
        <p:nvSpPr>
          <p:cNvPr id="6" name="Rectangle 5"/>
          <p:cNvSpPr>
            <a:spLocks noGrp="1" noChangeArrowheads="1"/>
          </p:cNvSpPr>
          <p:nvPr>
            <p:ph type="ftr" sz="quarter" idx="11"/>
          </p:nvPr>
        </p:nvSpPr>
        <p:spPr/>
        <p:txBody>
          <a:bodyPr/>
          <a:lstStyle>
            <a:lvl1pPr algn="ctr" eaLnBrk="0" hangingPunct="0">
              <a:defRPr sz="1100" b="0">
                <a:solidFill>
                  <a:schemeClr val="accent2"/>
                </a:solidFill>
              </a:defRPr>
            </a:lvl1pPr>
          </a:lstStyle>
          <a:p>
            <a:pPr>
              <a:defRPr/>
            </a:pPr>
            <a:r>
              <a:rPr lang="en-US" dirty="0"/>
              <a:t>GDB</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Bierstadt Display" panose="020B00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latin typeface="Bierstadt Display" panose="020B0004020202020204" pitchFamily="34" charset="0"/>
              </a:defRPr>
            </a:lvl1pPr>
            <a:lvl2pPr>
              <a:defRPr>
                <a:latin typeface="Bierstadt Display" panose="020B0004020202020204" pitchFamily="34" charset="0"/>
              </a:defRPr>
            </a:lvl2pPr>
            <a:lvl3pPr>
              <a:defRPr sz="1800">
                <a:latin typeface="Bierstadt Display" panose="020B0004020202020204" pitchFamily="34" charset="0"/>
              </a:defRPr>
            </a:lvl3pPr>
            <a:lvl4pPr>
              <a:defRPr sz="1600">
                <a:latin typeface="Bierstadt Display" panose="020B0004020202020204" pitchFamily="34" charset="0"/>
              </a:defRPr>
            </a:lvl4pPr>
            <a:lvl5pPr>
              <a:defRPr sz="1400">
                <a:latin typeface="Bierstadt Display" panose="020B00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Rectangle 4"/>
          <p:cNvSpPr>
            <a:spLocks noGrp="1" noChangeArrowheads="1"/>
          </p:cNvSpPr>
          <p:nvPr>
            <p:ph type="dt" sz="half" idx="10"/>
          </p:nvPr>
        </p:nvSpPr>
        <p:spPr/>
        <p:txBody>
          <a:bodyPr/>
          <a:lstStyle>
            <a:lvl1pPr eaLnBrk="0" hangingPunct="0">
              <a:defRPr sz="1100" b="0">
                <a:solidFill>
                  <a:srgbClr val="00C1C3"/>
                </a:solidFill>
              </a:defRPr>
            </a:lvl1pPr>
          </a:lstStyle>
          <a:p>
            <a:pPr>
              <a:defRPr/>
            </a:pPr>
            <a:r>
              <a:rPr lang="en-GB"/>
              <a:t>David Britton, University of Glasgow</a:t>
            </a:r>
            <a:endParaRPr lang="en-US" dirty="0"/>
          </a:p>
        </p:txBody>
      </p:sp>
      <p:sp>
        <p:nvSpPr>
          <p:cNvPr id="6" name="Rectangle 5"/>
          <p:cNvSpPr>
            <a:spLocks noGrp="1" noChangeArrowheads="1"/>
          </p:cNvSpPr>
          <p:nvPr>
            <p:ph type="ftr" sz="quarter" idx="11"/>
          </p:nvPr>
        </p:nvSpPr>
        <p:spPr/>
        <p:txBody>
          <a:bodyPr/>
          <a:lstStyle>
            <a:lvl1pPr algn="ctr" eaLnBrk="0" hangingPunct="0">
              <a:defRPr sz="1100" b="0" dirty="0" smtClean="0">
                <a:solidFill>
                  <a:srgbClr val="00C1C3"/>
                </a:solidFill>
              </a:defRPr>
            </a:lvl1pPr>
          </a:lstStyle>
          <a:p>
            <a:pPr>
              <a:defRPr/>
            </a:pPr>
            <a:r>
              <a:rPr lang="en-US" dirty="0"/>
              <a:t>GDB</a:t>
            </a:r>
          </a:p>
        </p:txBody>
      </p:sp>
      <p:sp>
        <p:nvSpPr>
          <p:cNvPr id="4" name="Text Box 6"/>
          <p:cNvSpPr txBox="1">
            <a:spLocks noChangeArrowheads="1"/>
          </p:cNvSpPr>
          <p:nvPr userDrawn="1"/>
        </p:nvSpPr>
        <p:spPr bwMode="auto">
          <a:xfrm>
            <a:off x="7897898" y="6593257"/>
            <a:ext cx="783116" cy="261610"/>
          </a:xfrm>
          <a:prstGeom prst="rect">
            <a:avLst/>
          </a:prstGeom>
          <a:noFill/>
          <a:ln w="9525">
            <a:noFill/>
            <a:miter lim="800000"/>
            <a:headEnd/>
            <a:tailEnd/>
          </a:ln>
          <a:effectLst/>
        </p:spPr>
        <p:txBody>
          <a:bodyPr wrap="square">
            <a:prstTxWarp prst="textNoShape">
              <a:avLst/>
            </a:prstTxWarp>
            <a:spAutoFit/>
          </a:bodyPr>
          <a:lstStyle/>
          <a:p>
            <a:pPr eaLnBrk="0" hangingPunct="0">
              <a:spcBef>
                <a:spcPct val="50000"/>
              </a:spcBef>
              <a:defRPr/>
            </a:pPr>
            <a:r>
              <a:rPr lang="en-GB" sz="1100" b="0" dirty="0">
                <a:solidFill>
                  <a:srgbClr val="00C1C3"/>
                </a:solidFill>
                <a:latin typeface="Bierstadt Display" panose="020B0004020202020204" pitchFamily="34" charset="0"/>
                <a:ea typeface="Arial" pitchFamily="-108" charset="0"/>
                <a:cs typeface="Arial" pitchFamily="-108" charset="0"/>
              </a:rPr>
              <a:t>Slide          </a:t>
            </a:r>
            <a:endParaRPr lang="en-GB" sz="1200" b="0" dirty="0">
              <a:solidFill>
                <a:srgbClr val="00C1C3"/>
              </a:solidFill>
              <a:latin typeface="Bierstadt Display" panose="020B0004020202020204" pitchFamily="34" charset="0"/>
              <a:ea typeface="Arial" pitchFamily="-108" charset="0"/>
              <a:cs typeface="Arial" pitchFamily="-108" charset="0"/>
            </a:endParaRPr>
          </a:p>
        </p:txBody>
      </p:sp>
      <p:sp>
        <p:nvSpPr>
          <p:cNvPr id="11" name="Slide Number Placeholder 5">
            <a:extLst>
              <a:ext uri="{FF2B5EF4-FFF2-40B4-BE49-F238E27FC236}">
                <a16:creationId xmlns:a16="http://schemas.microsoft.com/office/drawing/2014/main" id="{F4203358-E74C-8298-4A90-E82A85326F73}"/>
              </a:ext>
            </a:extLst>
          </p:cNvPr>
          <p:cNvSpPr txBox="1">
            <a:spLocks/>
          </p:cNvSpPr>
          <p:nvPr userDrawn="1"/>
        </p:nvSpPr>
        <p:spPr bwMode="auto">
          <a:xfrm>
            <a:off x="8259580" y="6590323"/>
            <a:ext cx="658714" cy="252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0"/>
              </a:spcBef>
              <a:spcAft>
                <a:spcPct val="0"/>
              </a:spcAft>
              <a:defRPr sz="1400" b="0" kern="1200">
                <a:solidFill>
                  <a:srgbClr val="000090"/>
                </a:solidFill>
                <a:latin typeface="Times" pitchFamily="-108" charset="0"/>
                <a:ea typeface="Arial" pitchFamily="-108" charset="0"/>
                <a:cs typeface="Arial" pitchFamily="-108" charset="0"/>
              </a:defRPr>
            </a:lvl1pPr>
            <a:lvl2pPr marL="457200" algn="l" rtl="0" fontAlgn="base">
              <a:spcBef>
                <a:spcPct val="0"/>
              </a:spcBef>
              <a:spcAft>
                <a:spcPct val="0"/>
              </a:spcAft>
              <a:defRPr sz="2800" b="1" kern="1200">
                <a:solidFill>
                  <a:schemeClr val="accent1"/>
                </a:solidFill>
                <a:latin typeface="Trebuchet MS" charset="0"/>
                <a:ea typeface="Arial" charset="0"/>
                <a:cs typeface="Arial" charset="0"/>
              </a:defRPr>
            </a:lvl2pPr>
            <a:lvl3pPr marL="914400" algn="l" rtl="0" fontAlgn="base">
              <a:spcBef>
                <a:spcPct val="0"/>
              </a:spcBef>
              <a:spcAft>
                <a:spcPct val="0"/>
              </a:spcAft>
              <a:defRPr sz="2800" b="1" kern="1200">
                <a:solidFill>
                  <a:schemeClr val="accent1"/>
                </a:solidFill>
                <a:latin typeface="Trebuchet MS" charset="0"/>
                <a:ea typeface="Arial" charset="0"/>
                <a:cs typeface="Arial" charset="0"/>
              </a:defRPr>
            </a:lvl3pPr>
            <a:lvl4pPr marL="1371600" algn="l" rtl="0" fontAlgn="base">
              <a:spcBef>
                <a:spcPct val="0"/>
              </a:spcBef>
              <a:spcAft>
                <a:spcPct val="0"/>
              </a:spcAft>
              <a:defRPr sz="2800" b="1" kern="1200">
                <a:solidFill>
                  <a:schemeClr val="accent1"/>
                </a:solidFill>
                <a:latin typeface="Trebuchet MS" charset="0"/>
                <a:ea typeface="Arial" charset="0"/>
                <a:cs typeface="Arial" charset="0"/>
              </a:defRPr>
            </a:lvl4pPr>
            <a:lvl5pPr marL="1828800" algn="l" rtl="0" fontAlgn="base">
              <a:spcBef>
                <a:spcPct val="0"/>
              </a:spcBef>
              <a:spcAft>
                <a:spcPct val="0"/>
              </a:spcAft>
              <a:defRPr sz="2800" b="1" kern="1200">
                <a:solidFill>
                  <a:schemeClr val="accent1"/>
                </a:solidFill>
                <a:latin typeface="Trebuchet MS" charset="0"/>
                <a:ea typeface="Arial" charset="0"/>
                <a:cs typeface="Arial" charset="0"/>
              </a:defRPr>
            </a:lvl5pPr>
            <a:lvl6pPr marL="2286000" algn="l" defTabSz="457200" rtl="0" eaLnBrk="1" latinLnBrk="0" hangingPunct="1">
              <a:defRPr sz="2800" b="1" kern="1200">
                <a:solidFill>
                  <a:schemeClr val="accent1"/>
                </a:solidFill>
                <a:latin typeface="Trebuchet MS" charset="0"/>
                <a:ea typeface="Arial" charset="0"/>
                <a:cs typeface="Arial" charset="0"/>
              </a:defRPr>
            </a:lvl6pPr>
            <a:lvl7pPr marL="2743200" algn="l" defTabSz="457200" rtl="0" eaLnBrk="1" latinLnBrk="0" hangingPunct="1">
              <a:defRPr sz="2800" b="1" kern="1200">
                <a:solidFill>
                  <a:schemeClr val="accent1"/>
                </a:solidFill>
                <a:latin typeface="Trebuchet MS" charset="0"/>
                <a:ea typeface="Arial" charset="0"/>
                <a:cs typeface="Arial" charset="0"/>
              </a:defRPr>
            </a:lvl7pPr>
            <a:lvl8pPr marL="3200400" algn="l" defTabSz="457200" rtl="0" eaLnBrk="1" latinLnBrk="0" hangingPunct="1">
              <a:defRPr sz="2800" b="1" kern="1200">
                <a:solidFill>
                  <a:schemeClr val="accent1"/>
                </a:solidFill>
                <a:latin typeface="Trebuchet MS" charset="0"/>
                <a:ea typeface="Arial" charset="0"/>
                <a:cs typeface="Arial" charset="0"/>
              </a:defRPr>
            </a:lvl8pPr>
            <a:lvl9pPr marL="3657600" algn="l" defTabSz="457200" rtl="0" eaLnBrk="1" latinLnBrk="0" hangingPunct="1">
              <a:defRPr sz="2800" b="1" kern="1200">
                <a:solidFill>
                  <a:schemeClr val="accent1"/>
                </a:solidFill>
                <a:latin typeface="Trebuchet MS" charset="0"/>
                <a:ea typeface="Arial" charset="0"/>
                <a:cs typeface="Arial" charset="0"/>
              </a:defRPr>
            </a:lvl9pPr>
          </a:lstStyle>
          <a:p>
            <a:pPr>
              <a:defRPr/>
            </a:pPr>
            <a:fld id="{732063B0-4899-BF45-843F-9D307B5E1ABD}" type="slidenum">
              <a:rPr lang="en-US" sz="1100" smtClean="0">
                <a:solidFill>
                  <a:srgbClr val="00C1C3"/>
                </a:solidFill>
                <a:latin typeface="Bierstadt Display" panose="020B0004020202020204" pitchFamily="34" charset="0"/>
              </a:rPr>
              <a:pPr>
                <a:defRPr/>
              </a:pPr>
              <a:t>‹#›</a:t>
            </a:fld>
            <a:r>
              <a:rPr lang="en-US" sz="1100" dirty="0">
                <a:solidFill>
                  <a:srgbClr val="00C1C3"/>
                </a:solidFill>
                <a:latin typeface="Bierstadt Display" panose="020B0004020202020204" pitchFamily="34" charset="0"/>
              </a:rPr>
              <a:t> of 19</a:t>
            </a:r>
          </a:p>
        </p:txBody>
      </p:sp>
      <p:sp>
        <p:nvSpPr>
          <p:cNvPr id="7" name="TextBox 6">
            <a:extLst>
              <a:ext uri="{FF2B5EF4-FFF2-40B4-BE49-F238E27FC236}">
                <a16:creationId xmlns:a16="http://schemas.microsoft.com/office/drawing/2014/main" id="{493851AB-5155-73E5-303B-23DFB469C6C6}"/>
              </a:ext>
            </a:extLst>
          </p:cNvPr>
          <p:cNvSpPr txBox="1"/>
          <p:nvPr userDrawn="1"/>
        </p:nvSpPr>
        <p:spPr>
          <a:xfrm>
            <a:off x="8731045" y="7000568"/>
            <a:ext cx="184731" cy="369332"/>
          </a:xfrm>
          <a:prstGeom prst="rect">
            <a:avLst/>
          </a:prstGeom>
          <a:solidFill>
            <a:schemeClr val="bg1"/>
          </a:solidFill>
        </p:spPr>
        <p:txBody>
          <a:bodyPr wrap="none" rtlCol="0">
            <a:spAutoFit/>
          </a:bodyPr>
          <a:lstStyle/>
          <a:p>
            <a:endParaRPr lang="en-GB" sz="1800" b="0" dirty="0" err="1">
              <a:solidFill>
                <a:srgbClr val="000090"/>
              </a:solidFill>
            </a:endParaRPr>
          </a:p>
        </p:txBody>
      </p:sp>
    </p:spTree>
  </p:cSld>
  <p:clrMapOvr>
    <a:masterClrMapping/>
  </p:clrMapOvr>
  <p:extLst>
    <p:ext uri="{DCECCB84-F9BA-43D5-87BE-67443E8EF086}">
      <p15:sldGuideLst xmlns:p15="http://schemas.microsoft.com/office/powerpoint/2012/main">
        <p15:guide id="1" orient="horz" pos="4269"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431116" y="95250"/>
            <a:ext cx="5410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304800" y="1524000"/>
            <a:ext cx="8534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52932" name="Rectangle 4"/>
          <p:cNvSpPr>
            <a:spLocks noGrp="1" noChangeArrowheads="1"/>
          </p:cNvSpPr>
          <p:nvPr>
            <p:ph type="dt" sz="half" idx="2"/>
          </p:nvPr>
        </p:nvSpPr>
        <p:spPr bwMode="auto">
          <a:xfrm>
            <a:off x="12700" y="6602413"/>
            <a:ext cx="3390900" cy="314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100" b="0">
                <a:solidFill>
                  <a:schemeClr val="accent2"/>
                </a:solidFill>
                <a:latin typeface="Bierstadt Display" panose="020B0004020202020204" pitchFamily="34" charset="0"/>
                <a:ea typeface="Bierstadt Display" panose="020B0004020202020204" pitchFamily="34" charset="0"/>
                <a:cs typeface="Arial" pitchFamily="-108" charset="0"/>
              </a:defRPr>
            </a:lvl1pPr>
          </a:lstStyle>
          <a:p>
            <a:pPr>
              <a:defRPr/>
            </a:pPr>
            <a:r>
              <a:rPr lang="en-GB"/>
              <a:t>David Britton, University of Glasgow</a:t>
            </a:r>
            <a:endParaRPr lang="en-US" dirty="0"/>
          </a:p>
        </p:txBody>
      </p:sp>
      <p:sp>
        <p:nvSpPr>
          <p:cNvPr id="252933" name="Rectangle 5"/>
          <p:cNvSpPr>
            <a:spLocks noGrp="1" noChangeArrowheads="1"/>
          </p:cNvSpPr>
          <p:nvPr>
            <p:ph type="ftr" sz="quarter" idx="3"/>
          </p:nvPr>
        </p:nvSpPr>
        <p:spPr bwMode="auto">
          <a:xfrm>
            <a:off x="3208338" y="6594475"/>
            <a:ext cx="3657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100" b="0" dirty="0" smtClean="0">
                <a:solidFill>
                  <a:schemeClr val="accent2"/>
                </a:solidFill>
                <a:latin typeface="Bierstadt Display" panose="020B0004020202020204" pitchFamily="34" charset="0"/>
                <a:ea typeface="Bierstadt Display" panose="020B0004020202020204" pitchFamily="34" charset="0"/>
                <a:cs typeface="Arial" pitchFamily="-108" charset="0"/>
              </a:defRPr>
            </a:lvl1pPr>
          </a:lstStyle>
          <a:p>
            <a:pPr>
              <a:defRPr/>
            </a:pPr>
            <a:r>
              <a:rPr lang="en-US" dirty="0"/>
              <a:t>GDB</a:t>
            </a:r>
          </a:p>
        </p:txBody>
      </p:sp>
      <p:sp>
        <p:nvSpPr>
          <p:cNvPr id="2" name="Slide Number Placeholder 5">
            <a:extLst>
              <a:ext uri="{FF2B5EF4-FFF2-40B4-BE49-F238E27FC236}">
                <a16:creationId xmlns:a16="http://schemas.microsoft.com/office/drawing/2014/main" id="{99518BA4-416D-5157-CF45-07333A8EDEDF}"/>
              </a:ext>
            </a:extLst>
          </p:cNvPr>
          <p:cNvSpPr>
            <a:spLocks noGrp="1"/>
          </p:cNvSpPr>
          <p:nvPr>
            <p:ph type="sldNum" sz="quarter" idx="4"/>
          </p:nvPr>
        </p:nvSpPr>
        <p:spPr>
          <a:xfrm>
            <a:off x="8064500" y="6599312"/>
            <a:ext cx="2133600" cy="476250"/>
          </a:xfrm>
          <a:prstGeom prst="rect">
            <a:avLst/>
          </a:prstGeom>
        </p:spPr>
        <p:txBody>
          <a:bodyPr/>
          <a:lstStyle/>
          <a:p>
            <a:pPr>
              <a:defRPr/>
            </a:pPr>
            <a:fld id="{732063B0-4899-BF45-843F-9D307B5E1ABD}" type="slidenum">
              <a:rPr lang="en-US" sz="1100" smtClean="0">
                <a:latin typeface="Bierstadt Display" panose="020B0004020202020204" pitchFamily="34" charset="0"/>
              </a:rPr>
              <a:pPr>
                <a:defRPr/>
              </a:pPr>
              <a:t>‹#›</a:t>
            </a:fld>
            <a:endParaRPr lang="en-US" sz="1100" dirty="0">
              <a:latin typeface="Bierstadt Display" panose="020B0004020202020204" pitchFamily="34" charset="0"/>
            </a:endParaRPr>
          </a:p>
        </p:txBody>
      </p:sp>
    </p:spTree>
  </p:cSld>
  <p:clrMap bg1="lt1" tx1="dk1" bg2="lt2" tx2="dk2" accent1="accent1" accent2="accent2" accent3="accent3" accent4="accent4" accent5="accent5" accent6="accent6" hlink="hlink" folHlink="folHlink"/>
  <p:sldLayoutIdLst>
    <p:sldLayoutId id="2147484266" r:id="rId1"/>
    <p:sldLayoutId id="2147484267" r:id="rId2"/>
  </p:sldLayoutIdLst>
  <p:hf sldNum="0" hdr="0"/>
  <p:txStyles>
    <p:titleStyle>
      <a:lvl1pPr algn="ctr" rtl="0" eaLnBrk="0" fontAlgn="base" hangingPunct="0">
        <a:spcBef>
          <a:spcPct val="0"/>
        </a:spcBef>
        <a:spcAft>
          <a:spcPct val="0"/>
        </a:spcAft>
        <a:defRPr sz="3600" b="0">
          <a:solidFill>
            <a:srgbClr val="FFFF66"/>
          </a:solidFill>
          <a:latin typeface="+mj-lt"/>
          <a:ea typeface="+mj-ea"/>
          <a:cs typeface="+mj-cs"/>
        </a:defRPr>
      </a:lvl1pPr>
      <a:lvl2pPr algn="ctr" rtl="0" eaLnBrk="0" fontAlgn="base" hangingPunct="0">
        <a:spcBef>
          <a:spcPct val="0"/>
        </a:spcBef>
        <a:spcAft>
          <a:spcPct val="0"/>
        </a:spcAft>
        <a:defRPr sz="4400" b="1">
          <a:solidFill>
            <a:srgbClr val="FFFF66"/>
          </a:solidFill>
          <a:latin typeface="Trebuchet MS" pitchFamily="-108" charset="0"/>
          <a:ea typeface="Arial" pitchFamily="-108" charset="0"/>
          <a:cs typeface="Arial" pitchFamily="-108" charset="0"/>
        </a:defRPr>
      </a:lvl2pPr>
      <a:lvl3pPr algn="ctr" rtl="0" eaLnBrk="0" fontAlgn="base" hangingPunct="0">
        <a:spcBef>
          <a:spcPct val="0"/>
        </a:spcBef>
        <a:spcAft>
          <a:spcPct val="0"/>
        </a:spcAft>
        <a:defRPr sz="4400" b="1">
          <a:solidFill>
            <a:srgbClr val="FFFF66"/>
          </a:solidFill>
          <a:latin typeface="Trebuchet MS" pitchFamily="-108" charset="0"/>
          <a:ea typeface="Arial" pitchFamily="-108" charset="0"/>
          <a:cs typeface="Arial" pitchFamily="-108" charset="0"/>
        </a:defRPr>
      </a:lvl3pPr>
      <a:lvl4pPr algn="ctr" rtl="0" eaLnBrk="0" fontAlgn="base" hangingPunct="0">
        <a:spcBef>
          <a:spcPct val="0"/>
        </a:spcBef>
        <a:spcAft>
          <a:spcPct val="0"/>
        </a:spcAft>
        <a:defRPr sz="4400" b="1">
          <a:solidFill>
            <a:srgbClr val="FFFF66"/>
          </a:solidFill>
          <a:latin typeface="Trebuchet MS" pitchFamily="-108" charset="0"/>
          <a:ea typeface="Arial" pitchFamily="-108" charset="0"/>
          <a:cs typeface="Arial" pitchFamily="-108" charset="0"/>
        </a:defRPr>
      </a:lvl4pPr>
      <a:lvl5pPr algn="ctr" rtl="0" eaLnBrk="0" fontAlgn="base" hangingPunct="0">
        <a:spcBef>
          <a:spcPct val="0"/>
        </a:spcBef>
        <a:spcAft>
          <a:spcPct val="0"/>
        </a:spcAft>
        <a:defRPr sz="4400" b="1">
          <a:solidFill>
            <a:srgbClr val="FFFF66"/>
          </a:solidFill>
          <a:latin typeface="Trebuchet MS" pitchFamily="-108" charset="0"/>
          <a:ea typeface="Arial" pitchFamily="-108" charset="0"/>
          <a:cs typeface="Arial" pitchFamily="-108" charset="0"/>
        </a:defRPr>
      </a:lvl5pPr>
      <a:lvl6pPr marL="457200" algn="ctr" rtl="0" fontAlgn="base">
        <a:spcBef>
          <a:spcPct val="0"/>
        </a:spcBef>
        <a:spcAft>
          <a:spcPct val="0"/>
        </a:spcAft>
        <a:defRPr sz="4400" b="1">
          <a:solidFill>
            <a:srgbClr val="FFFF66"/>
          </a:solidFill>
          <a:latin typeface="Trebuchet MS" pitchFamily="-108" charset="0"/>
          <a:ea typeface="Arial" pitchFamily="-108" charset="0"/>
          <a:cs typeface="Arial" pitchFamily="-108" charset="0"/>
        </a:defRPr>
      </a:lvl6pPr>
      <a:lvl7pPr marL="914400" algn="ctr" rtl="0" fontAlgn="base">
        <a:spcBef>
          <a:spcPct val="0"/>
        </a:spcBef>
        <a:spcAft>
          <a:spcPct val="0"/>
        </a:spcAft>
        <a:defRPr sz="4400" b="1">
          <a:solidFill>
            <a:srgbClr val="FFFF66"/>
          </a:solidFill>
          <a:latin typeface="Trebuchet MS" pitchFamily="-108" charset="0"/>
          <a:ea typeface="Arial" pitchFamily="-108" charset="0"/>
          <a:cs typeface="Arial" pitchFamily="-108" charset="0"/>
        </a:defRPr>
      </a:lvl7pPr>
      <a:lvl8pPr marL="1371600" algn="ctr" rtl="0" fontAlgn="base">
        <a:spcBef>
          <a:spcPct val="0"/>
        </a:spcBef>
        <a:spcAft>
          <a:spcPct val="0"/>
        </a:spcAft>
        <a:defRPr sz="4400" b="1">
          <a:solidFill>
            <a:srgbClr val="FFFF66"/>
          </a:solidFill>
          <a:latin typeface="Trebuchet MS" pitchFamily="-108" charset="0"/>
          <a:ea typeface="Arial" pitchFamily="-108" charset="0"/>
          <a:cs typeface="Arial" pitchFamily="-108" charset="0"/>
        </a:defRPr>
      </a:lvl8pPr>
      <a:lvl9pPr marL="1828800" algn="ctr" rtl="0" fontAlgn="base">
        <a:spcBef>
          <a:spcPct val="0"/>
        </a:spcBef>
        <a:spcAft>
          <a:spcPct val="0"/>
        </a:spcAft>
        <a:defRPr sz="4400" b="1">
          <a:solidFill>
            <a:srgbClr val="FFFF66"/>
          </a:solidFill>
          <a:latin typeface="Trebuchet MS" pitchFamily="-108" charset="0"/>
          <a:ea typeface="Arial" pitchFamily="-108" charset="0"/>
          <a:cs typeface="Arial" pitchFamily="-108" charset="0"/>
        </a:defRPr>
      </a:lvl9pPr>
    </p:titleStyle>
    <p:bodyStyle>
      <a:lvl1pPr marL="342900" indent="-342900" algn="l" rtl="0" eaLnBrk="0" fontAlgn="base" hangingPunct="0">
        <a:spcBef>
          <a:spcPct val="20000"/>
        </a:spcBef>
        <a:spcAft>
          <a:spcPct val="0"/>
        </a:spcAft>
        <a:buChar char="•"/>
        <a:defRPr sz="2400">
          <a:solidFill>
            <a:schemeClr val="accent2"/>
          </a:solidFill>
          <a:latin typeface="Bierstadt Display" panose="020B0004020202020204" pitchFamily="34" charset="0"/>
          <a:ea typeface="+mn-ea"/>
          <a:cs typeface="+mn-cs"/>
        </a:defRPr>
      </a:lvl1pPr>
      <a:lvl2pPr marL="742950" indent="-285750" algn="l" rtl="0" eaLnBrk="0" fontAlgn="base" hangingPunct="0">
        <a:spcBef>
          <a:spcPct val="20000"/>
        </a:spcBef>
        <a:spcAft>
          <a:spcPct val="0"/>
        </a:spcAft>
        <a:buChar char="–"/>
        <a:defRPr sz="2000">
          <a:solidFill>
            <a:srgbClr val="3333CC"/>
          </a:solidFill>
          <a:latin typeface="Bierstadt Display" panose="020B0004020202020204" pitchFamily="34" charset="0"/>
          <a:ea typeface="+mn-ea"/>
          <a:cs typeface="+mn-cs"/>
        </a:defRPr>
      </a:lvl2pPr>
      <a:lvl3pPr marL="1143000" indent="-228600" algn="l" rtl="0" eaLnBrk="0" fontAlgn="base" hangingPunct="0">
        <a:spcBef>
          <a:spcPct val="20000"/>
        </a:spcBef>
        <a:spcAft>
          <a:spcPct val="0"/>
        </a:spcAft>
        <a:buChar char="•"/>
        <a:defRPr sz="1800">
          <a:solidFill>
            <a:srgbClr val="6666FF"/>
          </a:solidFill>
          <a:latin typeface="Bierstadt Display" panose="020B0004020202020204" pitchFamily="34" charset="0"/>
          <a:ea typeface="+mn-ea"/>
          <a:cs typeface="+mn-cs"/>
        </a:defRPr>
      </a:lvl3pPr>
      <a:lvl4pPr marL="1562100" indent="-228600" algn="l" rtl="0" eaLnBrk="0" fontAlgn="base" hangingPunct="0">
        <a:spcBef>
          <a:spcPct val="20000"/>
        </a:spcBef>
        <a:spcAft>
          <a:spcPct val="0"/>
        </a:spcAft>
        <a:buChar char="–"/>
        <a:defRPr sz="2000">
          <a:solidFill>
            <a:schemeClr val="accent2"/>
          </a:solidFill>
          <a:latin typeface="+mn-lt"/>
          <a:ea typeface="+mn-ea"/>
          <a:cs typeface="+mn-cs"/>
        </a:defRPr>
      </a:lvl4pPr>
      <a:lvl5pPr marL="1981200" indent="-228600" algn="l" rtl="0" eaLnBrk="0" fontAlgn="base" hangingPunct="0">
        <a:spcBef>
          <a:spcPct val="20000"/>
        </a:spcBef>
        <a:spcAft>
          <a:spcPct val="0"/>
        </a:spcAft>
        <a:buChar char="»"/>
        <a:defRPr sz="2000">
          <a:solidFill>
            <a:schemeClr val="accent2"/>
          </a:solidFill>
          <a:latin typeface="+mn-lt"/>
          <a:ea typeface="+mn-ea"/>
          <a:cs typeface="+mn-cs"/>
        </a:defRPr>
      </a:lvl5pPr>
      <a:lvl6pPr marL="2438400" indent="-228600" algn="l" rtl="0" fontAlgn="base">
        <a:spcBef>
          <a:spcPct val="20000"/>
        </a:spcBef>
        <a:spcAft>
          <a:spcPct val="0"/>
        </a:spcAft>
        <a:buChar char="»"/>
        <a:defRPr sz="2000">
          <a:solidFill>
            <a:schemeClr val="accent2"/>
          </a:solidFill>
          <a:latin typeface="+mn-lt"/>
          <a:ea typeface="+mn-ea"/>
          <a:cs typeface="+mn-cs"/>
        </a:defRPr>
      </a:lvl6pPr>
      <a:lvl7pPr marL="2895600" indent="-228600" algn="l" rtl="0" fontAlgn="base">
        <a:spcBef>
          <a:spcPct val="20000"/>
        </a:spcBef>
        <a:spcAft>
          <a:spcPct val="0"/>
        </a:spcAft>
        <a:buChar char="»"/>
        <a:defRPr sz="2000">
          <a:solidFill>
            <a:schemeClr val="accent2"/>
          </a:solidFill>
          <a:latin typeface="+mn-lt"/>
          <a:ea typeface="+mn-ea"/>
          <a:cs typeface="+mn-cs"/>
        </a:defRPr>
      </a:lvl7pPr>
      <a:lvl8pPr marL="3352800" indent="-228600" algn="l" rtl="0" fontAlgn="base">
        <a:spcBef>
          <a:spcPct val="20000"/>
        </a:spcBef>
        <a:spcAft>
          <a:spcPct val="0"/>
        </a:spcAft>
        <a:buChar char="»"/>
        <a:defRPr sz="2000">
          <a:solidFill>
            <a:schemeClr val="accent2"/>
          </a:solidFill>
          <a:latin typeface="+mn-lt"/>
          <a:ea typeface="+mn-ea"/>
          <a:cs typeface="+mn-cs"/>
        </a:defRPr>
      </a:lvl8pPr>
      <a:lvl9pPr marL="3810000" indent="-228600" algn="l" rtl="0" fontAlgn="base">
        <a:spcBef>
          <a:spcPct val="20000"/>
        </a:spcBef>
        <a:spcAft>
          <a:spcPct val="0"/>
        </a:spcAft>
        <a:buChar char="»"/>
        <a:defRPr sz="2000">
          <a:solidFill>
            <a:schemeClr val="accent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extplatform.com/2023/05/18/ampere-gets-out-in-front-of-x86-with-192-core-siryn-ampereon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extplatform.com/2023/05/18/ampere-gets-out-in-front-of-x86-with-192-core-siryn-ampereon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4" descr="gridpp_background_landscape_lowres"/>
          <p:cNvPicPr>
            <a:picLocks noChangeAspect="1" noChangeArrowheads="1"/>
          </p:cNvPicPr>
          <p:nvPr/>
        </p:nvPicPr>
        <p:blipFill>
          <a:blip r:embed="rId3"/>
          <a:srcRect/>
          <a:stretch>
            <a:fillRect/>
          </a:stretch>
        </p:blipFill>
        <p:spPr bwMode="auto">
          <a:xfrm>
            <a:off x="0" y="0"/>
            <a:ext cx="9144000" cy="6881813"/>
          </a:xfrm>
          <a:prstGeom prst="rect">
            <a:avLst/>
          </a:prstGeom>
          <a:noFill/>
          <a:ln w="9525">
            <a:noFill/>
            <a:miter lim="800000"/>
            <a:headEnd/>
            <a:tailEnd/>
          </a:ln>
        </p:spPr>
      </p:pic>
      <p:pic>
        <p:nvPicPr>
          <p:cNvPr id="10246" name="Picture 7" descr="GridPP_logo_white"/>
          <p:cNvPicPr>
            <a:picLocks noChangeAspect="1" noChangeArrowheads="1"/>
          </p:cNvPicPr>
          <p:nvPr/>
        </p:nvPicPr>
        <p:blipFill>
          <a:blip r:embed="rId4"/>
          <a:srcRect/>
          <a:stretch>
            <a:fillRect/>
          </a:stretch>
        </p:blipFill>
        <p:spPr bwMode="auto">
          <a:xfrm>
            <a:off x="195263" y="147638"/>
            <a:ext cx="3186112" cy="950912"/>
          </a:xfrm>
          <a:prstGeom prst="rect">
            <a:avLst/>
          </a:prstGeom>
          <a:noFill/>
          <a:ln w="9525">
            <a:noFill/>
            <a:miter lim="800000"/>
            <a:headEnd/>
            <a:tailEnd/>
          </a:ln>
        </p:spPr>
      </p:pic>
      <p:sp>
        <p:nvSpPr>
          <p:cNvPr id="10247" name="Rectangle 8"/>
          <p:cNvSpPr>
            <a:spLocks noChangeArrowheads="1"/>
          </p:cNvSpPr>
          <p:nvPr/>
        </p:nvSpPr>
        <p:spPr bwMode="auto">
          <a:xfrm>
            <a:off x="2265363" y="6038305"/>
            <a:ext cx="6823075" cy="769441"/>
          </a:xfrm>
          <a:prstGeom prst="rect">
            <a:avLst/>
          </a:prstGeom>
          <a:noFill/>
          <a:ln w="9525">
            <a:noFill/>
            <a:miter lim="800000"/>
            <a:headEnd/>
            <a:tailEnd/>
          </a:ln>
        </p:spPr>
        <p:txBody>
          <a:bodyPr anchor="ctr">
            <a:prstTxWarp prst="textNoShape">
              <a:avLst/>
            </a:prstTxWarp>
            <a:spAutoFit/>
          </a:bodyPr>
          <a:lstStyle/>
          <a:p>
            <a:pPr algn="r"/>
            <a:r>
              <a:rPr lang="en-GB" sz="1600" b="0" dirty="0">
                <a:solidFill>
                  <a:srgbClr val="FFFF66"/>
                </a:solidFill>
                <a:latin typeface="Bierstadt Display" panose="020B0004020202020204" pitchFamily="34" charset="0"/>
              </a:rPr>
              <a:t>David Britton</a:t>
            </a:r>
            <a:br>
              <a:rPr lang="en-GB" sz="1600" b="0" dirty="0">
                <a:solidFill>
                  <a:srgbClr val="FFFF66"/>
                </a:solidFill>
                <a:latin typeface="Bierstadt Display" panose="020B0004020202020204" pitchFamily="34" charset="0"/>
              </a:rPr>
            </a:br>
            <a:r>
              <a:rPr lang="en-GB" sz="1400" b="0" dirty="0">
                <a:solidFill>
                  <a:srgbClr val="FFFF66"/>
                </a:solidFill>
                <a:latin typeface="Bierstadt Display" panose="020B0004020202020204" pitchFamily="34" charset="0"/>
              </a:rPr>
              <a:t>GridPP Project Leader</a:t>
            </a:r>
          </a:p>
          <a:p>
            <a:pPr algn="r"/>
            <a:r>
              <a:rPr lang="en-GB" sz="1400" b="0" dirty="0">
                <a:solidFill>
                  <a:srgbClr val="FFFF66"/>
                </a:solidFill>
                <a:latin typeface="Bierstadt Display" panose="020B0004020202020204" pitchFamily="34" charset="0"/>
              </a:rPr>
              <a:t>University of Glasgow</a:t>
            </a:r>
            <a:endParaRPr lang="en-GB" sz="1600" b="0" dirty="0">
              <a:solidFill>
                <a:srgbClr val="FFFF66"/>
              </a:solidFill>
              <a:latin typeface="Bierstadt Display" panose="020B0004020202020204" pitchFamily="34" charset="0"/>
            </a:endParaRPr>
          </a:p>
        </p:txBody>
      </p:sp>
      <p:pic>
        <p:nvPicPr>
          <p:cNvPr id="10248" name="Picture 23" descr="Glasgow"/>
          <p:cNvPicPr>
            <a:picLocks noChangeAspect="1" noChangeArrowheads="1"/>
          </p:cNvPicPr>
          <p:nvPr/>
        </p:nvPicPr>
        <p:blipFill>
          <a:blip r:embed="rId5"/>
          <a:srcRect/>
          <a:stretch>
            <a:fillRect/>
          </a:stretch>
        </p:blipFill>
        <p:spPr bwMode="auto">
          <a:xfrm>
            <a:off x="7232650" y="303213"/>
            <a:ext cx="1443038" cy="746125"/>
          </a:xfrm>
          <a:prstGeom prst="rect">
            <a:avLst/>
          </a:prstGeom>
          <a:noFill/>
          <a:ln w="9525">
            <a:noFill/>
            <a:miter lim="800000"/>
            <a:headEnd/>
            <a:tailEnd/>
          </a:ln>
        </p:spPr>
      </p:pic>
      <p:sp>
        <p:nvSpPr>
          <p:cNvPr id="10249" name="TextBox 10"/>
          <p:cNvSpPr txBox="1">
            <a:spLocks noChangeArrowheads="1"/>
          </p:cNvSpPr>
          <p:nvPr/>
        </p:nvSpPr>
        <p:spPr bwMode="auto">
          <a:xfrm>
            <a:off x="157163" y="5927725"/>
            <a:ext cx="1983685" cy="1200329"/>
          </a:xfrm>
          <a:prstGeom prst="rect">
            <a:avLst/>
          </a:prstGeom>
          <a:noFill/>
          <a:ln w="9525">
            <a:noFill/>
            <a:miter lim="800000"/>
            <a:headEnd/>
            <a:tailEnd/>
          </a:ln>
        </p:spPr>
        <p:txBody>
          <a:bodyPr wrap="none">
            <a:prstTxWarp prst="textNoShape">
              <a:avLst/>
            </a:prstTxWarp>
            <a:spAutoFit/>
          </a:bodyPr>
          <a:lstStyle/>
          <a:p>
            <a:r>
              <a:rPr lang="en-GB" sz="1800" b="0" dirty="0">
                <a:solidFill>
                  <a:srgbClr val="FFFF66"/>
                </a:solidFill>
                <a:latin typeface="Bierstadt Display" panose="020B0004020202020204" pitchFamily="34" charset="0"/>
              </a:rPr>
              <a:t>WLCG GDB</a:t>
            </a:r>
          </a:p>
          <a:p>
            <a:r>
              <a:rPr lang="en-GB" sz="1800" b="0" dirty="0">
                <a:solidFill>
                  <a:srgbClr val="FFFF66"/>
                </a:solidFill>
                <a:latin typeface="Bierstadt Display" panose="020B0004020202020204" pitchFamily="34" charset="0"/>
              </a:rPr>
              <a:t>CERN, Geneva</a:t>
            </a:r>
          </a:p>
          <a:p>
            <a:r>
              <a:rPr lang="en-GB" sz="1800" b="0" dirty="0">
                <a:solidFill>
                  <a:srgbClr val="FFFF66"/>
                </a:solidFill>
                <a:latin typeface="Bierstadt Display" panose="020B0004020202020204" pitchFamily="34" charset="0"/>
              </a:rPr>
              <a:t>11</a:t>
            </a:r>
            <a:r>
              <a:rPr lang="en-GB" sz="1800" b="0" baseline="30000" dirty="0">
                <a:solidFill>
                  <a:srgbClr val="FFFF66"/>
                </a:solidFill>
                <a:latin typeface="Bierstadt Display" panose="020B0004020202020204" pitchFamily="34" charset="0"/>
              </a:rPr>
              <a:t>th</a:t>
            </a:r>
            <a:r>
              <a:rPr lang="en-GB" sz="1800" b="0" dirty="0">
                <a:solidFill>
                  <a:srgbClr val="FFFF66"/>
                </a:solidFill>
                <a:latin typeface="Bierstadt Display" panose="020B0004020202020204" pitchFamily="34" charset="0"/>
              </a:rPr>
              <a:t> October 2023</a:t>
            </a:r>
            <a:endParaRPr lang="en-GB" sz="2000" b="0" dirty="0">
              <a:solidFill>
                <a:srgbClr val="FFFF66"/>
              </a:solidFill>
              <a:latin typeface="Bierstadt Display" panose="020B0004020202020204" pitchFamily="34" charset="0"/>
            </a:endParaRPr>
          </a:p>
          <a:p>
            <a:endParaRPr lang="en-US" sz="1800" b="0" dirty="0">
              <a:latin typeface="Bierstadt Display" panose="020B0004020202020204" pitchFamily="34" charset="0"/>
            </a:endParaRPr>
          </a:p>
        </p:txBody>
      </p:sp>
      <p:sp>
        <p:nvSpPr>
          <p:cNvPr id="10250" name="Rectangle 16" descr="Large grid"/>
          <p:cNvSpPr>
            <a:spLocks noChangeArrowheads="1"/>
          </p:cNvSpPr>
          <p:nvPr/>
        </p:nvSpPr>
        <p:spPr bwMode="auto">
          <a:xfrm>
            <a:off x="1546225" y="2456688"/>
            <a:ext cx="6246813" cy="1936750"/>
          </a:xfrm>
          <a:prstGeom prst="rect">
            <a:avLst/>
          </a:prstGeom>
          <a:pattFill prst="lgGrid">
            <a:fgClr>
              <a:schemeClr val="accent1">
                <a:alpha val="20000"/>
              </a:schemeClr>
            </a:fgClr>
            <a:bgClr>
              <a:schemeClr val="accent2">
                <a:alpha val="20000"/>
              </a:schemeClr>
            </a:bgClr>
          </a:pattFill>
          <a:ln w="9525">
            <a:noFill/>
            <a:miter lim="800000"/>
            <a:headEnd/>
            <a:tailEnd/>
          </a:ln>
        </p:spPr>
        <p:txBody>
          <a:bodyPr wrap="none" anchor="ctr">
            <a:prstTxWarp prst="textNoShape">
              <a:avLst/>
            </a:prstTxWarp>
          </a:bodyPr>
          <a:lstStyle/>
          <a:p>
            <a:pPr algn="ctr"/>
            <a:endParaRPr lang="en-US" sz="4400">
              <a:latin typeface="Bierstadt Display" panose="020B0004020202020204" pitchFamily="34" charset="0"/>
            </a:endParaRPr>
          </a:p>
        </p:txBody>
      </p:sp>
      <p:sp>
        <p:nvSpPr>
          <p:cNvPr id="10251" name="Text Box 18"/>
          <p:cNvSpPr txBox="1">
            <a:spLocks noChangeArrowheads="1"/>
          </p:cNvSpPr>
          <p:nvPr/>
        </p:nvSpPr>
        <p:spPr bwMode="auto">
          <a:xfrm>
            <a:off x="952975" y="2333155"/>
            <a:ext cx="7314562" cy="2031325"/>
          </a:xfrm>
          <a:prstGeom prst="rect">
            <a:avLst/>
          </a:prstGeom>
          <a:noFill/>
          <a:ln w="9525">
            <a:noFill/>
            <a:miter lim="800000"/>
            <a:headEnd/>
            <a:tailEnd/>
          </a:ln>
        </p:spPr>
        <p:txBody>
          <a:bodyPr wrap="square">
            <a:prstTxWarp prst="textNoShape">
              <a:avLst/>
            </a:prstTxWarp>
            <a:spAutoFit/>
          </a:bodyPr>
          <a:lstStyle/>
          <a:p>
            <a:pPr algn="ctr"/>
            <a:r>
              <a:rPr lang="en-GB" sz="5400" b="0" dirty="0">
                <a:solidFill>
                  <a:srgbClr val="FFFF66"/>
                </a:solidFill>
                <a:latin typeface="Bierstadt Display" panose="020B0004020202020204" pitchFamily="34" charset="0"/>
              </a:rPr>
              <a:t>Energy Efficiency </a:t>
            </a:r>
          </a:p>
          <a:p>
            <a:pPr algn="ctr"/>
            <a:r>
              <a:rPr lang="en-GB" sz="3600" b="0" dirty="0">
                <a:solidFill>
                  <a:srgbClr val="FFFF66"/>
                </a:solidFill>
                <a:latin typeface="Bierstadt Display" panose="020B0004020202020204" pitchFamily="34" charset="0"/>
              </a:rPr>
              <a:t>Ampere </a:t>
            </a:r>
            <a:r>
              <a:rPr lang="en-GB" sz="3600" b="0" dirty="0" err="1">
                <a:solidFill>
                  <a:srgbClr val="FFFF66"/>
                </a:solidFill>
                <a:latin typeface="Bierstadt Display" panose="020B0004020202020204" pitchFamily="34" charset="0"/>
              </a:rPr>
              <a:t>Altra</a:t>
            </a:r>
            <a:r>
              <a:rPr lang="en-GB" sz="3600" b="0" dirty="0">
                <a:solidFill>
                  <a:srgbClr val="FFFF66"/>
                </a:solidFill>
                <a:latin typeface="Bierstadt Display" panose="020B0004020202020204" pitchFamily="34" charset="0"/>
              </a:rPr>
              <a:t>, </a:t>
            </a:r>
            <a:r>
              <a:rPr lang="en-GB" sz="3600" b="0" dirty="0" err="1">
                <a:solidFill>
                  <a:srgbClr val="FFFF66"/>
                </a:solidFill>
                <a:latin typeface="Bierstadt Display" panose="020B0004020202020204" pitchFamily="34" charset="0"/>
              </a:rPr>
              <a:t>Altra</a:t>
            </a:r>
            <a:r>
              <a:rPr lang="en-GB" sz="3600" b="0" dirty="0">
                <a:solidFill>
                  <a:srgbClr val="FFFF66"/>
                </a:solidFill>
                <a:latin typeface="Bierstadt Display" panose="020B0004020202020204" pitchFamily="34" charset="0"/>
              </a:rPr>
              <a:t> Max, and </a:t>
            </a:r>
          </a:p>
          <a:p>
            <a:pPr algn="ctr"/>
            <a:r>
              <a:rPr lang="en-GB" sz="3600" b="0" dirty="0">
                <a:solidFill>
                  <a:srgbClr val="FFFF66"/>
                </a:solidFill>
                <a:latin typeface="Bierstadt Display" panose="020B0004020202020204" pitchFamily="34" charset="0"/>
              </a:rPr>
              <a:t>AMD Bergamo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0968A-45DD-43A2-9701-0FD40DD44226}"/>
              </a:ext>
            </a:extLst>
          </p:cNvPr>
          <p:cNvSpPr>
            <a:spLocks noGrp="1"/>
          </p:cNvSpPr>
          <p:nvPr>
            <p:ph type="title"/>
          </p:nvPr>
        </p:nvSpPr>
        <p:spPr/>
        <p:txBody>
          <a:bodyPr/>
          <a:lstStyle/>
          <a:p>
            <a:r>
              <a:rPr lang="en-GB" dirty="0"/>
              <a:t>Current Glasgow Setup</a:t>
            </a:r>
          </a:p>
        </p:txBody>
      </p:sp>
      <p:sp>
        <p:nvSpPr>
          <p:cNvPr id="4" name="Date Placeholder 3">
            <a:extLst>
              <a:ext uri="{FF2B5EF4-FFF2-40B4-BE49-F238E27FC236}">
                <a16:creationId xmlns:a16="http://schemas.microsoft.com/office/drawing/2014/main" id="{DCABA232-235D-238D-2D29-0DB157AB8E34}"/>
              </a:ext>
            </a:extLst>
          </p:cNvPr>
          <p:cNvSpPr>
            <a:spLocks noGrp="1"/>
          </p:cNvSpPr>
          <p:nvPr>
            <p:ph type="dt" sz="half" idx="10"/>
          </p:nvPr>
        </p:nvSpPr>
        <p:spPr/>
        <p:txBody>
          <a:bodyPr/>
          <a:lstStyle/>
          <a:p>
            <a:pPr>
              <a:defRPr/>
            </a:pPr>
            <a:r>
              <a:rPr lang="en-GB"/>
              <a:t>David Britton, University of Glasgow</a:t>
            </a:r>
            <a:endParaRPr lang="en-US" dirty="0"/>
          </a:p>
        </p:txBody>
      </p:sp>
      <p:sp>
        <p:nvSpPr>
          <p:cNvPr id="5" name="Footer Placeholder 4">
            <a:extLst>
              <a:ext uri="{FF2B5EF4-FFF2-40B4-BE49-F238E27FC236}">
                <a16:creationId xmlns:a16="http://schemas.microsoft.com/office/drawing/2014/main" id="{49DFB6CA-7CA1-677B-1DB1-65D0C424602C}"/>
              </a:ext>
            </a:extLst>
          </p:cNvPr>
          <p:cNvSpPr>
            <a:spLocks noGrp="1"/>
          </p:cNvSpPr>
          <p:nvPr>
            <p:ph type="ftr" sz="quarter" idx="11"/>
          </p:nvPr>
        </p:nvSpPr>
        <p:spPr/>
        <p:txBody>
          <a:bodyPr/>
          <a:lstStyle/>
          <a:p>
            <a:pPr>
              <a:defRPr/>
            </a:pPr>
            <a:r>
              <a:rPr lang="en-US" dirty="0"/>
              <a:t>GDB</a:t>
            </a:r>
          </a:p>
        </p:txBody>
      </p:sp>
      <p:grpSp>
        <p:nvGrpSpPr>
          <p:cNvPr id="16" name="Group 15">
            <a:extLst>
              <a:ext uri="{FF2B5EF4-FFF2-40B4-BE49-F238E27FC236}">
                <a16:creationId xmlns:a16="http://schemas.microsoft.com/office/drawing/2014/main" id="{F8EFCA2F-94E5-B4E9-E1B6-5EA7C531C2C5}"/>
              </a:ext>
            </a:extLst>
          </p:cNvPr>
          <p:cNvGrpSpPr/>
          <p:nvPr/>
        </p:nvGrpSpPr>
        <p:grpSpPr>
          <a:xfrm>
            <a:off x="302957" y="4401623"/>
            <a:ext cx="3950209" cy="2077589"/>
            <a:chOff x="228600" y="1351411"/>
            <a:chExt cx="3950209" cy="2077589"/>
          </a:xfrm>
        </p:grpSpPr>
        <p:sp>
          <p:nvSpPr>
            <p:cNvPr id="8" name="TextBox 7">
              <a:extLst>
                <a:ext uri="{FF2B5EF4-FFF2-40B4-BE49-F238E27FC236}">
                  <a16:creationId xmlns:a16="http://schemas.microsoft.com/office/drawing/2014/main" id="{6A24C0F0-6590-B8D8-6A63-A39809B78F5B}"/>
                </a:ext>
              </a:extLst>
            </p:cNvPr>
            <p:cNvSpPr txBox="1"/>
            <p:nvPr/>
          </p:nvSpPr>
          <p:spPr>
            <a:xfrm>
              <a:off x="2000155" y="1621666"/>
              <a:ext cx="2178654" cy="1754326"/>
            </a:xfrm>
            <a:prstGeom prst="rect">
              <a:avLst/>
            </a:prstGeom>
            <a:solidFill>
              <a:schemeClr val="bg1"/>
            </a:solidFill>
          </p:spPr>
          <p:txBody>
            <a:bodyPr wrap="square" rtlCol="0">
              <a:spAutoFit/>
            </a:bodyPr>
            <a:lstStyle/>
            <a:p>
              <a:endParaRPr lang="en-GB" sz="1800" b="0" i="1" dirty="0">
                <a:solidFill>
                  <a:srgbClr val="000090"/>
                </a:solidFill>
                <a:latin typeface="Bierstadt Display" panose="020B0004020202020204" pitchFamily="34" charset="0"/>
              </a:endParaRPr>
            </a:p>
            <a:p>
              <a:pPr marL="285750" indent="-285750">
                <a:buFont typeface="Arial" panose="020B0604020202020204" pitchFamily="34" charset="0"/>
                <a:buChar char="•"/>
              </a:pPr>
              <a:r>
                <a:rPr lang="en-GB" sz="1800" b="0" i="1" dirty="0">
                  <a:solidFill>
                    <a:srgbClr val="000090"/>
                  </a:solidFill>
                  <a:latin typeface="Bierstadt Display" panose="020B0004020202020204" pitchFamily="34" charset="0"/>
                </a:rPr>
                <a:t>2 sockets</a:t>
              </a:r>
            </a:p>
            <a:p>
              <a:pPr marL="285750" indent="-285750">
                <a:buFont typeface="Arial" panose="020B0604020202020204" pitchFamily="34" charset="0"/>
                <a:buChar char="•"/>
              </a:pPr>
              <a:r>
                <a:rPr lang="en-GB" sz="1800" b="0" i="1" dirty="0">
                  <a:solidFill>
                    <a:srgbClr val="000090"/>
                  </a:solidFill>
                  <a:latin typeface="Bierstadt Display" panose="020B0004020202020204" pitchFamily="34" charset="0"/>
                </a:rPr>
                <a:t>160 cores</a:t>
              </a:r>
            </a:p>
            <a:p>
              <a:pPr marL="285750" indent="-285750">
                <a:buFont typeface="Arial" panose="020B0604020202020204" pitchFamily="34" charset="0"/>
                <a:buChar char="•"/>
              </a:pPr>
              <a:r>
                <a:rPr lang="en-GB" sz="1800" b="0" i="1" dirty="0">
                  <a:solidFill>
                    <a:srgbClr val="000090"/>
                  </a:solidFill>
                  <a:latin typeface="Bierstadt Display" panose="020B0004020202020204" pitchFamily="34" charset="0"/>
                </a:rPr>
                <a:t>3.0 GHz max</a:t>
              </a:r>
            </a:p>
            <a:p>
              <a:pPr marL="285750" indent="-285750">
                <a:buFont typeface="Arial" panose="020B0604020202020204" pitchFamily="34" charset="0"/>
                <a:buChar char="•"/>
              </a:pPr>
              <a:r>
                <a:rPr lang="en-GB" sz="1800" b="0" i="1" dirty="0">
                  <a:solidFill>
                    <a:srgbClr val="000090"/>
                  </a:solidFill>
                  <a:latin typeface="Bierstadt Display" panose="020B0004020202020204" pitchFamily="34" charset="0"/>
                </a:rPr>
                <a:t>512 GB memory</a:t>
              </a:r>
            </a:p>
            <a:p>
              <a:endParaRPr lang="en-GB" sz="1800" b="0" i="1" dirty="0">
                <a:solidFill>
                  <a:srgbClr val="000090"/>
                </a:solidFill>
                <a:latin typeface="Bierstadt Display" panose="020B0004020202020204" pitchFamily="34" charset="0"/>
              </a:endParaRPr>
            </a:p>
          </p:txBody>
        </p:sp>
        <p:pic>
          <p:nvPicPr>
            <p:cNvPr id="7" name="Picture 6">
              <a:extLst>
                <a:ext uri="{FF2B5EF4-FFF2-40B4-BE49-F238E27FC236}">
                  <a16:creationId xmlns:a16="http://schemas.microsoft.com/office/drawing/2014/main" id="{52612B6F-156C-15D8-EA79-E9AC71A23FA5}"/>
                </a:ext>
              </a:extLst>
            </p:cNvPr>
            <p:cNvPicPr>
              <a:picLocks noChangeAspect="1"/>
            </p:cNvPicPr>
            <p:nvPr/>
          </p:nvPicPr>
          <p:blipFill>
            <a:blip r:embed="rId2"/>
            <a:stretch>
              <a:fillRect/>
            </a:stretch>
          </p:blipFill>
          <p:spPr>
            <a:xfrm>
              <a:off x="480987" y="1715041"/>
              <a:ext cx="1519167" cy="1668909"/>
            </a:xfrm>
            <a:prstGeom prst="rect">
              <a:avLst/>
            </a:prstGeom>
          </p:spPr>
        </p:pic>
        <p:sp>
          <p:nvSpPr>
            <p:cNvPr id="13" name="TextBox 12">
              <a:extLst>
                <a:ext uri="{FF2B5EF4-FFF2-40B4-BE49-F238E27FC236}">
                  <a16:creationId xmlns:a16="http://schemas.microsoft.com/office/drawing/2014/main" id="{47DE526B-36D4-97BD-D9D7-929DB034D3CC}"/>
                </a:ext>
              </a:extLst>
            </p:cNvPr>
            <p:cNvSpPr txBox="1"/>
            <p:nvPr/>
          </p:nvSpPr>
          <p:spPr>
            <a:xfrm>
              <a:off x="397657" y="1351411"/>
              <a:ext cx="3559372" cy="400110"/>
            </a:xfrm>
            <a:prstGeom prst="rect">
              <a:avLst/>
            </a:prstGeom>
            <a:noFill/>
          </p:spPr>
          <p:txBody>
            <a:bodyPr wrap="none" rtlCol="0">
              <a:spAutoFit/>
            </a:bodyPr>
            <a:lstStyle/>
            <a:p>
              <a:r>
                <a:rPr lang="en-GB" sz="2000" b="0" dirty="0">
                  <a:solidFill>
                    <a:srgbClr val="008F00"/>
                  </a:solidFill>
                  <a:latin typeface="Bierstadt Display" panose="020B0004020202020204" pitchFamily="34" charset="0"/>
                </a:rPr>
                <a:t>Arm Farm: 11 x 2 x </a:t>
              </a:r>
              <a:r>
                <a:rPr lang="en-GB" sz="2000" b="0" dirty="0" err="1">
                  <a:solidFill>
                    <a:srgbClr val="008F00"/>
                  </a:solidFill>
                  <a:latin typeface="Bierstadt Display" panose="020B0004020202020204" pitchFamily="34" charset="0"/>
                </a:rPr>
                <a:t>Altra</a:t>
              </a:r>
              <a:r>
                <a:rPr lang="en-GB" sz="2000" b="0" dirty="0">
                  <a:solidFill>
                    <a:srgbClr val="008F00"/>
                  </a:solidFill>
                  <a:latin typeface="Bierstadt Display" panose="020B0004020202020204" pitchFamily="34" charset="0"/>
                </a:rPr>
                <a:t> Q80-30</a:t>
              </a:r>
            </a:p>
          </p:txBody>
        </p:sp>
        <p:sp>
          <p:nvSpPr>
            <p:cNvPr id="14" name="Rounded Rectangle 13">
              <a:extLst>
                <a:ext uri="{FF2B5EF4-FFF2-40B4-BE49-F238E27FC236}">
                  <a16:creationId xmlns:a16="http://schemas.microsoft.com/office/drawing/2014/main" id="{261382BE-9530-C33C-6A90-4C6CADBAAE03}"/>
                </a:ext>
              </a:extLst>
            </p:cNvPr>
            <p:cNvSpPr/>
            <p:nvPr/>
          </p:nvSpPr>
          <p:spPr bwMode="auto">
            <a:xfrm>
              <a:off x="228600" y="1359066"/>
              <a:ext cx="3840480" cy="2069934"/>
            </a:xfrm>
            <a:prstGeom prst="roundRect">
              <a:avLst/>
            </a:prstGeom>
            <a:noFill/>
            <a:ln w="19050" cap="flat" cmpd="sng" algn="ctr">
              <a:solidFill>
                <a:schemeClr val="accent1">
                  <a:shade val="1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accent1"/>
                </a:solidFill>
                <a:effectLst/>
                <a:latin typeface="Trebuchet MS" pitchFamily="-108" charset="0"/>
                <a:ea typeface="Arial" pitchFamily="-108" charset="0"/>
                <a:cs typeface="Arial" pitchFamily="-108" charset="0"/>
              </a:endParaRPr>
            </a:p>
          </p:txBody>
        </p:sp>
      </p:grpSp>
      <p:grpSp>
        <p:nvGrpSpPr>
          <p:cNvPr id="45" name="Group 44">
            <a:extLst>
              <a:ext uri="{FF2B5EF4-FFF2-40B4-BE49-F238E27FC236}">
                <a16:creationId xmlns:a16="http://schemas.microsoft.com/office/drawing/2014/main" id="{A09C38A3-1AE0-946A-82C7-745FDE79D845}"/>
              </a:ext>
            </a:extLst>
          </p:cNvPr>
          <p:cNvGrpSpPr/>
          <p:nvPr/>
        </p:nvGrpSpPr>
        <p:grpSpPr>
          <a:xfrm>
            <a:off x="663278" y="1343013"/>
            <a:ext cx="7817443" cy="2551176"/>
            <a:chOff x="192023" y="3859240"/>
            <a:chExt cx="7817443" cy="2551176"/>
          </a:xfrm>
        </p:grpSpPr>
        <p:pic>
          <p:nvPicPr>
            <p:cNvPr id="10" name="Picture 9">
              <a:extLst>
                <a:ext uri="{FF2B5EF4-FFF2-40B4-BE49-F238E27FC236}">
                  <a16:creationId xmlns:a16="http://schemas.microsoft.com/office/drawing/2014/main" id="{136A13DC-843F-3514-DBA4-303AAF19FE7E}"/>
                </a:ext>
              </a:extLst>
            </p:cNvPr>
            <p:cNvPicPr>
              <a:picLocks noChangeAspect="1"/>
            </p:cNvPicPr>
            <p:nvPr/>
          </p:nvPicPr>
          <p:blipFill>
            <a:blip r:embed="rId3"/>
            <a:stretch>
              <a:fillRect/>
            </a:stretch>
          </p:blipFill>
          <p:spPr>
            <a:xfrm>
              <a:off x="1503871" y="5651781"/>
              <a:ext cx="2528633" cy="618896"/>
            </a:xfrm>
            <a:prstGeom prst="rect">
              <a:avLst/>
            </a:prstGeom>
          </p:spPr>
        </p:pic>
        <p:pic>
          <p:nvPicPr>
            <p:cNvPr id="12" name="Picture 11">
              <a:extLst>
                <a:ext uri="{FF2B5EF4-FFF2-40B4-BE49-F238E27FC236}">
                  <a16:creationId xmlns:a16="http://schemas.microsoft.com/office/drawing/2014/main" id="{2162BD69-F5BA-5A3C-0EBC-C3D40A9718B1}"/>
                </a:ext>
              </a:extLst>
            </p:cNvPr>
            <p:cNvPicPr>
              <a:picLocks noChangeAspect="1"/>
            </p:cNvPicPr>
            <p:nvPr/>
          </p:nvPicPr>
          <p:blipFill>
            <a:blip r:embed="rId4"/>
            <a:stretch>
              <a:fillRect/>
            </a:stretch>
          </p:blipFill>
          <p:spPr>
            <a:xfrm>
              <a:off x="1503871" y="4072534"/>
              <a:ext cx="2528633" cy="1242960"/>
            </a:xfrm>
            <a:prstGeom prst="rect">
              <a:avLst/>
            </a:prstGeom>
          </p:spPr>
        </p:pic>
        <p:cxnSp>
          <p:nvCxnSpPr>
            <p:cNvPr id="18" name="Straight Arrow Connector 17">
              <a:extLst>
                <a:ext uri="{FF2B5EF4-FFF2-40B4-BE49-F238E27FC236}">
                  <a16:creationId xmlns:a16="http://schemas.microsoft.com/office/drawing/2014/main" id="{AE952E88-ABFE-58B0-3F74-9629762B6852}"/>
                </a:ext>
              </a:extLst>
            </p:cNvPr>
            <p:cNvCxnSpPr>
              <a:cxnSpLocks/>
            </p:cNvCxnSpPr>
            <p:nvPr/>
          </p:nvCxnSpPr>
          <p:spPr bwMode="auto">
            <a:xfrm>
              <a:off x="246888" y="4737001"/>
              <a:ext cx="1115113" cy="0"/>
            </a:xfrm>
            <a:prstGeom prst="straightConnector1">
              <a:avLst/>
            </a:prstGeom>
            <a:noFill/>
            <a:ln w="31750" cap="flat" cmpd="sng" algn="ctr">
              <a:solidFill>
                <a:srgbClr val="FF0000"/>
              </a:solidFill>
              <a:prstDash val="solid"/>
              <a:round/>
              <a:headEnd type="none"/>
              <a:tailEnd type="arrow"/>
            </a:ln>
            <a:effectLst/>
          </p:spPr>
        </p:cxnSp>
        <p:sp>
          <p:nvSpPr>
            <p:cNvPr id="20" name="TextBox 19">
              <a:extLst>
                <a:ext uri="{FF2B5EF4-FFF2-40B4-BE49-F238E27FC236}">
                  <a16:creationId xmlns:a16="http://schemas.microsoft.com/office/drawing/2014/main" id="{B7157E95-A806-EBC4-5BB9-1E53ACFA0060}"/>
                </a:ext>
              </a:extLst>
            </p:cNvPr>
            <p:cNvSpPr txBox="1"/>
            <p:nvPr/>
          </p:nvSpPr>
          <p:spPr>
            <a:xfrm>
              <a:off x="255518" y="4453318"/>
              <a:ext cx="1103469" cy="584775"/>
            </a:xfrm>
            <a:prstGeom prst="rect">
              <a:avLst/>
            </a:prstGeom>
            <a:noFill/>
          </p:spPr>
          <p:txBody>
            <a:bodyPr wrap="square" rtlCol="0">
              <a:spAutoFit/>
            </a:bodyPr>
            <a:lstStyle/>
            <a:p>
              <a:r>
                <a:rPr lang="en-GB" sz="1600" b="0" dirty="0">
                  <a:solidFill>
                    <a:srgbClr val="000090"/>
                  </a:solidFill>
                  <a:latin typeface="Bierstadt Display" panose="020B0004020202020204" pitchFamily="34" charset="0"/>
                </a:rPr>
                <a:t>x86 jobs</a:t>
              </a:r>
            </a:p>
            <a:p>
              <a:r>
                <a:rPr lang="en-GB" sz="1600" b="0" dirty="0">
                  <a:solidFill>
                    <a:srgbClr val="000090"/>
                  </a:solidFill>
                  <a:latin typeface="Bierstadt Display" panose="020B0004020202020204" pitchFamily="34" charset="0"/>
                </a:rPr>
                <a:t>Site Queue</a:t>
              </a:r>
            </a:p>
          </p:txBody>
        </p:sp>
        <p:grpSp>
          <p:nvGrpSpPr>
            <p:cNvPr id="25" name="Group 24">
              <a:extLst>
                <a:ext uri="{FF2B5EF4-FFF2-40B4-BE49-F238E27FC236}">
                  <a16:creationId xmlns:a16="http://schemas.microsoft.com/office/drawing/2014/main" id="{66CCD950-7E27-B7F8-650A-41A9BF9B7AD2}"/>
                </a:ext>
              </a:extLst>
            </p:cNvPr>
            <p:cNvGrpSpPr/>
            <p:nvPr/>
          </p:nvGrpSpPr>
          <p:grpSpPr>
            <a:xfrm>
              <a:off x="243874" y="5665489"/>
              <a:ext cx="1166964" cy="584775"/>
              <a:chOff x="454152" y="4490923"/>
              <a:chExt cx="1258016" cy="674068"/>
            </a:xfrm>
          </p:grpSpPr>
          <p:cxnSp>
            <p:nvCxnSpPr>
              <p:cNvPr id="21" name="Straight Arrow Connector 20">
                <a:extLst>
                  <a:ext uri="{FF2B5EF4-FFF2-40B4-BE49-F238E27FC236}">
                    <a16:creationId xmlns:a16="http://schemas.microsoft.com/office/drawing/2014/main" id="{ADB04D5C-01A4-3EB3-0BED-951F49DE4C99}"/>
                  </a:ext>
                </a:extLst>
              </p:cNvPr>
              <p:cNvCxnSpPr>
                <a:cxnSpLocks/>
              </p:cNvCxnSpPr>
              <p:nvPr/>
            </p:nvCxnSpPr>
            <p:spPr bwMode="auto">
              <a:xfrm>
                <a:off x="454152" y="4806596"/>
                <a:ext cx="1202119" cy="0"/>
              </a:xfrm>
              <a:prstGeom prst="straightConnector1">
                <a:avLst/>
              </a:prstGeom>
              <a:noFill/>
              <a:ln w="31750" cap="flat" cmpd="sng" algn="ctr">
                <a:solidFill>
                  <a:srgbClr val="FF0000"/>
                </a:solidFill>
                <a:prstDash val="solid"/>
                <a:round/>
                <a:headEnd type="none"/>
                <a:tailEnd type="arrow"/>
              </a:ln>
              <a:effectLst/>
            </p:spPr>
          </p:cxnSp>
          <p:sp>
            <p:nvSpPr>
              <p:cNvPr id="22" name="TextBox 21">
                <a:extLst>
                  <a:ext uri="{FF2B5EF4-FFF2-40B4-BE49-F238E27FC236}">
                    <a16:creationId xmlns:a16="http://schemas.microsoft.com/office/drawing/2014/main" id="{F8B21FB9-7DD8-0C2A-80FB-18AB764761FD}"/>
                  </a:ext>
                </a:extLst>
              </p:cNvPr>
              <p:cNvSpPr txBox="1"/>
              <p:nvPr/>
            </p:nvSpPr>
            <p:spPr>
              <a:xfrm>
                <a:off x="462782" y="4490923"/>
                <a:ext cx="1249386" cy="674068"/>
              </a:xfrm>
              <a:prstGeom prst="rect">
                <a:avLst/>
              </a:prstGeom>
              <a:noFill/>
            </p:spPr>
            <p:txBody>
              <a:bodyPr wrap="square" rtlCol="0">
                <a:spAutoFit/>
              </a:bodyPr>
              <a:lstStyle/>
              <a:p>
                <a:r>
                  <a:rPr lang="en-GB" sz="1600" b="0" dirty="0">
                    <a:solidFill>
                      <a:srgbClr val="000090"/>
                    </a:solidFill>
                    <a:latin typeface="Bierstadt Display" panose="020B0004020202020204" pitchFamily="34" charset="0"/>
                  </a:rPr>
                  <a:t>ARM jobs Test Queue</a:t>
                </a:r>
              </a:p>
            </p:txBody>
          </p:sp>
        </p:grpSp>
        <p:sp>
          <p:nvSpPr>
            <p:cNvPr id="27" name="Rounded Rectangle 26">
              <a:extLst>
                <a:ext uri="{FF2B5EF4-FFF2-40B4-BE49-F238E27FC236}">
                  <a16:creationId xmlns:a16="http://schemas.microsoft.com/office/drawing/2014/main" id="{AD33A0C2-2263-6615-E29C-D7804226F3A2}"/>
                </a:ext>
              </a:extLst>
            </p:cNvPr>
            <p:cNvSpPr/>
            <p:nvPr/>
          </p:nvSpPr>
          <p:spPr bwMode="auto">
            <a:xfrm>
              <a:off x="192023" y="3859240"/>
              <a:ext cx="7817443" cy="2551176"/>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accent1"/>
                </a:solidFill>
                <a:effectLst/>
                <a:latin typeface="Trebuchet MS" pitchFamily="-108" charset="0"/>
                <a:ea typeface="Arial" pitchFamily="-108" charset="0"/>
                <a:cs typeface="Arial" pitchFamily="-108" charset="0"/>
              </a:endParaRPr>
            </a:p>
          </p:txBody>
        </p:sp>
        <p:pic>
          <p:nvPicPr>
            <p:cNvPr id="30" name="Picture 29">
              <a:extLst>
                <a:ext uri="{FF2B5EF4-FFF2-40B4-BE49-F238E27FC236}">
                  <a16:creationId xmlns:a16="http://schemas.microsoft.com/office/drawing/2014/main" id="{DD35580F-C127-C788-69E5-B3A04AB3309C}"/>
                </a:ext>
              </a:extLst>
            </p:cNvPr>
            <p:cNvPicPr>
              <a:picLocks noChangeAspect="1"/>
            </p:cNvPicPr>
            <p:nvPr/>
          </p:nvPicPr>
          <p:blipFill>
            <a:blip r:embed="rId5"/>
            <a:stretch>
              <a:fillRect/>
            </a:stretch>
          </p:blipFill>
          <p:spPr>
            <a:xfrm>
              <a:off x="3375025" y="6071975"/>
              <a:ext cx="603250" cy="134056"/>
            </a:xfrm>
            <a:prstGeom prst="rect">
              <a:avLst/>
            </a:prstGeom>
          </p:spPr>
        </p:pic>
        <p:sp>
          <p:nvSpPr>
            <p:cNvPr id="32" name="Rectangle 31">
              <a:extLst>
                <a:ext uri="{FF2B5EF4-FFF2-40B4-BE49-F238E27FC236}">
                  <a16:creationId xmlns:a16="http://schemas.microsoft.com/office/drawing/2014/main" id="{8F9B946D-8764-EFA5-213B-E9D42FE12F98}"/>
                </a:ext>
              </a:extLst>
            </p:cNvPr>
            <p:cNvSpPr/>
            <p:nvPr/>
          </p:nvSpPr>
          <p:spPr bwMode="auto">
            <a:xfrm>
              <a:off x="4802548" y="4561851"/>
              <a:ext cx="951067" cy="338554"/>
            </a:xfrm>
            <a:prstGeom prst="rect">
              <a:avLst/>
            </a:prstGeom>
            <a:solidFill>
              <a:srgbClr val="FF26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accent1"/>
                  </a:solidFill>
                  <a:effectLst/>
                  <a:latin typeface="Trebuchet MS" pitchFamily="-108" charset="0"/>
                  <a:ea typeface="Arial" pitchFamily="-108" charset="0"/>
                  <a:cs typeface="Arial" pitchFamily="-108" charset="0"/>
                </a:rPr>
                <a:t>Condor 8</a:t>
              </a:r>
            </a:p>
          </p:txBody>
        </p:sp>
        <p:sp>
          <p:nvSpPr>
            <p:cNvPr id="33" name="Rectangle 32">
              <a:extLst>
                <a:ext uri="{FF2B5EF4-FFF2-40B4-BE49-F238E27FC236}">
                  <a16:creationId xmlns:a16="http://schemas.microsoft.com/office/drawing/2014/main" id="{68D592A9-48A7-54B8-419A-28644D61AA7F}"/>
                </a:ext>
              </a:extLst>
            </p:cNvPr>
            <p:cNvSpPr/>
            <p:nvPr/>
          </p:nvSpPr>
          <p:spPr bwMode="auto">
            <a:xfrm>
              <a:off x="4802547" y="5787401"/>
              <a:ext cx="951067" cy="338554"/>
            </a:xfrm>
            <a:prstGeom prst="rect">
              <a:avLst/>
            </a:prstGeom>
            <a:solidFill>
              <a:srgbClr val="FF26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accent1"/>
                  </a:solidFill>
                  <a:effectLst/>
                  <a:latin typeface="Trebuchet MS" pitchFamily="-108" charset="0"/>
                  <a:ea typeface="Arial" pitchFamily="-108" charset="0"/>
                  <a:cs typeface="Arial" pitchFamily="-108" charset="0"/>
                </a:rPr>
                <a:t>Condor 10</a:t>
              </a:r>
            </a:p>
          </p:txBody>
        </p:sp>
        <p:cxnSp>
          <p:nvCxnSpPr>
            <p:cNvPr id="34" name="Straight Arrow Connector 33">
              <a:extLst>
                <a:ext uri="{FF2B5EF4-FFF2-40B4-BE49-F238E27FC236}">
                  <a16:creationId xmlns:a16="http://schemas.microsoft.com/office/drawing/2014/main" id="{F4D362B0-A7DF-B4DB-A88A-94D47EAC572D}"/>
                </a:ext>
              </a:extLst>
            </p:cNvPr>
            <p:cNvCxnSpPr>
              <a:cxnSpLocks/>
            </p:cNvCxnSpPr>
            <p:nvPr/>
          </p:nvCxnSpPr>
          <p:spPr bwMode="auto">
            <a:xfrm>
              <a:off x="4090833" y="4732603"/>
              <a:ext cx="642034" cy="4398"/>
            </a:xfrm>
            <a:prstGeom prst="straightConnector1">
              <a:avLst/>
            </a:prstGeom>
            <a:noFill/>
            <a:ln w="31750" cap="flat" cmpd="sng" algn="ctr">
              <a:solidFill>
                <a:srgbClr val="FF0000"/>
              </a:solidFill>
              <a:prstDash val="solid"/>
              <a:round/>
              <a:headEnd type="none"/>
              <a:tailEnd type="arrow"/>
            </a:ln>
            <a:effectLst/>
          </p:spPr>
        </p:cxnSp>
        <p:cxnSp>
          <p:nvCxnSpPr>
            <p:cNvPr id="35" name="Straight Arrow Connector 34">
              <a:extLst>
                <a:ext uri="{FF2B5EF4-FFF2-40B4-BE49-F238E27FC236}">
                  <a16:creationId xmlns:a16="http://schemas.microsoft.com/office/drawing/2014/main" id="{D448E85F-8912-88A3-8438-4A9006CE2671}"/>
                </a:ext>
              </a:extLst>
            </p:cNvPr>
            <p:cNvCxnSpPr>
              <a:cxnSpLocks/>
            </p:cNvCxnSpPr>
            <p:nvPr/>
          </p:nvCxnSpPr>
          <p:spPr bwMode="auto">
            <a:xfrm>
              <a:off x="4087368" y="5961229"/>
              <a:ext cx="645499" cy="0"/>
            </a:xfrm>
            <a:prstGeom prst="straightConnector1">
              <a:avLst/>
            </a:prstGeom>
            <a:noFill/>
            <a:ln w="31750" cap="flat" cmpd="sng" algn="ctr">
              <a:solidFill>
                <a:srgbClr val="FF0000"/>
              </a:solidFill>
              <a:prstDash val="solid"/>
              <a:round/>
              <a:headEnd type="none"/>
              <a:tailEnd type="arrow"/>
            </a:ln>
            <a:effectLst/>
          </p:spPr>
        </p:cxnSp>
        <p:cxnSp>
          <p:nvCxnSpPr>
            <p:cNvPr id="40" name="Straight Arrow Connector 39">
              <a:extLst>
                <a:ext uri="{FF2B5EF4-FFF2-40B4-BE49-F238E27FC236}">
                  <a16:creationId xmlns:a16="http://schemas.microsoft.com/office/drawing/2014/main" id="{9FF8857B-C900-BF0A-32BA-A9A14A7F70CF}"/>
                </a:ext>
              </a:extLst>
            </p:cNvPr>
            <p:cNvCxnSpPr>
              <a:cxnSpLocks/>
            </p:cNvCxnSpPr>
            <p:nvPr/>
          </p:nvCxnSpPr>
          <p:spPr bwMode="auto">
            <a:xfrm>
              <a:off x="5823296" y="4732603"/>
              <a:ext cx="642034" cy="4398"/>
            </a:xfrm>
            <a:prstGeom prst="straightConnector1">
              <a:avLst/>
            </a:prstGeom>
            <a:noFill/>
            <a:ln w="31750" cap="flat" cmpd="sng" algn="ctr">
              <a:solidFill>
                <a:srgbClr val="FF0000"/>
              </a:solidFill>
              <a:prstDash val="solid"/>
              <a:round/>
              <a:headEnd type="none"/>
              <a:tailEnd type="arrow"/>
            </a:ln>
            <a:effectLst/>
          </p:spPr>
        </p:cxnSp>
        <p:cxnSp>
          <p:nvCxnSpPr>
            <p:cNvPr id="41" name="Straight Arrow Connector 40">
              <a:extLst>
                <a:ext uri="{FF2B5EF4-FFF2-40B4-BE49-F238E27FC236}">
                  <a16:creationId xmlns:a16="http://schemas.microsoft.com/office/drawing/2014/main" id="{F8618C30-052F-8931-39D2-EBF4C0295CBC}"/>
                </a:ext>
              </a:extLst>
            </p:cNvPr>
            <p:cNvCxnSpPr>
              <a:cxnSpLocks/>
            </p:cNvCxnSpPr>
            <p:nvPr/>
          </p:nvCxnSpPr>
          <p:spPr bwMode="auto">
            <a:xfrm>
              <a:off x="5819831" y="5961229"/>
              <a:ext cx="645499" cy="0"/>
            </a:xfrm>
            <a:prstGeom prst="straightConnector1">
              <a:avLst/>
            </a:prstGeom>
            <a:noFill/>
            <a:ln w="31750" cap="flat" cmpd="sng" algn="ctr">
              <a:solidFill>
                <a:srgbClr val="FF0000"/>
              </a:solidFill>
              <a:prstDash val="solid"/>
              <a:round/>
              <a:headEnd type="none"/>
              <a:tailEnd type="arrow"/>
            </a:ln>
            <a:effectLst/>
          </p:spPr>
        </p:cxnSp>
        <p:sp>
          <p:nvSpPr>
            <p:cNvPr id="42" name="Parallelogram 41">
              <a:extLst>
                <a:ext uri="{FF2B5EF4-FFF2-40B4-BE49-F238E27FC236}">
                  <a16:creationId xmlns:a16="http://schemas.microsoft.com/office/drawing/2014/main" id="{A26859B6-BF3F-CF84-D6D4-2F56BC39EF12}"/>
                </a:ext>
              </a:extLst>
            </p:cNvPr>
            <p:cNvSpPr/>
            <p:nvPr/>
          </p:nvSpPr>
          <p:spPr bwMode="auto">
            <a:xfrm>
              <a:off x="6761864" y="4295582"/>
              <a:ext cx="951067" cy="796864"/>
            </a:xfrm>
            <a:prstGeom prst="parallelogram">
              <a:avLst/>
            </a:prstGeom>
            <a:solidFill>
              <a:srgbClr val="00B0F0"/>
            </a:solidFill>
            <a:ln w="9525" cap="flat" cmpd="sng" algn="ctr">
              <a:noFill/>
              <a:prstDash val="solid"/>
              <a:round/>
              <a:headEnd type="none" w="med" len="med"/>
              <a:tailEnd type="none" w="med" len="med"/>
            </a:ln>
            <a:effectLst/>
          </p:spPr>
          <p:txBody>
            <a:bodyPr vert="horz" wrap="square" lIns="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accent1"/>
                  </a:solidFill>
                  <a:effectLst/>
                  <a:latin typeface="Trebuchet MS" pitchFamily="-108" charset="0"/>
                  <a:ea typeface="Arial" pitchFamily="-108" charset="0"/>
                  <a:cs typeface="Arial" pitchFamily="-108" charset="0"/>
                </a:rPr>
                <a:t>~16,000 x86 cores</a:t>
              </a:r>
            </a:p>
          </p:txBody>
        </p:sp>
        <p:sp>
          <p:nvSpPr>
            <p:cNvPr id="43" name="Parallelogram 42">
              <a:extLst>
                <a:ext uri="{FF2B5EF4-FFF2-40B4-BE49-F238E27FC236}">
                  <a16:creationId xmlns:a16="http://schemas.microsoft.com/office/drawing/2014/main" id="{D345F4D4-70F8-83B1-05AE-B65D5C52E6ED}"/>
                </a:ext>
              </a:extLst>
            </p:cNvPr>
            <p:cNvSpPr/>
            <p:nvPr/>
          </p:nvSpPr>
          <p:spPr bwMode="auto">
            <a:xfrm>
              <a:off x="6761864" y="5528788"/>
              <a:ext cx="951067" cy="796864"/>
            </a:xfrm>
            <a:prstGeom prst="parallelogram">
              <a:avLst/>
            </a:prstGeom>
            <a:solidFill>
              <a:srgbClr val="00B05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accent1"/>
                  </a:solidFill>
                  <a:effectLst/>
                  <a:latin typeface="Trebuchet MS" pitchFamily="-108" charset="0"/>
                  <a:ea typeface="Arial" pitchFamily="-108" charset="0"/>
                  <a:cs typeface="Arial" pitchFamily="-108" charset="0"/>
                </a:rPr>
                <a:t>1760 ARM cores</a:t>
              </a:r>
            </a:p>
          </p:txBody>
        </p:sp>
        <p:sp>
          <p:nvSpPr>
            <p:cNvPr id="44" name="TextBox 43">
              <a:extLst>
                <a:ext uri="{FF2B5EF4-FFF2-40B4-BE49-F238E27FC236}">
                  <a16:creationId xmlns:a16="http://schemas.microsoft.com/office/drawing/2014/main" id="{11D82DD8-F311-109E-F2EA-12815A306F6D}"/>
                </a:ext>
              </a:extLst>
            </p:cNvPr>
            <p:cNvSpPr txBox="1"/>
            <p:nvPr/>
          </p:nvSpPr>
          <p:spPr>
            <a:xfrm>
              <a:off x="2275714" y="5344004"/>
              <a:ext cx="770596" cy="307777"/>
            </a:xfrm>
            <a:prstGeom prst="rect">
              <a:avLst/>
            </a:prstGeom>
            <a:solidFill>
              <a:schemeClr val="bg1"/>
            </a:solidFill>
          </p:spPr>
          <p:txBody>
            <a:bodyPr wrap="none" rtlCol="0">
              <a:spAutoFit/>
            </a:bodyPr>
            <a:lstStyle/>
            <a:p>
              <a:r>
                <a:rPr lang="en-GB" sz="1400" b="0" dirty="0">
                  <a:solidFill>
                    <a:schemeClr val="tx1"/>
                  </a:solidFill>
                  <a:latin typeface="Bierstadt Display" panose="020B0004020202020204" pitchFamily="34" charset="0"/>
                </a:rPr>
                <a:t>Arc CEs</a:t>
              </a:r>
            </a:p>
          </p:txBody>
        </p:sp>
      </p:grpSp>
      <p:grpSp>
        <p:nvGrpSpPr>
          <p:cNvPr id="49" name="Group 48">
            <a:extLst>
              <a:ext uri="{FF2B5EF4-FFF2-40B4-BE49-F238E27FC236}">
                <a16:creationId xmlns:a16="http://schemas.microsoft.com/office/drawing/2014/main" id="{18427F36-AF54-3D8B-FA35-E13FBD3A43D9}"/>
              </a:ext>
            </a:extLst>
          </p:cNvPr>
          <p:cNvGrpSpPr/>
          <p:nvPr/>
        </p:nvGrpSpPr>
        <p:grpSpPr>
          <a:xfrm>
            <a:off x="4163754" y="4144660"/>
            <a:ext cx="4837485" cy="2615003"/>
            <a:chOff x="4163754" y="4144660"/>
            <a:chExt cx="4837485" cy="2615003"/>
          </a:xfrm>
        </p:grpSpPr>
        <p:pic>
          <p:nvPicPr>
            <p:cNvPr id="47" name="Picture 46">
              <a:extLst>
                <a:ext uri="{FF2B5EF4-FFF2-40B4-BE49-F238E27FC236}">
                  <a16:creationId xmlns:a16="http://schemas.microsoft.com/office/drawing/2014/main" id="{AAC29C87-0ACC-21B9-80D5-F74A322F06CB}"/>
                </a:ext>
              </a:extLst>
            </p:cNvPr>
            <p:cNvPicPr>
              <a:picLocks noChangeAspect="1"/>
            </p:cNvPicPr>
            <p:nvPr/>
          </p:nvPicPr>
          <p:blipFill>
            <a:blip r:embed="rId6"/>
            <a:stretch>
              <a:fillRect/>
            </a:stretch>
          </p:blipFill>
          <p:spPr>
            <a:xfrm>
              <a:off x="6641573" y="4144660"/>
              <a:ext cx="2359666" cy="2615003"/>
            </a:xfrm>
            <a:prstGeom prst="rect">
              <a:avLst/>
            </a:prstGeom>
            <a:effectLst>
              <a:outerShdw blurRad="177800" dist="38100" dir="2700000" sx="102000" sy="102000" algn="tl" rotWithShape="0">
                <a:prstClr val="black">
                  <a:alpha val="40000"/>
                </a:prstClr>
              </a:outerShdw>
            </a:effectLst>
          </p:spPr>
        </p:pic>
        <p:sp>
          <p:nvSpPr>
            <p:cNvPr id="48" name="TextBox 47">
              <a:extLst>
                <a:ext uri="{FF2B5EF4-FFF2-40B4-BE49-F238E27FC236}">
                  <a16:creationId xmlns:a16="http://schemas.microsoft.com/office/drawing/2014/main" id="{C52B8C11-48FF-3F4E-7B02-BA7FB632A7E7}"/>
                </a:ext>
              </a:extLst>
            </p:cNvPr>
            <p:cNvSpPr txBox="1"/>
            <p:nvPr/>
          </p:nvSpPr>
          <p:spPr>
            <a:xfrm>
              <a:off x="4163754" y="4386614"/>
              <a:ext cx="2470507" cy="2062103"/>
            </a:xfrm>
            <a:prstGeom prst="rect">
              <a:avLst/>
            </a:prstGeom>
            <a:noFill/>
          </p:spPr>
          <p:txBody>
            <a:bodyPr wrap="square" rtlCol="0">
              <a:spAutoFit/>
            </a:bodyPr>
            <a:lstStyle/>
            <a:p>
              <a:pPr marL="285750" indent="-285750">
                <a:buFont typeface="Arial" panose="020B0604020202020204" pitchFamily="34" charset="0"/>
                <a:buChar char="•"/>
              </a:pPr>
              <a:r>
                <a:rPr lang="en-GB" sz="1600" b="0" dirty="0">
                  <a:solidFill>
                    <a:srgbClr val="000090"/>
                  </a:solidFill>
                  <a:latin typeface="Bierstadt Display" panose="020B0004020202020204" pitchFamily="34" charset="0"/>
                </a:rPr>
                <a:t>ATLAS is first to test.</a:t>
              </a:r>
            </a:p>
            <a:p>
              <a:pPr marL="285750" indent="-285750">
                <a:buFont typeface="Arial" panose="020B0604020202020204" pitchFamily="34" charset="0"/>
                <a:buChar char="•"/>
              </a:pPr>
              <a:r>
                <a:rPr lang="en-GB" sz="1600" b="0" dirty="0">
                  <a:solidFill>
                    <a:srgbClr val="000090"/>
                  </a:solidFill>
                  <a:latin typeface="Bierstadt Display" panose="020B0004020202020204" pitchFamily="34" charset="0"/>
                </a:rPr>
                <a:t>CMS, and then ALICE, will follow.</a:t>
              </a:r>
            </a:p>
            <a:p>
              <a:pPr marL="285750" indent="-285750">
                <a:buFont typeface="Arial" panose="020B0604020202020204" pitchFamily="34" charset="0"/>
                <a:buChar char="•"/>
              </a:pPr>
              <a:r>
                <a:rPr lang="en-GB" sz="1600" b="0" dirty="0">
                  <a:solidFill>
                    <a:srgbClr val="000090"/>
                  </a:solidFill>
                  <a:latin typeface="Bierstadt Display" panose="020B0004020202020204" pitchFamily="34" charset="0"/>
                </a:rPr>
                <a:t>ATLAS repeating 50m event validation (sim, </a:t>
              </a:r>
              <a:r>
                <a:rPr lang="en-GB" sz="1600" b="0" dirty="0" err="1">
                  <a:solidFill>
                    <a:srgbClr val="000090"/>
                  </a:solidFill>
                  <a:latin typeface="Bierstadt Display" panose="020B0004020202020204" pitchFamily="34" charset="0"/>
                </a:rPr>
                <a:t>reco</a:t>
              </a:r>
              <a:r>
                <a:rPr lang="en-GB" sz="1600" b="0" dirty="0">
                  <a:solidFill>
                    <a:srgbClr val="000090"/>
                  </a:solidFill>
                  <a:latin typeface="Bierstadt Display" panose="020B0004020202020204" pitchFamily="34" charset="0"/>
                </a:rPr>
                <a:t>, derivation) already run on Google.</a:t>
              </a:r>
            </a:p>
            <a:p>
              <a:pPr marL="285750" indent="-285750">
                <a:buFont typeface="Arial" panose="020B0604020202020204" pitchFamily="34" charset="0"/>
                <a:buChar char="•"/>
              </a:pPr>
              <a:r>
                <a:rPr lang="en-GB" sz="1600" b="0" dirty="0">
                  <a:solidFill>
                    <a:srgbClr val="000090"/>
                  </a:solidFill>
                  <a:latin typeface="Bierstadt Display" panose="020B0004020202020204" pitchFamily="34" charset="0"/>
                </a:rPr>
                <a:t>Just finishing…</a:t>
              </a:r>
            </a:p>
          </p:txBody>
        </p:sp>
      </p:grpSp>
    </p:spTree>
    <p:extLst>
      <p:ext uri="{BB962C8B-B14F-4D97-AF65-F5344CB8AC3E}">
        <p14:creationId xmlns:p14="http://schemas.microsoft.com/office/powerpoint/2010/main" val="396200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dissolve">
                                      <p:cBhvr>
                                        <p:cTn id="1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42100BF2-6201-C524-9B00-AEB9392D465A}"/>
              </a:ext>
            </a:extLst>
          </p:cNvPr>
          <p:cNvGrpSpPr/>
          <p:nvPr/>
        </p:nvGrpSpPr>
        <p:grpSpPr>
          <a:xfrm>
            <a:off x="1116271" y="1980685"/>
            <a:ext cx="2666555" cy="1250899"/>
            <a:chOff x="1905444" y="1556307"/>
            <a:chExt cx="2666555" cy="1250899"/>
          </a:xfrm>
        </p:grpSpPr>
        <p:pic>
          <p:nvPicPr>
            <p:cNvPr id="12" name="Picture 11">
              <a:extLst>
                <a:ext uri="{FF2B5EF4-FFF2-40B4-BE49-F238E27FC236}">
                  <a16:creationId xmlns:a16="http://schemas.microsoft.com/office/drawing/2014/main" id="{358611F9-4C8E-B85F-6F2D-A885B54FDEE7}"/>
                </a:ext>
              </a:extLst>
            </p:cNvPr>
            <p:cNvPicPr>
              <a:picLocks noChangeAspect="1"/>
            </p:cNvPicPr>
            <p:nvPr/>
          </p:nvPicPr>
          <p:blipFill>
            <a:blip r:embed="rId2"/>
            <a:stretch>
              <a:fillRect/>
            </a:stretch>
          </p:blipFill>
          <p:spPr>
            <a:xfrm>
              <a:off x="1975126" y="1556307"/>
              <a:ext cx="2528633" cy="1242960"/>
            </a:xfrm>
            <a:prstGeom prst="rect">
              <a:avLst/>
            </a:prstGeom>
          </p:spPr>
        </p:pic>
        <p:sp>
          <p:nvSpPr>
            <p:cNvPr id="30" name="Rectangle 29">
              <a:extLst>
                <a:ext uri="{FF2B5EF4-FFF2-40B4-BE49-F238E27FC236}">
                  <a16:creationId xmlns:a16="http://schemas.microsoft.com/office/drawing/2014/main" id="{B12F4C96-63F0-5A3D-7308-FAB95B854116}"/>
                </a:ext>
              </a:extLst>
            </p:cNvPr>
            <p:cNvSpPr/>
            <p:nvPr/>
          </p:nvSpPr>
          <p:spPr bwMode="auto">
            <a:xfrm>
              <a:off x="1905444" y="1990256"/>
              <a:ext cx="2666555" cy="8169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accent1"/>
                </a:solidFill>
                <a:effectLst/>
                <a:latin typeface="Trebuchet MS" pitchFamily="-108" charset="0"/>
                <a:ea typeface="Arial" pitchFamily="-108" charset="0"/>
                <a:cs typeface="Arial" pitchFamily="-108" charset="0"/>
              </a:endParaRPr>
            </a:p>
          </p:txBody>
        </p:sp>
      </p:grpSp>
      <p:sp>
        <p:nvSpPr>
          <p:cNvPr id="2" name="Title 1">
            <a:extLst>
              <a:ext uri="{FF2B5EF4-FFF2-40B4-BE49-F238E27FC236}">
                <a16:creationId xmlns:a16="http://schemas.microsoft.com/office/drawing/2014/main" id="{00E1C71B-B317-8BA5-917C-8E163F971D9A}"/>
              </a:ext>
            </a:extLst>
          </p:cNvPr>
          <p:cNvSpPr>
            <a:spLocks noGrp="1"/>
          </p:cNvSpPr>
          <p:nvPr>
            <p:ph type="title"/>
          </p:nvPr>
        </p:nvSpPr>
        <p:spPr/>
        <p:txBody>
          <a:bodyPr/>
          <a:lstStyle/>
          <a:p>
            <a:r>
              <a:rPr lang="en-GB" dirty="0"/>
              <a:t>Next Glasgow Setup</a:t>
            </a:r>
          </a:p>
        </p:txBody>
      </p:sp>
      <p:sp>
        <p:nvSpPr>
          <p:cNvPr id="4" name="Date Placeholder 3">
            <a:extLst>
              <a:ext uri="{FF2B5EF4-FFF2-40B4-BE49-F238E27FC236}">
                <a16:creationId xmlns:a16="http://schemas.microsoft.com/office/drawing/2014/main" id="{A0E46A47-913F-1FF1-6AE8-B3D56038A84B}"/>
              </a:ext>
            </a:extLst>
          </p:cNvPr>
          <p:cNvSpPr>
            <a:spLocks noGrp="1"/>
          </p:cNvSpPr>
          <p:nvPr>
            <p:ph type="dt" sz="half" idx="10"/>
          </p:nvPr>
        </p:nvSpPr>
        <p:spPr/>
        <p:txBody>
          <a:bodyPr/>
          <a:lstStyle/>
          <a:p>
            <a:pPr>
              <a:defRPr/>
            </a:pPr>
            <a:r>
              <a:rPr lang="en-GB"/>
              <a:t>David Britton, University of Glasgow</a:t>
            </a:r>
            <a:endParaRPr lang="en-US" dirty="0"/>
          </a:p>
        </p:txBody>
      </p:sp>
      <p:sp>
        <p:nvSpPr>
          <p:cNvPr id="5" name="Footer Placeholder 4">
            <a:extLst>
              <a:ext uri="{FF2B5EF4-FFF2-40B4-BE49-F238E27FC236}">
                <a16:creationId xmlns:a16="http://schemas.microsoft.com/office/drawing/2014/main" id="{568CCB48-8734-2CA7-65AD-D7B289B68210}"/>
              </a:ext>
            </a:extLst>
          </p:cNvPr>
          <p:cNvSpPr>
            <a:spLocks noGrp="1"/>
          </p:cNvSpPr>
          <p:nvPr>
            <p:ph type="ftr" sz="quarter" idx="11"/>
          </p:nvPr>
        </p:nvSpPr>
        <p:spPr/>
        <p:txBody>
          <a:bodyPr/>
          <a:lstStyle/>
          <a:p>
            <a:pPr>
              <a:defRPr/>
            </a:pPr>
            <a:r>
              <a:rPr lang="en-US" dirty="0"/>
              <a:t>GDB</a:t>
            </a:r>
          </a:p>
        </p:txBody>
      </p:sp>
      <p:cxnSp>
        <p:nvCxnSpPr>
          <p:cNvPr id="13" name="Straight Arrow Connector 12">
            <a:extLst>
              <a:ext uri="{FF2B5EF4-FFF2-40B4-BE49-F238E27FC236}">
                <a16:creationId xmlns:a16="http://schemas.microsoft.com/office/drawing/2014/main" id="{7CF0773C-C3DE-20B0-D52A-890E282D124E}"/>
              </a:ext>
            </a:extLst>
          </p:cNvPr>
          <p:cNvCxnSpPr>
            <a:cxnSpLocks/>
            <a:endCxn id="14" idx="3"/>
          </p:cNvCxnSpPr>
          <p:nvPr/>
        </p:nvCxnSpPr>
        <p:spPr bwMode="auto">
          <a:xfrm>
            <a:off x="324951" y="2211630"/>
            <a:ext cx="786994" cy="6274"/>
          </a:xfrm>
          <a:prstGeom prst="straightConnector1">
            <a:avLst/>
          </a:prstGeom>
          <a:noFill/>
          <a:ln w="31750" cap="flat" cmpd="sng" algn="ctr">
            <a:solidFill>
              <a:srgbClr val="FF0000"/>
            </a:solidFill>
            <a:prstDash val="solid"/>
            <a:round/>
            <a:headEnd type="none"/>
            <a:tailEnd type="arrow"/>
          </a:ln>
          <a:effectLst/>
        </p:spPr>
      </p:cxnSp>
      <p:sp>
        <p:nvSpPr>
          <p:cNvPr id="14" name="TextBox 13">
            <a:extLst>
              <a:ext uri="{FF2B5EF4-FFF2-40B4-BE49-F238E27FC236}">
                <a16:creationId xmlns:a16="http://schemas.microsoft.com/office/drawing/2014/main" id="{084EEAAA-2995-7D8D-2AC3-70FE868B70B0}"/>
              </a:ext>
            </a:extLst>
          </p:cNvPr>
          <p:cNvSpPr txBox="1"/>
          <p:nvPr/>
        </p:nvSpPr>
        <p:spPr>
          <a:xfrm>
            <a:off x="321649" y="1925516"/>
            <a:ext cx="790296" cy="584775"/>
          </a:xfrm>
          <a:prstGeom prst="rect">
            <a:avLst/>
          </a:prstGeom>
          <a:noFill/>
        </p:spPr>
        <p:txBody>
          <a:bodyPr wrap="square" rtlCol="0">
            <a:spAutoFit/>
          </a:bodyPr>
          <a:lstStyle/>
          <a:p>
            <a:r>
              <a:rPr lang="en-GB" sz="1600" b="0" dirty="0">
                <a:solidFill>
                  <a:srgbClr val="000090"/>
                </a:solidFill>
                <a:latin typeface="Bierstadt Display" panose="020B0004020202020204" pitchFamily="34" charset="0"/>
              </a:rPr>
              <a:t>x86</a:t>
            </a:r>
          </a:p>
          <a:p>
            <a:r>
              <a:rPr lang="en-GB" sz="1600" b="0" dirty="0">
                <a:solidFill>
                  <a:srgbClr val="000090"/>
                </a:solidFill>
                <a:latin typeface="Bierstadt Display" panose="020B0004020202020204" pitchFamily="34" charset="0"/>
              </a:rPr>
              <a:t>Queue</a:t>
            </a:r>
          </a:p>
        </p:txBody>
      </p:sp>
      <p:grpSp>
        <p:nvGrpSpPr>
          <p:cNvPr id="15" name="Group 14">
            <a:extLst>
              <a:ext uri="{FF2B5EF4-FFF2-40B4-BE49-F238E27FC236}">
                <a16:creationId xmlns:a16="http://schemas.microsoft.com/office/drawing/2014/main" id="{CFD7D769-C46F-1934-88C3-A2748F1CFF4C}"/>
              </a:ext>
            </a:extLst>
          </p:cNvPr>
          <p:cNvGrpSpPr/>
          <p:nvPr/>
        </p:nvGrpSpPr>
        <p:grpSpPr>
          <a:xfrm>
            <a:off x="317287" y="3137687"/>
            <a:ext cx="827314" cy="584775"/>
            <a:chOff x="462783" y="4490923"/>
            <a:chExt cx="980464" cy="674068"/>
          </a:xfrm>
        </p:grpSpPr>
        <p:cxnSp>
          <p:nvCxnSpPr>
            <p:cNvPr id="27" name="Straight Arrow Connector 26">
              <a:extLst>
                <a:ext uri="{FF2B5EF4-FFF2-40B4-BE49-F238E27FC236}">
                  <a16:creationId xmlns:a16="http://schemas.microsoft.com/office/drawing/2014/main" id="{35182773-6E2E-4659-6368-30BC238E51F0}"/>
                </a:ext>
              </a:extLst>
            </p:cNvPr>
            <p:cNvCxnSpPr>
              <a:cxnSpLocks/>
              <a:stCxn id="28" idx="1"/>
              <a:endCxn id="28" idx="3"/>
            </p:cNvCxnSpPr>
            <p:nvPr/>
          </p:nvCxnSpPr>
          <p:spPr bwMode="auto">
            <a:xfrm>
              <a:off x="462783" y="4827958"/>
              <a:ext cx="980464" cy="0"/>
            </a:xfrm>
            <a:prstGeom prst="straightConnector1">
              <a:avLst/>
            </a:prstGeom>
            <a:noFill/>
            <a:ln w="31750" cap="flat" cmpd="sng" algn="ctr">
              <a:solidFill>
                <a:srgbClr val="FF0000"/>
              </a:solidFill>
              <a:prstDash val="solid"/>
              <a:round/>
              <a:headEnd type="none"/>
              <a:tailEnd type="arrow"/>
            </a:ln>
            <a:effectLst/>
          </p:spPr>
        </p:cxnSp>
        <p:sp>
          <p:nvSpPr>
            <p:cNvPr id="28" name="TextBox 27">
              <a:extLst>
                <a:ext uri="{FF2B5EF4-FFF2-40B4-BE49-F238E27FC236}">
                  <a16:creationId xmlns:a16="http://schemas.microsoft.com/office/drawing/2014/main" id="{C6EB5757-8057-5665-6EFC-42620B446844}"/>
                </a:ext>
              </a:extLst>
            </p:cNvPr>
            <p:cNvSpPr txBox="1"/>
            <p:nvPr/>
          </p:nvSpPr>
          <p:spPr>
            <a:xfrm>
              <a:off x="462783" y="4490923"/>
              <a:ext cx="980464" cy="674068"/>
            </a:xfrm>
            <a:prstGeom prst="rect">
              <a:avLst/>
            </a:prstGeom>
            <a:noFill/>
          </p:spPr>
          <p:txBody>
            <a:bodyPr wrap="square" rtlCol="0">
              <a:spAutoFit/>
            </a:bodyPr>
            <a:lstStyle/>
            <a:p>
              <a:r>
                <a:rPr lang="en-GB" sz="1600" b="0" dirty="0">
                  <a:solidFill>
                    <a:srgbClr val="000090"/>
                  </a:solidFill>
                  <a:latin typeface="Bierstadt Display" panose="020B0004020202020204" pitchFamily="34" charset="0"/>
                </a:rPr>
                <a:t>ARM Queue</a:t>
              </a:r>
            </a:p>
          </p:txBody>
        </p:sp>
      </p:grpSp>
      <p:sp>
        <p:nvSpPr>
          <p:cNvPr id="16" name="Rounded Rectangle 15">
            <a:extLst>
              <a:ext uri="{FF2B5EF4-FFF2-40B4-BE49-F238E27FC236}">
                <a16:creationId xmlns:a16="http://schemas.microsoft.com/office/drawing/2014/main" id="{4A1915A3-0B52-FE68-2C06-668105B2C11E}"/>
              </a:ext>
            </a:extLst>
          </p:cNvPr>
          <p:cNvSpPr/>
          <p:nvPr/>
        </p:nvSpPr>
        <p:spPr bwMode="auto">
          <a:xfrm>
            <a:off x="239183" y="1636776"/>
            <a:ext cx="8602133" cy="2271422"/>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accent1"/>
              </a:solidFill>
              <a:effectLst/>
              <a:latin typeface="Trebuchet MS" pitchFamily="-108" charset="0"/>
              <a:ea typeface="Arial" pitchFamily="-108" charset="0"/>
              <a:cs typeface="Arial" pitchFamily="-108" charset="0"/>
            </a:endParaRPr>
          </a:p>
        </p:txBody>
      </p:sp>
      <p:sp>
        <p:nvSpPr>
          <p:cNvPr id="19" name="Rectangle 18">
            <a:extLst>
              <a:ext uri="{FF2B5EF4-FFF2-40B4-BE49-F238E27FC236}">
                <a16:creationId xmlns:a16="http://schemas.microsoft.com/office/drawing/2014/main" id="{4895389F-945E-0B4D-A125-6A691E9527E0}"/>
              </a:ext>
            </a:extLst>
          </p:cNvPr>
          <p:cNvSpPr/>
          <p:nvPr/>
        </p:nvSpPr>
        <p:spPr bwMode="auto">
          <a:xfrm>
            <a:off x="6390404" y="2576219"/>
            <a:ext cx="951067" cy="338554"/>
          </a:xfrm>
          <a:prstGeom prst="rect">
            <a:avLst/>
          </a:prstGeom>
          <a:solidFill>
            <a:srgbClr val="FF26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accent1"/>
                </a:solidFill>
                <a:effectLst/>
                <a:latin typeface="Trebuchet MS" pitchFamily="-108" charset="0"/>
                <a:ea typeface="Arial" pitchFamily="-108" charset="0"/>
                <a:cs typeface="Arial" pitchFamily="-108" charset="0"/>
              </a:rPr>
              <a:t>Condor 10</a:t>
            </a:r>
          </a:p>
        </p:txBody>
      </p:sp>
      <p:cxnSp>
        <p:nvCxnSpPr>
          <p:cNvPr id="21" name="Straight Arrow Connector 20">
            <a:extLst>
              <a:ext uri="{FF2B5EF4-FFF2-40B4-BE49-F238E27FC236}">
                <a16:creationId xmlns:a16="http://schemas.microsoft.com/office/drawing/2014/main" id="{7492DD7C-2115-472C-648C-D1521997DC5B}"/>
              </a:ext>
            </a:extLst>
          </p:cNvPr>
          <p:cNvCxnSpPr>
            <a:cxnSpLocks/>
          </p:cNvCxnSpPr>
          <p:nvPr/>
        </p:nvCxnSpPr>
        <p:spPr bwMode="auto">
          <a:xfrm>
            <a:off x="5852160" y="2757143"/>
            <a:ext cx="437660" cy="0"/>
          </a:xfrm>
          <a:prstGeom prst="straightConnector1">
            <a:avLst/>
          </a:prstGeom>
          <a:noFill/>
          <a:ln w="31750" cap="flat" cmpd="sng" algn="ctr">
            <a:solidFill>
              <a:srgbClr val="FF0000"/>
            </a:solidFill>
            <a:prstDash val="solid"/>
            <a:round/>
            <a:headEnd type="none"/>
            <a:tailEnd type="arrow"/>
          </a:ln>
          <a:effectLst/>
        </p:spPr>
      </p:cxnSp>
      <p:cxnSp>
        <p:nvCxnSpPr>
          <p:cNvPr id="22" name="Straight Arrow Connector 21">
            <a:extLst>
              <a:ext uri="{FF2B5EF4-FFF2-40B4-BE49-F238E27FC236}">
                <a16:creationId xmlns:a16="http://schemas.microsoft.com/office/drawing/2014/main" id="{DFE5B156-1A6C-19EF-0E34-BA89CC38751B}"/>
              </a:ext>
            </a:extLst>
          </p:cNvPr>
          <p:cNvCxnSpPr>
            <a:cxnSpLocks/>
          </p:cNvCxnSpPr>
          <p:nvPr/>
        </p:nvCxnSpPr>
        <p:spPr bwMode="auto">
          <a:xfrm flipV="1">
            <a:off x="7341471" y="2251692"/>
            <a:ext cx="470718" cy="324527"/>
          </a:xfrm>
          <a:prstGeom prst="straightConnector1">
            <a:avLst/>
          </a:prstGeom>
          <a:noFill/>
          <a:ln w="31750" cap="flat" cmpd="sng" algn="ctr">
            <a:solidFill>
              <a:srgbClr val="FF0000"/>
            </a:solidFill>
            <a:prstDash val="solid"/>
            <a:round/>
            <a:headEnd type="none"/>
            <a:tailEnd type="arrow"/>
          </a:ln>
          <a:effectLst/>
        </p:spPr>
      </p:cxnSp>
      <p:cxnSp>
        <p:nvCxnSpPr>
          <p:cNvPr id="23" name="Straight Arrow Connector 22">
            <a:extLst>
              <a:ext uri="{FF2B5EF4-FFF2-40B4-BE49-F238E27FC236}">
                <a16:creationId xmlns:a16="http://schemas.microsoft.com/office/drawing/2014/main" id="{5F19F2E0-640B-CC3C-CF46-C69BEAC760B2}"/>
              </a:ext>
            </a:extLst>
          </p:cNvPr>
          <p:cNvCxnSpPr>
            <a:cxnSpLocks/>
            <a:endCxn id="25" idx="5"/>
          </p:cNvCxnSpPr>
          <p:nvPr/>
        </p:nvCxnSpPr>
        <p:spPr bwMode="auto">
          <a:xfrm>
            <a:off x="7341471" y="2936759"/>
            <a:ext cx="402736" cy="474234"/>
          </a:xfrm>
          <a:prstGeom prst="straightConnector1">
            <a:avLst/>
          </a:prstGeom>
          <a:noFill/>
          <a:ln w="31750" cap="flat" cmpd="sng" algn="ctr">
            <a:solidFill>
              <a:srgbClr val="FF0000"/>
            </a:solidFill>
            <a:prstDash val="solid"/>
            <a:round/>
            <a:headEnd type="none"/>
            <a:tailEnd type="arrow"/>
          </a:ln>
          <a:effectLst/>
        </p:spPr>
      </p:cxnSp>
      <p:sp>
        <p:nvSpPr>
          <p:cNvPr id="24" name="Parallelogram 23">
            <a:extLst>
              <a:ext uri="{FF2B5EF4-FFF2-40B4-BE49-F238E27FC236}">
                <a16:creationId xmlns:a16="http://schemas.microsoft.com/office/drawing/2014/main" id="{72B673EC-5BC8-962B-A5B6-F5B7964B1E2C}"/>
              </a:ext>
            </a:extLst>
          </p:cNvPr>
          <p:cNvSpPr/>
          <p:nvPr/>
        </p:nvSpPr>
        <p:spPr bwMode="auto">
          <a:xfrm>
            <a:off x="7812189" y="1877343"/>
            <a:ext cx="951067" cy="796864"/>
          </a:xfrm>
          <a:prstGeom prst="parallelogram">
            <a:avLst/>
          </a:prstGeom>
          <a:solidFill>
            <a:srgbClr val="00B0F0"/>
          </a:solidFill>
          <a:ln w="9525" cap="flat" cmpd="sng" algn="ctr">
            <a:noFill/>
            <a:prstDash val="solid"/>
            <a:round/>
            <a:headEnd type="none" w="med" len="med"/>
            <a:tailEnd type="none" w="med" len="med"/>
          </a:ln>
          <a:effectLst/>
        </p:spPr>
        <p:txBody>
          <a:bodyPr vert="horz" wrap="square" lIns="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accent1"/>
                </a:solidFill>
                <a:effectLst/>
                <a:latin typeface="Trebuchet MS" pitchFamily="-108" charset="0"/>
                <a:ea typeface="Arial" pitchFamily="-108" charset="0"/>
                <a:cs typeface="Arial" pitchFamily="-108" charset="0"/>
              </a:rPr>
              <a:t>~16,000 x86 cores</a:t>
            </a:r>
          </a:p>
        </p:txBody>
      </p:sp>
      <p:sp>
        <p:nvSpPr>
          <p:cNvPr id="25" name="Parallelogram 24">
            <a:extLst>
              <a:ext uri="{FF2B5EF4-FFF2-40B4-BE49-F238E27FC236}">
                <a16:creationId xmlns:a16="http://schemas.microsoft.com/office/drawing/2014/main" id="{310B4B84-9D55-0357-99D7-ACF7B259E1EB}"/>
              </a:ext>
            </a:extLst>
          </p:cNvPr>
          <p:cNvSpPr/>
          <p:nvPr/>
        </p:nvSpPr>
        <p:spPr bwMode="auto">
          <a:xfrm>
            <a:off x="7644599" y="3012561"/>
            <a:ext cx="951067" cy="796864"/>
          </a:xfrm>
          <a:prstGeom prst="parallelogram">
            <a:avLst/>
          </a:prstGeom>
          <a:solidFill>
            <a:srgbClr val="00B05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accent1"/>
                </a:solidFill>
                <a:effectLst/>
                <a:latin typeface="Trebuchet MS" pitchFamily="-108" charset="0"/>
                <a:ea typeface="Arial" pitchFamily="-108" charset="0"/>
                <a:cs typeface="Arial" pitchFamily="-108" charset="0"/>
              </a:rPr>
              <a:t>1760 ARM cores</a:t>
            </a:r>
          </a:p>
        </p:txBody>
      </p:sp>
      <p:sp>
        <p:nvSpPr>
          <p:cNvPr id="26" name="TextBox 25">
            <a:extLst>
              <a:ext uri="{FF2B5EF4-FFF2-40B4-BE49-F238E27FC236}">
                <a16:creationId xmlns:a16="http://schemas.microsoft.com/office/drawing/2014/main" id="{83474278-E708-CB3A-5788-48AB1A304F66}"/>
              </a:ext>
            </a:extLst>
          </p:cNvPr>
          <p:cNvSpPr txBox="1"/>
          <p:nvPr/>
        </p:nvSpPr>
        <p:spPr>
          <a:xfrm>
            <a:off x="4687532" y="2110397"/>
            <a:ext cx="770596" cy="307777"/>
          </a:xfrm>
          <a:prstGeom prst="rect">
            <a:avLst/>
          </a:prstGeom>
          <a:solidFill>
            <a:schemeClr val="bg1"/>
          </a:solidFill>
        </p:spPr>
        <p:txBody>
          <a:bodyPr wrap="none" rtlCol="0">
            <a:spAutoFit/>
          </a:bodyPr>
          <a:lstStyle/>
          <a:p>
            <a:r>
              <a:rPr lang="en-GB" sz="1400" b="0" dirty="0">
                <a:solidFill>
                  <a:schemeClr val="tx1"/>
                </a:solidFill>
                <a:latin typeface="Bierstadt Display" panose="020B0004020202020204" pitchFamily="34" charset="0"/>
              </a:rPr>
              <a:t>Arc CEs</a:t>
            </a:r>
          </a:p>
        </p:txBody>
      </p:sp>
      <p:sp>
        <p:nvSpPr>
          <p:cNvPr id="29" name="TextBox 28">
            <a:extLst>
              <a:ext uri="{FF2B5EF4-FFF2-40B4-BE49-F238E27FC236}">
                <a16:creationId xmlns:a16="http://schemas.microsoft.com/office/drawing/2014/main" id="{7285C117-A5A5-4DC9-C783-AAC6BF805ECA}"/>
              </a:ext>
            </a:extLst>
          </p:cNvPr>
          <p:cNvSpPr txBox="1"/>
          <p:nvPr/>
        </p:nvSpPr>
        <p:spPr>
          <a:xfrm>
            <a:off x="5124893" y="4593265"/>
            <a:ext cx="184731" cy="369332"/>
          </a:xfrm>
          <a:prstGeom prst="rect">
            <a:avLst/>
          </a:prstGeom>
          <a:solidFill>
            <a:schemeClr val="bg1"/>
          </a:solidFill>
        </p:spPr>
        <p:txBody>
          <a:bodyPr wrap="none" rtlCol="0">
            <a:spAutoFit/>
          </a:bodyPr>
          <a:lstStyle/>
          <a:p>
            <a:endParaRPr lang="en-GB" sz="1800" b="0" dirty="0" err="1">
              <a:solidFill>
                <a:srgbClr val="000090"/>
              </a:solidFill>
            </a:endParaRPr>
          </a:p>
        </p:txBody>
      </p:sp>
      <p:grpSp>
        <p:nvGrpSpPr>
          <p:cNvPr id="33" name="Group 32">
            <a:extLst>
              <a:ext uri="{FF2B5EF4-FFF2-40B4-BE49-F238E27FC236}">
                <a16:creationId xmlns:a16="http://schemas.microsoft.com/office/drawing/2014/main" id="{02E49660-F4EA-B8BF-B3DD-CC3D65D732BE}"/>
              </a:ext>
            </a:extLst>
          </p:cNvPr>
          <p:cNvGrpSpPr/>
          <p:nvPr/>
        </p:nvGrpSpPr>
        <p:grpSpPr>
          <a:xfrm>
            <a:off x="1162600" y="3209043"/>
            <a:ext cx="2591440" cy="626834"/>
            <a:chOff x="1951773" y="3135554"/>
            <a:chExt cx="2591440" cy="626834"/>
          </a:xfrm>
        </p:grpSpPr>
        <p:pic>
          <p:nvPicPr>
            <p:cNvPr id="11" name="Picture 10">
              <a:extLst>
                <a:ext uri="{FF2B5EF4-FFF2-40B4-BE49-F238E27FC236}">
                  <a16:creationId xmlns:a16="http://schemas.microsoft.com/office/drawing/2014/main" id="{9C060C7A-B094-F5B0-79FA-1F5E3413A6F8}"/>
                </a:ext>
              </a:extLst>
            </p:cNvPr>
            <p:cNvPicPr>
              <a:picLocks noChangeAspect="1"/>
            </p:cNvPicPr>
            <p:nvPr/>
          </p:nvPicPr>
          <p:blipFill>
            <a:blip r:embed="rId3"/>
            <a:stretch>
              <a:fillRect/>
            </a:stretch>
          </p:blipFill>
          <p:spPr>
            <a:xfrm>
              <a:off x="1975126" y="3135554"/>
              <a:ext cx="2528633" cy="618896"/>
            </a:xfrm>
            <a:prstGeom prst="rect">
              <a:avLst/>
            </a:prstGeom>
          </p:spPr>
        </p:pic>
        <p:sp>
          <p:nvSpPr>
            <p:cNvPr id="32" name="Rectangle 31">
              <a:extLst>
                <a:ext uri="{FF2B5EF4-FFF2-40B4-BE49-F238E27FC236}">
                  <a16:creationId xmlns:a16="http://schemas.microsoft.com/office/drawing/2014/main" id="{BF038AFA-0471-2D9A-8663-E21F5029E373}"/>
                </a:ext>
              </a:extLst>
            </p:cNvPr>
            <p:cNvSpPr/>
            <p:nvPr/>
          </p:nvSpPr>
          <p:spPr bwMode="auto">
            <a:xfrm>
              <a:off x="1951773" y="3537911"/>
              <a:ext cx="2591440" cy="2244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accent1"/>
                </a:solidFill>
                <a:effectLst/>
                <a:latin typeface="Trebuchet MS" pitchFamily="-108" charset="0"/>
                <a:ea typeface="Arial" pitchFamily="-108" charset="0"/>
                <a:cs typeface="Arial" pitchFamily="-108" charset="0"/>
              </a:endParaRPr>
            </a:p>
          </p:txBody>
        </p:sp>
      </p:grpSp>
      <p:pic>
        <p:nvPicPr>
          <p:cNvPr id="40" name="Picture 39">
            <a:extLst>
              <a:ext uri="{FF2B5EF4-FFF2-40B4-BE49-F238E27FC236}">
                <a16:creationId xmlns:a16="http://schemas.microsoft.com/office/drawing/2014/main" id="{51E1E28E-44BE-64C8-DB3F-4A916ADAE473}"/>
              </a:ext>
            </a:extLst>
          </p:cNvPr>
          <p:cNvPicPr>
            <a:picLocks noChangeAspect="1"/>
          </p:cNvPicPr>
          <p:nvPr/>
        </p:nvPicPr>
        <p:blipFill>
          <a:blip r:embed="rId4"/>
          <a:stretch>
            <a:fillRect/>
          </a:stretch>
        </p:blipFill>
        <p:spPr>
          <a:xfrm>
            <a:off x="4314662" y="2348951"/>
            <a:ext cx="1466463" cy="889953"/>
          </a:xfrm>
          <a:prstGeom prst="rect">
            <a:avLst/>
          </a:prstGeom>
        </p:spPr>
      </p:pic>
      <p:cxnSp>
        <p:nvCxnSpPr>
          <p:cNvPr id="42" name="Straight Arrow Connector 41">
            <a:extLst>
              <a:ext uri="{FF2B5EF4-FFF2-40B4-BE49-F238E27FC236}">
                <a16:creationId xmlns:a16="http://schemas.microsoft.com/office/drawing/2014/main" id="{F263C629-1534-19E6-5AC3-C3FB38664081}"/>
              </a:ext>
            </a:extLst>
          </p:cNvPr>
          <p:cNvCxnSpPr>
            <a:cxnSpLocks/>
          </p:cNvCxnSpPr>
          <p:nvPr/>
        </p:nvCxnSpPr>
        <p:spPr bwMode="auto">
          <a:xfrm flipV="1">
            <a:off x="3813105" y="3080690"/>
            <a:ext cx="450000" cy="342000"/>
          </a:xfrm>
          <a:prstGeom prst="straightConnector1">
            <a:avLst/>
          </a:prstGeom>
          <a:noFill/>
          <a:ln w="31750" cap="flat" cmpd="sng" algn="ctr">
            <a:solidFill>
              <a:srgbClr val="FF0000"/>
            </a:solidFill>
            <a:prstDash val="solid"/>
            <a:round/>
            <a:headEnd type="none"/>
            <a:tailEnd type="arrow"/>
          </a:ln>
          <a:effectLst/>
        </p:spPr>
      </p:cxnSp>
      <p:cxnSp>
        <p:nvCxnSpPr>
          <p:cNvPr id="43" name="Straight Arrow Connector 42">
            <a:extLst>
              <a:ext uri="{FF2B5EF4-FFF2-40B4-BE49-F238E27FC236}">
                <a16:creationId xmlns:a16="http://schemas.microsoft.com/office/drawing/2014/main" id="{1E8B7AA9-2222-FF2F-1853-E2D0F51DF21B}"/>
              </a:ext>
            </a:extLst>
          </p:cNvPr>
          <p:cNvCxnSpPr>
            <a:cxnSpLocks/>
          </p:cNvCxnSpPr>
          <p:nvPr/>
        </p:nvCxnSpPr>
        <p:spPr bwMode="auto">
          <a:xfrm>
            <a:off x="3786219" y="2168496"/>
            <a:ext cx="450383" cy="341795"/>
          </a:xfrm>
          <a:prstGeom prst="straightConnector1">
            <a:avLst/>
          </a:prstGeom>
          <a:noFill/>
          <a:ln w="31750" cap="flat" cmpd="sng" algn="ctr">
            <a:solidFill>
              <a:srgbClr val="FF0000"/>
            </a:solidFill>
            <a:prstDash val="solid"/>
            <a:round/>
            <a:headEnd type="none"/>
            <a:tailEnd type="arrow"/>
          </a:ln>
          <a:effectLst/>
        </p:spPr>
      </p:cxnSp>
      <p:sp>
        <p:nvSpPr>
          <p:cNvPr id="60" name="TextBox 59">
            <a:extLst>
              <a:ext uri="{FF2B5EF4-FFF2-40B4-BE49-F238E27FC236}">
                <a16:creationId xmlns:a16="http://schemas.microsoft.com/office/drawing/2014/main" id="{A90B8B50-6422-EA93-782A-155EC839734A}"/>
              </a:ext>
            </a:extLst>
          </p:cNvPr>
          <p:cNvSpPr txBox="1"/>
          <p:nvPr/>
        </p:nvSpPr>
        <p:spPr>
          <a:xfrm>
            <a:off x="239182" y="4316266"/>
            <a:ext cx="8602133" cy="2031325"/>
          </a:xfrm>
          <a:prstGeom prst="rect">
            <a:avLst/>
          </a:prstGeom>
          <a:solidFill>
            <a:schemeClr val="bg1"/>
          </a:solidFill>
        </p:spPr>
        <p:txBody>
          <a:bodyPr wrap="square" rtlCol="0">
            <a:spAutoFit/>
          </a:bodyPr>
          <a:lstStyle/>
          <a:p>
            <a:r>
              <a:rPr lang="en-GB" sz="1800" b="0" dirty="0">
                <a:solidFill>
                  <a:srgbClr val="000090"/>
                </a:solidFill>
                <a:latin typeface="Bierstadt Display" panose="020B0004020202020204" pitchFamily="34" charset="0"/>
              </a:rPr>
              <a:t>Future?</a:t>
            </a:r>
          </a:p>
          <a:p>
            <a:pPr marL="285750" indent="-285750">
              <a:buFont typeface="Arial" panose="020B0604020202020204" pitchFamily="34" charset="0"/>
              <a:buChar char="•"/>
            </a:pPr>
            <a:r>
              <a:rPr lang="en-GB" sz="1800" b="0" dirty="0">
                <a:solidFill>
                  <a:srgbClr val="000090"/>
                </a:solidFill>
                <a:latin typeface="Bierstadt Display" panose="020B0004020202020204" pitchFamily="34" charset="0"/>
              </a:rPr>
              <a:t>For user, rather than production jobs, a single site queue might be better, but that would require the architecture to be specified in the JDL or perhaps handled by the pilot framework?</a:t>
            </a:r>
          </a:p>
          <a:p>
            <a:pPr marL="285750" indent="-285750">
              <a:buFont typeface="Arial" panose="020B0604020202020204" pitchFamily="34" charset="0"/>
              <a:buChar char="•"/>
            </a:pPr>
            <a:r>
              <a:rPr lang="en-GB" sz="1800" b="0" dirty="0">
                <a:solidFill>
                  <a:srgbClr val="000090"/>
                </a:solidFill>
                <a:latin typeface="Bierstadt Display" panose="020B0004020202020204" pitchFamily="34" charset="0"/>
              </a:rPr>
              <a:t>Better to keep it simple?</a:t>
            </a:r>
          </a:p>
          <a:p>
            <a:pPr marL="285750" indent="-285750">
              <a:buFont typeface="Arial" panose="020B0604020202020204" pitchFamily="34" charset="0"/>
              <a:buChar char="•"/>
            </a:pPr>
            <a:r>
              <a:rPr lang="en-GB" sz="1800" b="0" dirty="0">
                <a:solidFill>
                  <a:srgbClr val="000090"/>
                </a:solidFill>
                <a:latin typeface="Bierstadt Display" panose="020B0004020202020204" pitchFamily="34" charset="0"/>
              </a:rPr>
              <a:t>Issues are minimising additional work for site to provide heterogenous resources, and making it as transparent as possible for users.</a:t>
            </a:r>
          </a:p>
        </p:txBody>
      </p:sp>
    </p:spTree>
    <p:extLst>
      <p:ext uri="{BB962C8B-B14F-4D97-AF65-F5344CB8AC3E}">
        <p14:creationId xmlns:p14="http://schemas.microsoft.com/office/powerpoint/2010/main" val="341342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3E61DD7-71D0-55DC-0F6B-15283A9728E8}"/>
              </a:ext>
            </a:extLst>
          </p:cNvPr>
          <p:cNvGrpSpPr/>
          <p:nvPr/>
        </p:nvGrpSpPr>
        <p:grpSpPr>
          <a:xfrm>
            <a:off x="803086" y="2214590"/>
            <a:ext cx="7772400" cy="3422083"/>
            <a:chOff x="803086" y="2699222"/>
            <a:chExt cx="7772400" cy="3422083"/>
          </a:xfrm>
        </p:grpSpPr>
        <p:pic>
          <p:nvPicPr>
            <p:cNvPr id="7" name="Picture 6">
              <a:extLst>
                <a:ext uri="{FF2B5EF4-FFF2-40B4-BE49-F238E27FC236}">
                  <a16:creationId xmlns:a16="http://schemas.microsoft.com/office/drawing/2014/main" id="{37FCB1B9-BC6F-3EAE-BF97-DB68E8B6088E}"/>
                </a:ext>
              </a:extLst>
            </p:cNvPr>
            <p:cNvPicPr>
              <a:picLocks noChangeAspect="1"/>
            </p:cNvPicPr>
            <p:nvPr/>
          </p:nvPicPr>
          <p:blipFill>
            <a:blip r:embed="rId2"/>
            <a:stretch>
              <a:fillRect/>
            </a:stretch>
          </p:blipFill>
          <p:spPr>
            <a:xfrm>
              <a:off x="803086" y="2699222"/>
              <a:ext cx="7772400" cy="3422083"/>
            </a:xfrm>
            <a:prstGeom prst="rect">
              <a:avLst/>
            </a:prstGeom>
          </p:spPr>
        </p:pic>
        <p:sp>
          <p:nvSpPr>
            <p:cNvPr id="13" name="Rectangle 12">
              <a:extLst>
                <a:ext uri="{FF2B5EF4-FFF2-40B4-BE49-F238E27FC236}">
                  <a16:creationId xmlns:a16="http://schemas.microsoft.com/office/drawing/2014/main" id="{8F32F022-C57A-6580-F213-D0B5EBA080A3}"/>
                </a:ext>
              </a:extLst>
            </p:cNvPr>
            <p:cNvSpPr/>
            <p:nvPr/>
          </p:nvSpPr>
          <p:spPr bwMode="auto">
            <a:xfrm>
              <a:off x="4379976" y="2715768"/>
              <a:ext cx="664583" cy="1212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accent1"/>
                </a:solidFill>
                <a:effectLst/>
                <a:latin typeface="Trebuchet MS" pitchFamily="-108" charset="0"/>
                <a:ea typeface="Arial" pitchFamily="-108" charset="0"/>
                <a:cs typeface="Arial" pitchFamily="-108" charset="0"/>
              </a:endParaRPr>
            </a:p>
          </p:txBody>
        </p:sp>
      </p:grpSp>
      <p:sp>
        <p:nvSpPr>
          <p:cNvPr id="2" name="Title 1">
            <a:extLst>
              <a:ext uri="{FF2B5EF4-FFF2-40B4-BE49-F238E27FC236}">
                <a16:creationId xmlns:a16="http://schemas.microsoft.com/office/drawing/2014/main" id="{B8939B6A-E766-79A6-A4F3-4A76D740992E}"/>
              </a:ext>
            </a:extLst>
          </p:cNvPr>
          <p:cNvSpPr>
            <a:spLocks noGrp="1"/>
          </p:cNvSpPr>
          <p:nvPr>
            <p:ph type="title"/>
          </p:nvPr>
        </p:nvSpPr>
        <p:spPr/>
        <p:txBody>
          <a:bodyPr/>
          <a:lstStyle/>
          <a:p>
            <a:r>
              <a:rPr lang="en-GB" dirty="0"/>
              <a:t>ATLAS Experience</a:t>
            </a:r>
          </a:p>
        </p:txBody>
      </p:sp>
      <p:sp>
        <p:nvSpPr>
          <p:cNvPr id="4" name="Date Placeholder 3">
            <a:extLst>
              <a:ext uri="{FF2B5EF4-FFF2-40B4-BE49-F238E27FC236}">
                <a16:creationId xmlns:a16="http://schemas.microsoft.com/office/drawing/2014/main" id="{459F42E5-6C0D-A32E-4709-5B502AE254EC}"/>
              </a:ext>
            </a:extLst>
          </p:cNvPr>
          <p:cNvSpPr>
            <a:spLocks noGrp="1"/>
          </p:cNvSpPr>
          <p:nvPr>
            <p:ph type="dt" sz="half" idx="10"/>
          </p:nvPr>
        </p:nvSpPr>
        <p:spPr/>
        <p:txBody>
          <a:bodyPr/>
          <a:lstStyle/>
          <a:p>
            <a:pPr>
              <a:defRPr/>
            </a:pPr>
            <a:r>
              <a:rPr lang="en-GB"/>
              <a:t>David Britton, University of Glasgow</a:t>
            </a:r>
            <a:endParaRPr lang="en-US" dirty="0"/>
          </a:p>
        </p:txBody>
      </p:sp>
      <p:sp>
        <p:nvSpPr>
          <p:cNvPr id="5" name="Footer Placeholder 4">
            <a:extLst>
              <a:ext uri="{FF2B5EF4-FFF2-40B4-BE49-F238E27FC236}">
                <a16:creationId xmlns:a16="http://schemas.microsoft.com/office/drawing/2014/main" id="{8384816B-D892-7E88-F4E7-5F86053CC706}"/>
              </a:ext>
            </a:extLst>
          </p:cNvPr>
          <p:cNvSpPr>
            <a:spLocks noGrp="1"/>
          </p:cNvSpPr>
          <p:nvPr>
            <p:ph type="ftr" sz="quarter" idx="11"/>
          </p:nvPr>
        </p:nvSpPr>
        <p:spPr/>
        <p:txBody>
          <a:bodyPr/>
          <a:lstStyle/>
          <a:p>
            <a:pPr>
              <a:defRPr/>
            </a:pPr>
            <a:r>
              <a:rPr lang="en-US" dirty="0"/>
              <a:t>GDB</a:t>
            </a:r>
          </a:p>
        </p:txBody>
      </p:sp>
      <p:sp>
        <p:nvSpPr>
          <p:cNvPr id="9" name="Down Arrow Callout 8">
            <a:extLst>
              <a:ext uri="{FF2B5EF4-FFF2-40B4-BE49-F238E27FC236}">
                <a16:creationId xmlns:a16="http://schemas.microsoft.com/office/drawing/2014/main" id="{1E7280BF-1DD3-84D1-4AC1-9E5DBA35A456}"/>
              </a:ext>
            </a:extLst>
          </p:cNvPr>
          <p:cNvSpPr/>
          <p:nvPr/>
        </p:nvSpPr>
        <p:spPr bwMode="auto">
          <a:xfrm>
            <a:off x="1995788" y="1702526"/>
            <a:ext cx="449834" cy="898525"/>
          </a:xfrm>
          <a:prstGeom prst="downArrowCallout">
            <a:avLst/>
          </a:prstGeom>
          <a:solidFill>
            <a:srgbClr val="C00000"/>
          </a:solidFill>
          <a:ln w="9525" cap="flat" cmpd="sng" algn="ctr">
            <a:noFill/>
            <a:prstDash val="solid"/>
            <a:round/>
            <a:headEnd type="none" w="med" len="med"/>
            <a:tailEnd type="none" w="med" len="med"/>
          </a:ln>
          <a:effectLst/>
        </p:spPr>
        <p:txBody>
          <a:bodyPr vert="horz" wrap="square" lIns="18000" tIns="45720" rIns="18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Trebuchet MS" pitchFamily="-108" charset="0"/>
                <a:ea typeface="Arial" pitchFamily="-108" charset="0"/>
                <a:cs typeface="Arial" pitchFamily="-108" charset="0"/>
              </a:rPr>
              <a:t>Atlas Issue</a:t>
            </a:r>
          </a:p>
        </p:txBody>
      </p:sp>
      <p:sp>
        <p:nvSpPr>
          <p:cNvPr id="10" name="Down Arrow Callout 9">
            <a:extLst>
              <a:ext uri="{FF2B5EF4-FFF2-40B4-BE49-F238E27FC236}">
                <a16:creationId xmlns:a16="http://schemas.microsoft.com/office/drawing/2014/main" id="{4BFE8969-E34A-A010-4D8B-372DADE09029}"/>
              </a:ext>
            </a:extLst>
          </p:cNvPr>
          <p:cNvSpPr/>
          <p:nvPr/>
        </p:nvSpPr>
        <p:spPr bwMode="auto">
          <a:xfrm>
            <a:off x="3088741" y="1702526"/>
            <a:ext cx="449834" cy="898525"/>
          </a:xfrm>
          <a:prstGeom prst="downArrowCallout">
            <a:avLst/>
          </a:prstGeom>
          <a:solidFill>
            <a:srgbClr val="C00000"/>
          </a:solidFill>
          <a:ln w="9525" cap="flat" cmpd="sng" algn="ctr">
            <a:noFill/>
            <a:prstDash val="solid"/>
            <a:round/>
            <a:headEnd type="none" w="med" len="med"/>
            <a:tailEnd type="none" w="med" len="med"/>
          </a:ln>
          <a:effectLst/>
        </p:spPr>
        <p:txBody>
          <a:bodyPr vert="horz" wrap="square" lIns="18000" tIns="45720" rIns="18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Trebuchet MS" pitchFamily="-108" charset="0"/>
                <a:ea typeface="Arial" pitchFamily="-108" charset="0"/>
                <a:cs typeface="Arial" pitchFamily="-108" charset="0"/>
              </a:rPr>
              <a:t>RAL Issue</a:t>
            </a:r>
          </a:p>
        </p:txBody>
      </p:sp>
      <p:sp>
        <p:nvSpPr>
          <p:cNvPr id="11" name="Down Arrow Callout 10">
            <a:extLst>
              <a:ext uri="{FF2B5EF4-FFF2-40B4-BE49-F238E27FC236}">
                <a16:creationId xmlns:a16="http://schemas.microsoft.com/office/drawing/2014/main" id="{E5D67A71-F370-900A-5F71-C7E1F4EF4520}"/>
              </a:ext>
            </a:extLst>
          </p:cNvPr>
          <p:cNvSpPr/>
          <p:nvPr/>
        </p:nvSpPr>
        <p:spPr bwMode="auto">
          <a:xfrm>
            <a:off x="4004882" y="1702526"/>
            <a:ext cx="449834" cy="898525"/>
          </a:xfrm>
          <a:prstGeom prst="downArrowCallout">
            <a:avLst/>
          </a:prstGeom>
          <a:solidFill>
            <a:srgbClr val="C00000"/>
          </a:solidFill>
          <a:ln w="9525" cap="flat" cmpd="sng" algn="ctr">
            <a:noFill/>
            <a:prstDash val="solid"/>
            <a:round/>
            <a:headEnd type="none" w="med" len="med"/>
            <a:tailEnd type="none" w="med" len="med"/>
          </a:ln>
          <a:effectLst/>
        </p:spPr>
        <p:txBody>
          <a:bodyPr vert="horz" wrap="square" lIns="18000" tIns="45720" rIns="18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Trebuchet MS" pitchFamily="-108" charset="0"/>
                <a:ea typeface="Arial" pitchFamily="-108" charset="0"/>
                <a:cs typeface="Arial" pitchFamily="-108" charset="0"/>
              </a:rPr>
              <a:t>Site Issue</a:t>
            </a:r>
          </a:p>
        </p:txBody>
      </p:sp>
      <p:sp>
        <p:nvSpPr>
          <p:cNvPr id="12" name="Down Arrow Callout 11">
            <a:extLst>
              <a:ext uri="{FF2B5EF4-FFF2-40B4-BE49-F238E27FC236}">
                <a16:creationId xmlns:a16="http://schemas.microsoft.com/office/drawing/2014/main" id="{3EDF0BC9-C95A-5390-103F-42A7A4DAF1C0}"/>
              </a:ext>
            </a:extLst>
          </p:cNvPr>
          <p:cNvSpPr/>
          <p:nvPr/>
        </p:nvSpPr>
        <p:spPr bwMode="auto">
          <a:xfrm>
            <a:off x="5044559" y="1702526"/>
            <a:ext cx="449834" cy="898525"/>
          </a:xfrm>
          <a:prstGeom prst="downArrowCallout">
            <a:avLst/>
          </a:prstGeom>
          <a:solidFill>
            <a:srgbClr val="C00000"/>
          </a:solidFill>
          <a:ln w="9525" cap="flat" cmpd="sng" algn="ctr">
            <a:noFill/>
            <a:prstDash val="solid"/>
            <a:round/>
            <a:headEnd type="none" w="med" len="med"/>
            <a:tailEnd type="none" w="med" len="med"/>
          </a:ln>
          <a:effectLst/>
        </p:spPr>
        <p:txBody>
          <a:bodyPr vert="horz" wrap="square" lIns="18000" tIns="45720" rIns="18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200" dirty="0">
                <a:solidFill>
                  <a:schemeClr val="bg1"/>
                </a:solidFill>
                <a:latin typeface="Trebuchet MS" pitchFamily="-108" charset="0"/>
                <a:ea typeface="Arial" pitchFamily="-108" charset="0"/>
                <a:cs typeface="Arial" pitchFamily="-108" charset="0"/>
              </a:rPr>
              <a:t>Up - grade</a:t>
            </a:r>
            <a:endParaRPr kumimoji="0" lang="en-GB" sz="1200" b="1" i="0" u="none" strike="noStrike" cap="none" normalizeH="0" baseline="0" dirty="0">
              <a:ln>
                <a:noFill/>
              </a:ln>
              <a:solidFill>
                <a:schemeClr val="bg1"/>
              </a:solidFill>
              <a:effectLst/>
              <a:latin typeface="Trebuchet MS" pitchFamily="-108" charset="0"/>
              <a:ea typeface="Arial" pitchFamily="-108" charset="0"/>
              <a:cs typeface="Arial" pitchFamily="-108" charset="0"/>
            </a:endParaRPr>
          </a:p>
        </p:txBody>
      </p:sp>
      <p:sp>
        <p:nvSpPr>
          <p:cNvPr id="15" name="TextBox 14">
            <a:extLst>
              <a:ext uri="{FF2B5EF4-FFF2-40B4-BE49-F238E27FC236}">
                <a16:creationId xmlns:a16="http://schemas.microsoft.com/office/drawing/2014/main" id="{D0834571-2861-5B46-CF9D-25F2F7130067}"/>
              </a:ext>
            </a:extLst>
          </p:cNvPr>
          <p:cNvSpPr txBox="1"/>
          <p:nvPr/>
        </p:nvSpPr>
        <p:spPr>
          <a:xfrm>
            <a:off x="6026681" y="1876672"/>
            <a:ext cx="2745752" cy="369332"/>
          </a:xfrm>
          <a:prstGeom prst="rect">
            <a:avLst/>
          </a:prstGeom>
          <a:solidFill>
            <a:schemeClr val="bg1"/>
          </a:solidFill>
        </p:spPr>
        <p:txBody>
          <a:bodyPr wrap="none" rtlCol="0">
            <a:spAutoFit/>
          </a:bodyPr>
          <a:lstStyle/>
          <a:p>
            <a:r>
              <a:rPr lang="en-GB" sz="1800" b="0" dirty="0">
                <a:solidFill>
                  <a:srgbClr val="C00000"/>
                </a:solidFill>
                <a:latin typeface="Bierstadt Display" panose="020B0004020202020204" pitchFamily="34" charset="0"/>
              </a:rPr>
              <a:t>etc… i.e. business as usual!</a:t>
            </a:r>
          </a:p>
        </p:txBody>
      </p:sp>
      <p:sp>
        <p:nvSpPr>
          <p:cNvPr id="16" name="TextBox 15">
            <a:extLst>
              <a:ext uri="{FF2B5EF4-FFF2-40B4-BE49-F238E27FC236}">
                <a16:creationId xmlns:a16="http://schemas.microsoft.com/office/drawing/2014/main" id="{B34B3658-7834-EB3D-4809-C5498A61E52A}"/>
              </a:ext>
            </a:extLst>
          </p:cNvPr>
          <p:cNvSpPr txBox="1"/>
          <p:nvPr/>
        </p:nvSpPr>
        <p:spPr>
          <a:xfrm>
            <a:off x="4365522" y="5548429"/>
            <a:ext cx="893321" cy="307777"/>
          </a:xfrm>
          <a:prstGeom prst="rect">
            <a:avLst/>
          </a:prstGeom>
          <a:solidFill>
            <a:schemeClr val="bg1"/>
          </a:solidFill>
        </p:spPr>
        <p:txBody>
          <a:bodyPr wrap="none" rtlCol="0">
            <a:spAutoFit/>
          </a:bodyPr>
          <a:lstStyle/>
          <a:p>
            <a:r>
              <a:rPr lang="en-GB" sz="1400" b="0" dirty="0">
                <a:solidFill>
                  <a:schemeClr val="tx1"/>
                </a:solidFill>
                <a:latin typeface="Bierstadt Display" panose="020B0004020202020204" pitchFamily="34" charset="0"/>
              </a:rPr>
              <a:t>Sep 2023</a:t>
            </a:r>
          </a:p>
        </p:txBody>
      </p:sp>
      <p:sp>
        <p:nvSpPr>
          <p:cNvPr id="17" name="TextBox 16">
            <a:extLst>
              <a:ext uri="{FF2B5EF4-FFF2-40B4-BE49-F238E27FC236}">
                <a16:creationId xmlns:a16="http://schemas.microsoft.com/office/drawing/2014/main" id="{80A66161-35DE-8FA1-15D8-945B80D099E4}"/>
              </a:ext>
            </a:extLst>
          </p:cNvPr>
          <p:cNvSpPr txBox="1"/>
          <p:nvPr/>
        </p:nvSpPr>
        <p:spPr>
          <a:xfrm>
            <a:off x="372140" y="5949950"/>
            <a:ext cx="8469176" cy="646331"/>
          </a:xfrm>
          <a:prstGeom prst="rect">
            <a:avLst/>
          </a:prstGeom>
          <a:solidFill>
            <a:schemeClr val="bg1"/>
          </a:solidFill>
        </p:spPr>
        <p:txBody>
          <a:bodyPr wrap="square" rtlCol="0">
            <a:spAutoFit/>
          </a:bodyPr>
          <a:lstStyle/>
          <a:p>
            <a:r>
              <a:rPr lang="en-GB" sz="1800" b="0" dirty="0">
                <a:solidFill>
                  <a:srgbClr val="000090"/>
                </a:solidFill>
                <a:latin typeface="Bierstadt Display" panose="020B0004020202020204" pitchFamily="34" charset="0"/>
              </a:rPr>
              <a:t>ATLAS 50m event validation now just finishing. We also ran a subset on x86 at Glasgow, and will evaluate in the next couple of weeks.</a:t>
            </a:r>
          </a:p>
        </p:txBody>
      </p:sp>
    </p:spTree>
    <p:extLst>
      <p:ext uri="{BB962C8B-B14F-4D97-AF65-F5344CB8AC3E}">
        <p14:creationId xmlns:p14="http://schemas.microsoft.com/office/powerpoint/2010/main" val="205124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B179-491C-D0A7-6161-D36177B2476F}"/>
              </a:ext>
            </a:extLst>
          </p:cNvPr>
          <p:cNvSpPr>
            <a:spLocks noGrp="1"/>
          </p:cNvSpPr>
          <p:nvPr>
            <p:ph type="title"/>
          </p:nvPr>
        </p:nvSpPr>
        <p:spPr/>
        <p:txBody>
          <a:bodyPr/>
          <a:lstStyle/>
          <a:p>
            <a:r>
              <a:rPr lang="en-GB" dirty="0"/>
              <a:t>Pre GDB?</a:t>
            </a:r>
          </a:p>
        </p:txBody>
      </p:sp>
      <p:sp>
        <p:nvSpPr>
          <p:cNvPr id="3" name="Content Placeholder 2">
            <a:extLst>
              <a:ext uri="{FF2B5EF4-FFF2-40B4-BE49-F238E27FC236}">
                <a16:creationId xmlns:a16="http://schemas.microsoft.com/office/drawing/2014/main" id="{F29E441C-B175-782D-A931-15808EF92CE3}"/>
              </a:ext>
            </a:extLst>
          </p:cNvPr>
          <p:cNvSpPr>
            <a:spLocks noGrp="1"/>
          </p:cNvSpPr>
          <p:nvPr>
            <p:ph idx="1"/>
          </p:nvPr>
        </p:nvSpPr>
        <p:spPr/>
        <p:txBody>
          <a:bodyPr/>
          <a:lstStyle/>
          <a:p>
            <a:r>
              <a:rPr lang="en-GB" dirty="0"/>
              <a:t>After evaluation by ATLAS, CMS, ALICE and most likely </a:t>
            </a:r>
            <a:r>
              <a:rPr lang="en-GB" dirty="0" err="1"/>
              <a:t>LHCb</a:t>
            </a:r>
            <a:r>
              <a:rPr lang="en-GB" dirty="0"/>
              <a:t>, it might be interesting to have a pre-GDB to discuss… Feb++ ?</a:t>
            </a:r>
          </a:p>
          <a:p>
            <a:endParaRPr lang="en-GB" sz="1200" dirty="0"/>
          </a:p>
          <a:p>
            <a:r>
              <a:rPr lang="en-GB" dirty="0"/>
              <a:t>The important discussion is about whether ARM resources can be pledged in September 2024 to deliver resource in 2025.</a:t>
            </a:r>
          </a:p>
          <a:p>
            <a:endParaRPr lang="en-GB" sz="1200" dirty="0"/>
          </a:p>
          <a:p>
            <a:r>
              <a:rPr lang="en-GB" dirty="0"/>
              <a:t>The UK will not *need* this to be agreed for 2025, but it would be useful (and important for sustainability and competition).</a:t>
            </a:r>
          </a:p>
          <a:p>
            <a:endParaRPr lang="en-GB" sz="1200" dirty="0"/>
          </a:p>
          <a:p>
            <a:r>
              <a:rPr lang="en-GB" dirty="0"/>
              <a:t>It will be useful for the GDB to form a view and be able to give a recommendation to the MB.</a:t>
            </a:r>
          </a:p>
        </p:txBody>
      </p:sp>
      <p:sp>
        <p:nvSpPr>
          <p:cNvPr id="4" name="Date Placeholder 3">
            <a:extLst>
              <a:ext uri="{FF2B5EF4-FFF2-40B4-BE49-F238E27FC236}">
                <a16:creationId xmlns:a16="http://schemas.microsoft.com/office/drawing/2014/main" id="{64936908-782A-6B9D-B0A9-D18D306BF4A8}"/>
              </a:ext>
            </a:extLst>
          </p:cNvPr>
          <p:cNvSpPr>
            <a:spLocks noGrp="1"/>
          </p:cNvSpPr>
          <p:nvPr>
            <p:ph type="dt" sz="half" idx="10"/>
          </p:nvPr>
        </p:nvSpPr>
        <p:spPr/>
        <p:txBody>
          <a:bodyPr/>
          <a:lstStyle/>
          <a:p>
            <a:pPr>
              <a:defRPr/>
            </a:pPr>
            <a:r>
              <a:rPr lang="en-GB"/>
              <a:t>David Britton, University of Glasgow</a:t>
            </a:r>
            <a:endParaRPr lang="en-US" dirty="0"/>
          </a:p>
        </p:txBody>
      </p:sp>
      <p:sp>
        <p:nvSpPr>
          <p:cNvPr id="5" name="Footer Placeholder 4">
            <a:extLst>
              <a:ext uri="{FF2B5EF4-FFF2-40B4-BE49-F238E27FC236}">
                <a16:creationId xmlns:a16="http://schemas.microsoft.com/office/drawing/2014/main" id="{C307C357-E111-A9D8-7575-4DF358E7EEC6}"/>
              </a:ext>
            </a:extLst>
          </p:cNvPr>
          <p:cNvSpPr>
            <a:spLocks noGrp="1"/>
          </p:cNvSpPr>
          <p:nvPr>
            <p:ph type="ftr" sz="quarter" idx="11"/>
          </p:nvPr>
        </p:nvSpPr>
        <p:spPr/>
        <p:txBody>
          <a:bodyPr/>
          <a:lstStyle/>
          <a:p>
            <a:pPr>
              <a:defRPr/>
            </a:pPr>
            <a:r>
              <a:rPr lang="en-US" dirty="0"/>
              <a:t>GDB</a:t>
            </a:r>
          </a:p>
        </p:txBody>
      </p:sp>
    </p:spTree>
    <p:extLst>
      <p:ext uri="{BB962C8B-B14F-4D97-AF65-F5344CB8AC3E}">
        <p14:creationId xmlns:p14="http://schemas.microsoft.com/office/powerpoint/2010/main" val="3015679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CB87-3174-DBD6-A2C2-7B3F2A2BC420}"/>
              </a:ext>
            </a:extLst>
          </p:cNvPr>
          <p:cNvSpPr>
            <a:spLocks noGrp="1"/>
          </p:cNvSpPr>
          <p:nvPr>
            <p:ph type="title"/>
          </p:nvPr>
        </p:nvSpPr>
        <p:spPr/>
        <p:txBody>
          <a:bodyPr/>
          <a:lstStyle/>
          <a:p>
            <a:r>
              <a:rPr lang="en-GB" dirty="0" err="1"/>
              <a:t>HEPScore</a:t>
            </a:r>
            <a:r>
              <a:rPr lang="en-GB" dirty="0"/>
              <a:t> Measurements</a:t>
            </a:r>
          </a:p>
        </p:txBody>
      </p:sp>
      <p:graphicFrame>
        <p:nvGraphicFramePr>
          <p:cNvPr id="6" name="Table 6">
            <a:extLst>
              <a:ext uri="{FF2B5EF4-FFF2-40B4-BE49-F238E27FC236}">
                <a16:creationId xmlns:a16="http://schemas.microsoft.com/office/drawing/2014/main" id="{DB798421-084D-BB3C-0968-94825FB362C4}"/>
              </a:ext>
            </a:extLst>
          </p:cNvPr>
          <p:cNvGraphicFramePr>
            <a:graphicFrameLocks noGrp="1"/>
          </p:cNvGraphicFramePr>
          <p:nvPr>
            <p:ph idx="1"/>
            <p:extLst>
              <p:ext uri="{D42A27DB-BD31-4B8C-83A1-F6EECF244321}">
                <p14:modId xmlns:p14="http://schemas.microsoft.com/office/powerpoint/2010/main" val="1513525962"/>
              </p:ext>
            </p:extLst>
          </p:nvPr>
        </p:nvGraphicFramePr>
        <p:xfrm>
          <a:off x="225802" y="1473023"/>
          <a:ext cx="6253316" cy="2660846"/>
        </p:xfrm>
        <a:graphic>
          <a:graphicData uri="http://schemas.openxmlformats.org/drawingml/2006/table">
            <a:tbl>
              <a:tblPr firstRow="1" bandRow="1">
                <a:effectLst>
                  <a:outerShdw blurRad="177800" dist="38100" dir="2700000" sx="102000" sy="102000" algn="tl" rotWithShape="0">
                    <a:schemeClr val="tx1">
                      <a:alpha val="40000"/>
                    </a:schemeClr>
                  </a:outerShdw>
                </a:effectLst>
                <a:tableStyleId>{5C22544A-7EE6-4342-B048-85BDC9FD1C3A}</a:tableStyleId>
              </a:tblPr>
              <a:tblGrid>
                <a:gridCol w="1648796">
                  <a:extLst>
                    <a:ext uri="{9D8B030D-6E8A-4147-A177-3AD203B41FA5}">
                      <a16:colId xmlns:a16="http://schemas.microsoft.com/office/drawing/2014/main" val="3727777617"/>
                    </a:ext>
                  </a:extLst>
                </a:gridCol>
                <a:gridCol w="2005781">
                  <a:extLst>
                    <a:ext uri="{9D8B030D-6E8A-4147-A177-3AD203B41FA5}">
                      <a16:colId xmlns:a16="http://schemas.microsoft.com/office/drawing/2014/main" val="1062214287"/>
                    </a:ext>
                  </a:extLst>
                </a:gridCol>
                <a:gridCol w="1081548">
                  <a:extLst>
                    <a:ext uri="{9D8B030D-6E8A-4147-A177-3AD203B41FA5}">
                      <a16:colId xmlns:a16="http://schemas.microsoft.com/office/drawing/2014/main" val="521119572"/>
                    </a:ext>
                  </a:extLst>
                </a:gridCol>
                <a:gridCol w="1517191">
                  <a:extLst>
                    <a:ext uri="{9D8B030D-6E8A-4147-A177-3AD203B41FA5}">
                      <a16:colId xmlns:a16="http://schemas.microsoft.com/office/drawing/2014/main" val="3655231989"/>
                    </a:ext>
                  </a:extLst>
                </a:gridCol>
              </a:tblGrid>
              <a:tr h="412266">
                <a:tc>
                  <a:txBody>
                    <a:bodyPr/>
                    <a:lstStyle/>
                    <a:p>
                      <a:pPr algn="ctr"/>
                      <a:r>
                        <a:rPr lang="en-GB" sz="1600" dirty="0">
                          <a:solidFill>
                            <a:srgbClr val="00B0F0"/>
                          </a:solidFill>
                        </a:rPr>
                        <a:t>Machine</a:t>
                      </a:r>
                    </a:p>
                  </a:txBody>
                  <a:tcPr/>
                </a:tc>
                <a:tc>
                  <a:txBody>
                    <a:bodyPr/>
                    <a:lstStyle/>
                    <a:p>
                      <a:pPr algn="ctr"/>
                      <a:r>
                        <a:rPr lang="en-GB" sz="1600" dirty="0">
                          <a:solidFill>
                            <a:srgbClr val="00B0F0"/>
                          </a:solidFill>
                        </a:rPr>
                        <a:t>CPU</a:t>
                      </a:r>
                    </a:p>
                  </a:txBody>
                  <a:tcPr/>
                </a:tc>
                <a:tc>
                  <a:txBody>
                    <a:bodyPr/>
                    <a:lstStyle/>
                    <a:p>
                      <a:pPr algn="ctr"/>
                      <a:r>
                        <a:rPr lang="en-GB" sz="1600" dirty="0">
                          <a:solidFill>
                            <a:srgbClr val="00B0F0"/>
                          </a:solidFill>
                        </a:rPr>
                        <a:t>Threads</a:t>
                      </a:r>
                    </a:p>
                  </a:txBody>
                  <a:tcPr/>
                </a:tc>
                <a:tc>
                  <a:txBody>
                    <a:bodyPr/>
                    <a:lstStyle/>
                    <a:p>
                      <a:pPr algn="ctr"/>
                      <a:r>
                        <a:rPr lang="en-GB" sz="1600" dirty="0" err="1">
                          <a:solidFill>
                            <a:srgbClr val="00B0F0"/>
                          </a:solidFill>
                        </a:rPr>
                        <a:t>HEPScore</a:t>
                      </a:r>
                      <a:endParaRPr lang="en-GB" sz="1600" dirty="0">
                        <a:solidFill>
                          <a:srgbClr val="00B0F0"/>
                        </a:solidFill>
                      </a:endParaRPr>
                    </a:p>
                  </a:txBody>
                  <a:tcPr/>
                </a:tc>
                <a:extLst>
                  <a:ext uri="{0D108BD9-81ED-4DB2-BD59-A6C34878D82A}">
                    <a16:rowId xmlns:a16="http://schemas.microsoft.com/office/drawing/2014/main" val="751814381"/>
                  </a:ext>
                </a:extLst>
              </a:tr>
              <a:tr h="402939">
                <a:tc>
                  <a:txBody>
                    <a:bodyPr/>
                    <a:lstStyle/>
                    <a:p>
                      <a:r>
                        <a:rPr lang="en-GB" sz="1600" dirty="0"/>
                        <a:t>Test AMD</a:t>
                      </a:r>
                    </a:p>
                  </a:txBody>
                  <a:tcPr/>
                </a:tc>
                <a:tc>
                  <a:txBody>
                    <a:bodyPr/>
                    <a:lstStyle/>
                    <a:p>
                      <a:r>
                        <a:rPr lang="en-GB" sz="1600" dirty="0"/>
                        <a:t>1x EPYC 7643 HT</a:t>
                      </a:r>
                    </a:p>
                  </a:txBody>
                  <a:tcPr/>
                </a:tc>
                <a:tc>
                  <a:txBody>
                    <a:bodyPr/>
                    <a:lstStyle/>
                    <a:p>
                      <a:pPr algn="ctr"/>
                      <a:r>
                        <a:rPr lang="en-GB" sz="1600" dirty="0"/>
                        <a:t>96</a:t>
                      </a:r>
                    </a:p>
                  </a:txBody>
                  <a:tcPr/>
                </a:tc>
                <a:tc>
                  <a:txBody>
                    <a:bodyPr/>
                    <a:lstStyle/>
                    <a:p>
                      <a:r>
                        <a:rPr lang="en-GB" sz="1600" dirty="0"/>
                        <a:t>1359</a:t>
                      </a:r>
                    </a:p>
                  </a:txBody>
                  <a:tcPr/>
                </a:tc>
                <a:extLst>
                  <a:ext uri="{0D108BD9-81ED-4DB2-BD59-A6C34878D82A}">
                    <a16:rowId xmlns:a16="http://schemas.microsoft.com/office/drawing/2014/main" val="2107159905"/>
                  </a:ext>
                </a:extLst>
              </a:tr>
              <a:tr h="356653">
                <a:tc>
                  <a:txBody>
                    <a:bodyPr/>
                    <a:lstStyle/>
                    <a:p>
                      <a:r>
                        <a:rPr lang="en-GB" sz="1600" dirty="0"/>
                        <a:t>Std AMD WN</a:t>
                      </a:r>
                    </a:p>
                  </a:txBody>
                  <a:tcPr/>
                </a:tc>
                <a:tc>
                  <a:txBody>
                    <a:bodyPr/>
                    <a:lstStyle/>
                    <a:p>
                      <a:r>
                        <a:rPr lang="en-GB" sz="1600" dirty="0"/>
                        <a:t>2x EPYC 7513 HT</a:t>
                      </a:r>
                    </a:p>
                  </a:txBody>
                  <a:tcPr/>
                </a:tc>
                <a:tc>
                  <a:txBody>
                    <a:bodyPr/>
                    <a:lstStyle/>
                    <a:p>
                      <a:pPr algn="ctr"/>
                      <a:r>
                        <a:rPr lang="en-GB" sz="1600" dirty="0"/>
                        <a:t>128</a:t>
                      </a:r>
                    </a:p>
                  </a:txBody>
                  <a:tcPr/>
                </a:tc>
                <a:tc>
                  <a:txBody>
                    <a:bodyPr/>
                    <a:lstStyle/>
                    <a:p>
                      <a:r>
                        <a:rPr lang="en-GB" sz="1600" dirty="0"/>
                        <a:t>1887</a:t>
                      </a:r>
                    </a:p>
                  </a:txBody>
                  <a:tcPr/>
                </a:tc>
                <a:extLst>
                  <a:ext uri="{0D108BD9-81ED-4DB2-BD59-A6C34878D82A}">
                    <a16:rowId xmlns:a16="http://schemas.microsoft.com/office/drawing/2014/main" val="3538933793"/>
                  </a:ext>
                </a:extLst>
              </a:tr>
              <a:tr h="138019">
                <a:tc>
                  <a:txBody>
                    <a:bodyPr/>
                    <a:lstStyle/>
                    <a:p>
                      <a:r>
                        <a:rPr lang="en-GB" sz="1600" dirty="0"/>
                        <a:t>AMD Bergamo</a:t>
                      </a:r>
                    </a:p>
                  </a:txBody>
                  <a:tcPr/>
                </a:tc>
                <a:tc>
                  <a:txBody>
                    <a:bodyPr/>
                    <a:lstStyle/>
                    <a:p>
                      <a:r>
                        <a:rPr lang="en-GB" sz="1600" dirty="0"/>
                        <a:t>2x EPYC 9754 HT</a:t>
                      </a:r>
                    </a:p>
                  </a:txBody>
                  <a:tcPr/>
                </a:tc>
                <a:tc>
                  <a:txBody>
                    <a:bodyPr/>
                    <a:lstStyle/>
                    <a:p>
                      <a:pPr algn="ctr"/>
                      <a:r>
                        <a:rPr lang="en-GB" sz="1600" dirty="0">
                          <a:solidFill>
                            <a:srgbClr val="FF0000"/>
                          </a:solidFill>
                        </a:rPr>
                        <a:t>512</a:t>
                      </a:r>
                    </a:p>
                  </a:txBody>
                  <a:tcPr/>
                </a:tc>
                <a:tc>
                  <a:txBody>
                    <a:bodyPr/>
                    <a:lstStyle/>
                    <a:p>
                      <a:r>
                        <a:rPr lang="en-GB" sz="1600" dirty="0">
                          <a:solidFill>
                            <a:srgbClr val="FF0000"/>
                          </a:solidFill>
                        </a:rPr>
                        <a:t>7497</a:t>
                      </a:r>
                    </a:p>
                  </a:txBody>
                  <a:tcPr/>
                </a:tc>
                <a:extLst>
                  <a:ext uri="{0D108BD9-81ED-4DB2-BD59-A6C34878D82A}">
                    <a16:rowId xmlns:a16="http://schemas.microsoft.com/office/drawing/2014/main" val="1796726463"/>
                  </a:ext>
                </a:extLst>
              </a:tr>
              <a:tr h="347830">
                <a:tc>
                  <a:txBody>
                    <a:bodyPr/>
                    <a:lstStyle/>
                    <a:p>
                      <a:r>
                        <a:rPr lang="en-GB" sz="1600" dirty="0"/>
                        <a:t>Test ARM</a:t>
                      </a:r>
                    </a:p>
                  </a:txBody>
                  <a:tcPr/>
                </a:tc>
                <a:tc>
                  <a:txBody>
                    <a:bodyPr/>
                    <a:lstStyle/>
                    <a:p>
                      <a:r>
                        <a:rPr lang="en-GB" sz="1600" dirty="0"/>
                        <a:t>1x ALTRA 80</a:t>
                      </a:r>
                    </a:p>
                  </a:txBody>
                  <a:tcPr/>
                </a:tc>
                <a:tc>
                  <a:txBody>
                    <a:bodyPr/>
                    <a:lstStyle/>
                    <a:p>
                      <a:pPr algn="ctr"/>
                      <a:r>
                        <a:rPr lang="en-GB" sz="1600" dirty="0"/>
                        <a:t>80</a:t>
                      </a:r>
                    </a:p>
                  </a:txBody>
                  <a:tcPr/>
                </a:tc>
                <a:tc>
                  <a:txBody>
                    <a:bodyPr/>
                    <a:lstStyle/>
                    <a:p>
                      <a:r>
                        <a:rPr lang="en-GB" sz="1600" dirty="0"/>
                        <a:t>1513</a:t>
                      </a:r>
                    </a:p>
                  </a:txBody>
                  <a:tcPr/>
                </a:tc>
                <a:extLst>
                  <a:ext uri="{0D108BD9-81ED-4DB2-BD59-A6C34878D82A}">
                    <a16:rowId xmlns:a16="http://schemas.microsoft.com/office/drawing/2014/main" val="969489153"/>
                  </a:ext>
                </a:extLst>
              </a:tr>
              <a:tr h="402939">
                <a:tc>
                  <a:txBody>
                    <a:bodyPr/>
                    <a:lstStyle/>
                    <a:p>
                      <a:r>
                        <a:rPr lang="en-GB" sz="1600" dirty="0">
                          <a:solidFill>
                            <a:schemeClr val="bg1">
                              <a:lumMod val="50000"/>
                            </a:schemeClr>
                          </a:solidFill>
                        </a:rPr>
                        <a:t>Farm ARM</a:t>
                      </a:r>
                    </a:p>
                  </a:txBody>
                  <a:tcPr/>
                </a:tc>
                <a:tc>
                  <a:txBody>
                    <a:bodyPr/>
                    <a:lstStyle/>
                    <a:p>
                      <a:r>
                        <a:rPr lang="en-GB" sz="1600" dirty="0">
                          <a:solidFill>
                            <a:schemeClr val="bg1">
                              <a:lumMod val="50000"/>
                            </a:schemeClr>
                          </a:solidFill>
                        </a:rPr>
                        <a:t>2x ALTRA 80</a:t>
                      </a:r>
                    </a:p>
                  </a:txBody>
                  <a:tcPr/>
                </a:tc>
                <a:tc>
                  <a:txBody>
                    <a:bodyPr/>
                    <a:lstStyle/>
                    <a:p>
                      <a:pPr algn="ctr"/>
                      <a:r>
                        <a:rPr lang="en-GB" sz="1600" dirty="0">
                          <a:solidFill>
                            <a:schemeClr val="bg1">
                              <a:lumMod val="50000"/>
                            </a:schemeClr>
                          </a:solidFill>
                        </a:rPr>
                        <a:t>160</a:t>
                      </a:r>
                    </a:p>
                  </a:txBody>
                  <a:tcPr/>
                </a:tc>
                <a:tc>
                  <a:txBody>
                    <a:bodyPr/>
                    <a:lstStyle/>
                    <a:p>
                      <a:r>
                        <a:rPr lang="en-GB" sz="1600" baseline="0" dirty="0">
                          <a:solidFill>
                            <a:schemeClr val="bg1">
                              <a:lumMod val="50000"/>
                            </a:schemeClr>
                          </a:solidFill>
                        </a:rPr>
                        <a:t>2619 ??</a:t>
                      </a:r>
                    </a:p>
                  </a:txBody>
                  <a:tcPr/>
                </a:tc>
                <a:extLst>
                  <a:ext uri="{0D108BD9-81ED-4DB2-BD59-A6C34878D82A}">
                    <a16:rowId xmlns:a16="http://schemas.microsoft.com/office/drawing/2014/main" val="1119196913"/>
                  </a:ext>
                </a:extLst>
              </a:tr>
              <a:tr h="402939">
                <a:tc>
                  <a:txBody>
                    <a:bodyPr/>
                    <a:lstStyle/>
                    <a:p>
                      <a:r>
                        <a:rPr lang="en-GB" sz="1600" dirty="0"/>
                        <a:t>Ampere Max</a:t>
                      </a:r>
                    </a:p>
                  </a:txBody>
                  <a:tcPr/>
                </a:tc>
                <a:tc>
                  <a:txBody>
                    <a:bodyPr/>
                    <a:lstStyle/>
                    <a:p>
                      <a:r>
                        <a:rPr lang="en-GB" sz="1600" dirty="0"/>
                        <a:t>1x ALTRA Max</a:t>
                      </a:r>
                    </a:p>
                  </a:txBody>
                  <a:tcPr/>
                </a:tc>
                <a:tc>
                  <a:txBody>
                    <a:bodyPr/>
                    <a:lstStyle/>
                    <a:p>
                      <a:pPr algn="ctr"/>
                      <a:r>
                        <a:rPr lang="en-GB" sz="1600" dirty="0"/>
                        <a:t>128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2065</a:t>
                      </a:r>
                      <a:endParaRPr lang="en-GB" sz="1600" baseline="30000" dirty="0"/>
                    </a:p>
                  </a:txBody>
                  <a:tcPr/>
                </a:tc>
                <a:extLst>
                  <a:ext uri="{0D108BD9-81ED-4DB2-BD59-A6C34878D82A}">
                    <a16:rowId xmlns:a16="http://schemas.microsoft.com/office/drawing/2014/main" val="2057299796"/>
                  </a:ext>
                </a:extLst>
              </a:tr>
            </a:tbl>
          </a:graphicData>
        </a:graphic>
      </p:graphicFrame>
      <p:sp>
        <p:nvSpPr>
          <p:cNvPr id="4" name="Date Placeholder 3">
            <a:extLst>
              <a:ext uri="{FF2B5EF4-FFF2-40B4-BE49-F238E27FC236}">
                <a16:creationId xmlns:a16="http://schemas.microsoft.com/office/drawing/2014/main" id="{1346ABBC-4787-2A06-C264-241D3048C26D}"/>
              </a:ext>
            </a:extLst>
          </p:cNvPr>
          <p:cNvSpPr>
            <a:spLocks noGrp="1"/>
          </p:cNvSpPr>
          <p:nvPr>
            <p:ph type="dt" sz="half" idx="10"/>
          </p:nvPr>
        </p:nvSpPr>
        <p:spPr/>
        <p:txBody>
          <a:bodyPr/>
          <a:lstStyle/>
          <a:p>
            <a:pPr>
              <a:defRPr/>
            </a:pPr>
            <a:r>
              <a:rPr lang="en-GB"/>
              <a:t>David Britton, University of Glasgow</a:t>
            </a:r>
            <a:endParaRPr lang="en-US" dirty="0"/>
          </a:p>
        </p:txBody>
      </p:sp>
      <p:sp>
        <p:nvSpPr>
          <p:cNvPr id="5" name="Footer Placeholder 4">
            <a:extLst>
              <a:ext uri="{FF2B5EF4-FFF2-40B4-BE49-F238E27FC236}">
                <a16:creationId xmlns:a16="http://schemas.microsoft.com/office/drawing/2014/main" id="{ED4C4815-831C-2F4E-3129-E026C050FB89}"/>
              </a:ext>
            </a:extLst>
          </p:cNvPr>
          <p:cNvSpPr>
            <a:spLocks noGrp="1"/>
          </p:cNvSpPr>
          <p:nvPr>
            <p:ph type="ftr" sz="quarter" idx="11"/>
          </p:nvPr>
        </p:nvSpPr>
        <p:spPr/>
        <p:txBody>
          <a:bodyPr/>
          <a:lstStyle/>
          <a:p>
            <a:pPr>
              <a:defRPr/>
            </a:pPr>
            <a:r>
              <a:rPr lang="en-US" dirty="0"/>
              <a:t>GDB</a:t>
            </a:r>
          </a:p>
        </p:txBody>
      </p:sp>
      <p:sp>
        <p:nvSpPr>
          <p:cNvPr id="8" name="TextBox 7">
            <a:extLst>
              <a:ext uri="{FF2B5EF4-FFF2-40B4-BE49-F238E27FC236}">
                <a16:creationId xmlns:a16="http://schemas.microsoft.com/office/drawing/2014/main" id="{4ED0DC01-92A3-2303-A0A9-431617D189B1}"/>
              </a:ext>
            </a:extLst>
          </p:cNvPr>
          <p:cNvSpPr txBox="1"/>
          <p:nvPr/>
        </p:nvSpPr>
        <p:spPr>
          <a:xfrm>
            <a:off x="6565694" y="2463545"/>
            <a:ext cx="421910" cy="369332"/>
          </a:xfrm>
          <a:prstGeom prst="rect">
            <a:avLst/>
          </a:prstGeom>
          <a:noFill/>
        </p:spPr>
        <p:txBody>
          <a:bodyPr wrap="none" rtlCol="0">
            <a:spAutoFit/>
          </a:bodyPr>
          <a:lstStyle/>
          <a:p>
            <a:r>
              <a:rPr lang="en-GB" sz="1800" b="0" dirty="0">
                <a:solidFill>
                  <a:srgbClr val="7030A0"/>
                </a:solidFill>
              </a:rPr>
              <a:t>x4</a:t>
            </a:r>
          </a:p>
        </p:txBody>
      </p:sp>
      <p:cxnSp>
        <p:nvCxnSpPr>
          <p:cNvPr id="10" name="Straight Arrow Connector 9">
            <a:extLst>
              <a:ext uri="{FF2B5EF4-FFF2-40B4-BE49-F238E27FC236}">
                <a16:creationId xmlns:a16="http://schemas.microsoft.com/office/drawing/2014/main" id="{11544B2D-E7CD-F3AD-98A5-507C9DFE3BA6}"/>
              </a:ext>
            </a:extLst>
          </p:cNvPr>
          <p:cNvCxnSpPr>
            <a:cxnSpLocks/>
          </p:cNvCxnSpPr>
          <p:nvPr/>
        </p:nvCxnSpPr>
        <p:spPr bwMode="auto">
          <a:xfrm flipH="1">
            <a:off x="6244800" y="2489036"/>
            <a:ext cx="335752" cy="0"/>
          </a:xfrm>
          <a:prstGeom prst="straightConnector1">
            <a:avLst/>
          </a:prstGeom>
          <a:noFill/>
          <a:ln w="31750" cap="flat" cmpd="sng" algn="ctr">
            <a:solidFill>
              <a:srgbClr val="7030A0"/>
            </a:solidFill>
            <a:prstDash val="solid"/>
            <a:round/>
            <a:headEnd type="triangle"/>
            <a:tailEnd type="none"/>
          </a:ln>
          <a:effectLst/>
        </p:spPr>
      </p:cxnSp>
      <p:cxnSp>
        <p:nvCxnSpPr>
          <p:cNvPr id="12" name="Straight Arrow Connector 11">
            <a:extLst>
              <a:ext uri="{FF2B5EF4-FFF2-40B4-BE49-F238E27FC236}">
                <a16:creationId xmlns:a16="http://schemas.microsoft.com/office/drawing/2014/main" id="{FBFA9EA5-33DA-B4F8-4F44-FB64538051F5}"/>
              </a:ext>
            </a:extLst>
          </p:cNvPr>
          <p:cNvCxnSpPr>
            <a:cxnSpLocks/>
          </p:cNvCxnSpPr>
          <p:nvPr/>
        </p:nvCxnSpPr>
        <p:spPr bwMode="auto">
          <a:xfrm flipH="1">
            <a:off x="6244800" y="2829212"/>
            <a:ext cx="335752" cy="0"/>
          </a:xfrm>
          <a:prstGeom prst="straightConnector1">
            <a:avLst/>
          </a:prstGeom>
          <a:noFill/>
          <a:ln w="31750" cap="flat" cmpd="sng" algn="ctr">
            <a:solidFill>
              <a:srgbClr val="7030A0"/>
            </a:solidFill>
            <a:prstDash val="solid"/>
            <a:round/>
            <a:headEnd type="none"/>
            <a:tailEnd type="triangle"/>
          </a:ln>
          <a:effectLst/>
        </p:spPr>
      </p:cxnSp>
      <p:sp>
        <p:nvSpPr>
          <p:cNvPr id="13" name="TextBox 12">
            <a:extLst>
              <a:ext uri="{FF2B5EF4-FFF2-40B4-BE49-F238E27FC236}">
                <a16:creationId xmlns:a16="http://schemas.microsoft.com/office/drawing/2014/main" id="{CAC37E21-F724-72FC-2A2A-16DDDC5B29A9}"/>
              </a:ext>
            </a:extLst>
          </p:cNvPr>
          <p:cNvSpPr txBox="1"/>
          <p:nvPr/>
        </p:nvSpPr>
        <p:spPr>
          <a:xfrm>
            <a:off x="6576327" y="3180536"/>
            <a:ext cx="1091966" cy="369332"/>
          </a:xfrm>
          <a:prstGeom prst="rect">
            <a:avLst/>
          </a:prstGeom>
          <a:noFill/>
        </p:spPr>
        <p:txBody>
          <a:bodyPr wrap="none" rtlCol="0">
            <a:spAutoFit/>
          </a:bodyPr>
          <a:lstStyle/>
          <a:p>
            <a:r>
              <a:rPr lang="en-GB" sz="1800" b="0" dirty="0">
                <a:solidFill>
                  <a:srgbClr val="7030A0"/>
                </a:solidFill>
              </a:rPr>
              <a:t>Not x2 ??</a:t>
            </a:r>
          </a:p>
        </p:txBody>
      </p:sp>
      <p:cxnSp>
        <p:nvCxnSpPr>
          <p:cNvPr id="14" name="Straight Arrow Connector 13">
            <a:extLst>
              <a:ext uri="{FF2B5EF4-FFF2-40B4-BE49-F238E27FC236}">
                <a16:creationId xmlns:a16="http://schemas.microsoft.com/office/drawing/2014/main" id="{5CC6A6DF-64C0-C5B7-F307-45BE1B3D2D4B}"/>
              </a:ext>
            </a:extLst>
          </p:cNvPr>
          <p:cNvCxnSpPr>
            <a:cxnSpLocks/>
          </p:cNvCxnSpPr>
          <p:nvPr/>
        </p:nvCxnSpPr>
        <p:spPr bwMode="auto">
          <a:xfrm flipH="1">
            <a:off x="6244800" y="3188766"/>
            <a:ext cx="335752" cy="0"/>
          </a:xfrm>
          <a:prstGeom prst="straightConnector1">
            <a:avLst/>
          </a:prstGeom>
          <a:noFill/>
          <a:ln w="31750" cap="flat" cmpd="sng" algn="ctr">
            <a:solidFill>
              <a:srgbClr val="7030A0"/>
            </a:solidFill>
            <a:prstDash val="solid"/>
            <a:round/>
            <a:headEnd type="triangle"/>
            <a:tailEnd type="none"/>
          </a:ln>
          <a:effectLst/>
        </p:spPr>
      </p:cxnSp>
      <p:cxnSp>
        <p:nvCxnSpPr>
          <p:cNvPr id="15" name="Straight Arrow Connector 14">
            <a:extLst>
              <a:ext uri="{FF2B5EF4-FFF2-40B4-BE49-F238E27FC236}">
                <a16:creationId xmlns:a16="http://schemas.microsoft.com/office/drawing/2014/main" id="{30AB948A-6D17-2757-AED8-3F7824127F0A}"/>
              </a:ext>
            </a:extLst>
          </p:cNvPr>
          <p:cNvCxnSpPr>
            <a:cxnSpLocks/>
          </p:cNvCxnSpPr>
          <p:nvPr/>
        </p:nvCxnSpPr>
        <p:spPr bwMode="auto">
          <a:xfrm flipH="1">
            <a:off x="6244800" y="3525738"/>
            <a:ext cx="335752" cy="0"/>
          </a:xfrm>
          <a:prstGeom prst="straightConnector1">
            <a:avLst/>
          </a:prstGeom>
          <a:noFill/>
          <a:ln w="31750" cap="flat" cmpd="sng" algn="ctr">
            <a:solidFill>
              <a:srgbClr val="7030A0"/>
            </a:solidFill>
            <a:prstDash val="solid"/>
            <a:round/>
            <a:headEnd type="none"/>
            <a:tailEnd type="triangle"/>
          </a:ln>
          <a:effectLst/>
        </p:spPr>
      </p:cxnSp>
      <p:pic>
        <p:nvPicPr>
          <p:cNvPr id="17" name="Picture 16">
            <a:extLst>
              <a:ext uri="{FF2B5EF4-FFF2-40B4-BE49-F238E27FC236}">
                <a16:creationId xmlns:a16="http://schemas.microsoft.com/office/drawing/2014/main" id="{7D822DFB-F6E3-1D10-A18A-F01F9951C85C}"/>
              </a:ext>
            </a:extLst>
          </p:cNvPr>
          <p:cNvPicPr>
            <a:picLocks noChangeAspect="1"/>
          </p:cNvPicPr>
          <p:nvPr/>
        </p:nvPicPr>
        <p:blipFill>
          <a:blip r:embed="rId2"/>
          <a:stretch>
            <a:fillRect/>
          </a:stretch>
        </p:blipFill>
        <p:spPr>
          <a:xfrm>
            <a:off x="2672736" y="4136786"/>
            <a:ext cx="6253316" cy="2634701"/>
          </a:xfrm>
          <a:prstGeom prst="rect">
            <a:avLst/>
          </a:prstGeom>
          <a:effectLst>
            <a:outerShdw blurRad="177800" dist="38100" dir="2700000" sx="102000" sy="102000" algn="tl" rotWithShape="0">
              <a:prstClr val="black">
                <a:alpha val="40000"/>
              </a:prstClr>
            </a:outerShdw>
          </a:effectLst>
        </p:spPr>
      </p:pic>
    </p:spTree>
    <p:extLst>
      <p:ext uri="{BB962C8B-B14F-4D97-AF65-F5344CB8AC3E}">
        <p14:creationId xmlns:p14="http://schemas.microsoft.com/office/powerpoint/2010/main" val="278555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7C02-B838-0FEA-E19A-9985E6E53235}"/>
              </a:ext>
            </a:extLst>
          </p:cNvPr>
          <p:cNvSpPr>
            <a:spLocks noGrp="1"/>
          </p:cNvSpPr>
          <p:nvPr>
            <p:ph type="title"/>
          </p:nvPr>
        </p:nvSpPr>
        <p:spPr>
          <a:xfrm>
            <a:off x="3431116" y="95250"/>
            <a:ext cx="5712884" cy="1066800"/>
          </a:xfrm>
        </p:spPr>
        <p:txBody>
          <a:bodyPr/>
          <a:lstStyle/>
          <a:p>
            <a:r>
              <a:rPr lang="en-GB" dirty="0" err="1"/>
              <a:t>HEPScore</a:t>
            </a:r>
            <a:r>
              <a:rPr lang="en-GB" dirty="0"/>
              <a:t>/Watt</a:t>
            </a:r>
          </a:p>
        </p:txBody>
      </p:sp>
      <p:sp>
        <p:nvSpPr>
          <p:cNvPr id="4" name="Date Placeholder 3">
            <a:extLst>
              <a:ext uri="{FF2B5EF4-FFF2-40B4-BE49-F238E27FC236}">
                <a16:creationId xmlns:a16="http://schemas.microsoft.com/office/drawing/2014/main" id="{820BC2FD-E016-5AAE-A302-6A72FA9D4CD8}"/>
              </a:ext>
            </a:extLst>
          </p:cNvPr>
          <p:cNvSpPr>
            <a:spLocks noGrp="1"/>
          </p:cNvSpPr>
          <p:nvPr>
            <p:ph type="dt" sz="half" idx="10"/>
          </p:nvPr>
        </p:nvSpPr>
        <p:spPr/>
        <p:txBody>
          <a:bodyPr/>
          <a:lstStyle/>
          <a:p>
            <a:pPr>
              <a:defRPr/>
            </a:pPr>
            <a:r>
              <a:rPr lang="en-GB"/>
              <a:t>David Britton, University of Glasgow</a:t>
            </a:r>
            <a:endParaRPr lang="en-US" dirty="0"/>
          </a:p>
        </p:txBody>
      </p:sp>
      <p:sp>
        <p:nvSpPr>
          <p:cNvPr id="5" name="Footer Placeholder 4">
            <a:extLst>
              <a:ext uri="{FF2B5EF4-FFF2-40B4-BE49-F238E27FC236}">
                <a16:creationId xmlns:a16="http://schemas.microsoft.com/office/drawing/2014/main" id="{41BFBABB-EB97-888E-6DBE-A0334D90A1E3}"/>
              </a:ext>
            </a:extLst>
          </p:cNvPr>
          <p:cNvSpPr>
            <a:spLocks noGrp="1"/>
          </p:cNvSpPr>
          <p:nvPr>
            <p:ph type="ftr" sz="quarter" idx="11"/>
          </p:nvPr>
        </p:nvSpPr>
        <p:spPr/>
        <p:txBody>
          <a:bodyPr/>
          <a:lstStyle/>
          <a:p>
            <a:pPr>
              <a:defRPr/>
            </a:pPr>
            <a:r>
              <a:rPr lang="en-US" dirty="0"/>
              <a:t>GDB</a:t>
            </a:r>
          </a:p>
        </p:txBody>
      </p:sp>
      <p:graphicFrame>
        <p:nvGraphicFramePr>
          <p:cNvPr id="8" name="Table 6">
            <a:extLst>
              <a:ext uri="{FF2B5EF4-FFF2-40B4-BE49-F238E27FC236}">
                <a16:creationId xmlns:a16="http://schemas.microsoft.com/office/drawing/2014/main" id="{34FDC013-BBAA-5BDF-EC7F-A3F86259ADD1}"/>
              </a:ext>
            </a:extLst>
          </p:cNvPr>
          <p:cNvGraphicFramePr>
            <a:graphicFrameLocks noGrp="1"/>
          </p:cNvGraphicFramePr>
          <p:nvPr>
            <p:ph idx="1"/>
            <p:extLst>
              <p:ext uri="{D42A27DB-BD31-4B8C-83A1-F6EECF244321}">
                <p14:modId xmlns:p14="http://schemas.microsoft.com/office/powerpoint/2010/main" val="3108706925"/>
              </p:ext>
            </p:extLst>
          </p:nvPr>
        </p:nvGraphicFramePr>
        <p:xfrm>
          <a:off x="225802" y="1423863"/>
          <a:ext cx="5732546" cy="2715955"/>
        </p:xfrm>
        <a:graphic>
          <a:graphicData uri="http://schemas.openxmlformats.org/drawingml/2006/table">
            <a:tbl>
              <a:tblPr firstRow="1" bandRow="1">
                <a:effectLst>
                  <a:outerShdw blurRad="177800" dist="38100" dir="2700000" sx="102000" sy="102000" algn="tl" rotWithShape="0">
                    <a:schemeClr val="tx1">
                      <a:alpha val="40000"/>
                    </a:schemeClr>
                  </a:outerShdw>
                </a:effectLst>
                <a:tableStyleId>{5C22544A-7EE6-4342-B048-85BDC9FD1C3A}</a:tableStyleId>
              </a:tblPr>
              <a:tblGrid>
                <a:gridCol w="1487805">
                  <a:extLst>
                    <a:ext uri="{9D8B030D-6E8A-4147-A177-3AD203B41FA5}">
                      <a16:colId xmlns:a16="http://schemas.microsoft.com/office/drawing/2014/main" val="3727777617"/>
                    </a:ext>
                  </a:extLst>
                </a:gridCol>
                <a:gridCol w="2005781">
                  <a:extLst>
                    <a:ext uri="{9D8B030D-6E8A-4147-A177-3AD203B41FA5}">
                      <a16:colId xmlns:a16="http://schemas.microsoft.com/office/drawing/2014/main" val="1062214287"/>
                    </a:ext>
                  </a:extLst>
                </a:gridCol>
                <a:gridCol w="1081548">
                  <a:extLst>
                    <a:ext uri="{9D8B030D-6E8A-4147-A177-3AD203B41FA5}">
                      <a16:colId xmlns:a16="http://schemas.microsoft.com/office/drawing/2014/main" val="521119572"/>
                    </a:ext>
                  </a:extLst>
                </a:gridCol>
                <a:gridCol w="1157412">
                  <a:extLst>
                    <a:ext uri="{9D8B030D-6E8A-4147-A177-3AD203B41FA5}">
                      <a16:colId xmlns:a16="http://schemas.microsoft.com/office/drawing/2014/main" val="3655231989"/>
                    </a:ext>
                  </a:extLst>
                </a:gridCol>
              </a:tblGrid>
              <a:tr h="412266">
                <a:tc>
                  <a:txBody>
                    <a:bodyPr/>
                    <a:lstStyle/>
                    <a:p>
                      <a:pPr algn="ctr"/>
                      <a:r>
                        <a:rPr lang="en-GB" sz="1600" dirty="0">
                          <a:solidFill>
                            <a:srgbClr val="00B0F0"/>
                          </a:solidFill>
                        </a:rPr>
                        <a:t>Machine</a:t>
                      </a:r>
                    </a:p>
                  </a:txBody>
                  <a:tcPr/>
                </a:tc>
                <a:tc>
                  <a:txBody>
                    <a:bodyPr/>
                    <a:lstStyle/>
                    <a:p>
                      <a:pPr algn="ctr"/>
                      <a:r>
                        <a:rPr lang="en-GB" sz="1600" dirty="0">
                          <a:solidFill>
                            <a:srgbClr val="00B0F0"/>
                          </a:solidFill>
                        </a:rPr>
                        <a:t>CPU</a:t>
                      </a:r>
                    </a:p>
                  </a:txBody>
                  <a:tcPr/>
                </a:tc>
                <a:tc>
                  <a:txBody>
                    <a:bodyPr/>
                    <a:lstStyle/>
                    <a:p>
                      <a:pPr algn="ctr"/>
                      <a:r>
                        <a:rPr lang="en-GB" sz="1600" dirty="0">
                          <a:solidFill>
                            <a:srgbClr val="00B0F0"/>
                          </a:solidFill>
                        </a:rPr>
                        <a:t>Threads</a:t>
                      </a:r>
                    </a:p>
                  </a:txBody>
                  <a:tcPr/>
                </a:tc>
                <a:tc>
                  <a:txBody>
                    <a:bodyPr/>
                    <a:lstStyle/>
                    <a:p>
                      <a:pPr algn="ctr"/>
                      <a:r>
                        <a:rPr lang="en-GB" sz="1600" dirty="0">
                          <a:solidFill>
                            <a:srgbClr val="00B0F0"/>
                          </a:solidFill>
                        </a:rPr>
                        <a:t>HS/Watt</a:t>
                      </a:r>
                    </a:p>
                  </a:txBody>
                  <a:tcPr/>
                </a:tc>
                <a:extLst>
                  <a:ext uri="{0D108BD9-81ED-4DB2-BD59-A6C34878D82A}">
                    <a16:rowId xmlns:a16="http://schemas.microsoft.com/office/drawing/2014/main" val="751814381"/>
                  </a:ext>
                </a:extLst>
              </a:tr>
              <a:tr h="402939">
                <a:tc>
                  <a:txBody>
                    <a:bodyPr/>
                    <a:lstStyle/>
                    <a:p>
                      <a:r>
                        <a:rPr lang="en-GB" sz="1600" dirty="0"/>
                        <a:t>Test AMD</a:t>
                      </a:r>
                    </a:p>
                  </a:txBody>
                  <a:tcPr/>
                </a:tc>
                <a:tc>
                  <a:txBody>
                    <a:bodyPr/>
                    <a:lstStyle/>
                    <a:p>
                      <a:r>
                        <a:rPr lang="en-GB" sz="1600" dirty="0"/>
                        <a:t>1x EPYC 7643 HT</a:t>
                      </a:r>
                    </a:p>
                  </a:txBody>
                  <a:tcPr/>
                </a:tc>
                <a:tc>
                  <a:txBody>
                    <a:bodyPr/>
                    <a:lstStyle/>
                    <a:p>
                      <a:pPr algn="ctr"/>
                      <a:r>
                        <a:rPr lang="en-GB" sz="1600" dirty="0"/>
                        <a:t>96</a:t>
                      </a:r>
                    </a:p>
                  </a:txBody>
                  <a:tcPr/>
                </a:tc>
                <a:tc>
                  <a:txBody>
                    <a:bodyPr/>
                    <a:lstStyle/>
                    <a:p>
                      <a:pPr algn="ctr"/>
                      <a:r>
                        <a:rPr lang="en-GB" sz="1600" dirty="0"/>
                        <a:t>3.7</a:t>
                      </a:r>
                    </a:p>
                  </a:txBody>
                  <a:tcPr/>
                </a:tc>
                <a:extLst>
                  <a:ext uri="{0D108BD9-81ED-4DB2-BD59-A6C34878D82A}">
                    <a16:rowId xmlns:a16="http://schemas.microsoft.com/office/drawing/2014/main" val="2107159905"/>
                  </a:ext>
                </a:extLst>
              </a:tr>
              <a:tr h="356653">
                <a:tc>
                  <a:txBody>
                    <a:bodyPr/>
                    <a:lstStyle/>
                    <a:p>
                      <a:r>
                        <a:rPr lang="en-GB" sz="1600" dirty="0"/>
                        <a:t>Std AMD WN</a:t>
                      </a:r>
                    </a:p>
                  </a:txBody>
                  <a:tcPr/>
                </a:tc>
                <a:tc>
                  <a:txBody>
                    <a:bodyPr/>
                    <a:lstStyle/>
                    <a:p>
                      <a:r>
                        <a:rPr lang="en-GB" sz="1600" dirty="0"/>
                        <a:t>2x EPYC 7513 HT</a:t>
                      </a:r>
                    </a:p>
                  </a:txBody>
                  <a:tcPr/>
                </a:tc>
                <a:tc>
                  <a:txBody>
                    <a:bodyPr/>
                    <a:lstStyle/>
                    <a:p>
                      <a:pPr algn="ctr"/>
                      <a:r>
                        <a:rPr lang="en-GB" sz="1600" dirty="0"/>
                        <a:t>128</a:t>
                      </a:r>
                    </a:p>
                  </a:txBody>
                  <a:tcPr/>
                </a:tc>
                <a:tc>
                  <a:txBody>
                    <a:bodyPr/>
                    <a:lstStyle/>
                    <a:p>
                      <a:pPr algn="ctr"/>
                      <a:r>
                        <a:rPr lang="en-GB" sz="1600" dirty="0"/>
                        <a:t>4.2</a:t>
                      </a:r>
                    </a:p>
                  </a:txBody>
                  <a:tcPr/>
                </a:tc>
                <a:extLst>
                  <a:ext uri="{0D108BD9-81ED-4DB2-BD59-A6C34878D82A}">
                    <a16:rowId xmlns:a16="http://schemas.microsoft.com/office/drawing/2014/main" val="3538933793"/>
                  </a:ext>
                </a:extLst>
              </a:tr>
              <a:tr h="138019">
                <a:tc>
                  <a:txBody>
                    <a:bodyPr/>
                    <a:lstStyle/>
                    <a:p>
                      <a:r>
                        <a:rPr lang="en-GB" sz="1600" dirty="0"/>
                        <a:t>AMD Bergamo</a:t>
                      </a:r>
                    </a:p>
                  </a:txBody>
                  <a:tcPr/>
                </a:tc>
                <a:tc>
                  <a:txBody>
                    <a:bodyPr/>
                    <a:lstStyle/>
                    <a:p>
                      <a:r>
                        <a:rPr lang="en-GB" sz="1600" dirty="0"/>
                        <a:t>2x EPYC 9754 HT</a:t>
                      </a:r>
                    </a:p>
                  </a:txBody>
                  <a:tcPr/>
                </a:tc>
                <a:tc>
                  <a:txBody>
                    <a:bodyPr/>
                    <a:lstStyle/>
                    <a:p>
                      <a:pPr algn="ctr"/>
                      <a:r>
                        <a:rPr lang="en-GB" sz="1600" dirty="0">
                          <a:solidFill>
                            <a:schemeClr val="tx1"/>
                          </a:solidFill>
                        </a:rPr>
                        <a:t>512</a:t>
                      </a:r>
                    </a:p>
                  </a:txBody>
                  <a:tcPr/>
                </a:tc>
                <a:tc>
                  <a:txBody>
                    <a:bodyPr/>
                    <a:lstStyle/>
                    <a:p>
                      <a:pPr algn="ctr"/>
                      <a:r>
                        <a:rPr lang="en-GB" sz="1600" dirty="0">
                          <a:solidFill>
                            <a:srgbClr val="C00000"/>
                          </a:solidFill>
                        </a:rPr>
                        <a:t>6.3</a:t>
                      </a:r>
                    </a:p>
                  </a:txBody>
                  <a:tcPr/>
                </a:tc>
                <a:extLst>
                  <a:ext uri="{0D108BD9-81ED-4DB2-BD59-A6C34878D82A}">
                    <a16:rowId xmlns:a16="http://schemas.microsoft.com/office/drawing/2014/main" val="1796726463"/>
                  </a:ext>
                </a:extLst>
              </a:tr>
              <a:tr h="402939">
                <a:tc>
                  <a:txBody>
                    <a:bodyPr/>
                    <a:lstStyle/>
                    <a:p>
                      <a:r>
                        <a:rPr lang="en-GB" sz="1600" dirty="0"/>
                        <a:t>Test ARM</a:t>
                      </a:r>
                    </a:p>
                  </a:txBody>
                  <a:tcPr/>
                </a:tc>
                <a:tc>
                  <a:txBody>
                    <a:bodyPr/>
                    <a:lstStyle/>
                    <a:p>
                      <a:r>
                        <a:rPr lang="en-GB" sz="1600" dirty="0"/>
                        <a:t>1x ALTRA 80</a:t>
                      </a:r>
                    </a:p>
                  </a:txBody>
                  <a:tcPr/>
                </a:tc>
                <a:tc>
                  <a:txBody>
                    <a:bodyPr/>
                    <a:lstStyle/>
                    <a:p>
                      <a:pPr algn="ctr"/>
                      <a:r>
                        <a:rPr lang="en-GB" sz="1600" dirty="0"/>
                        <a:t>80</a:t>
                      </a:r>
                    </a:p>
                  </a:txBody>
                  <a:tcPr/>
                </a:tc>
                <a:tc>
                  <a:txBody>
                    <a:bodyPr/>
                    <a:lstStyle/>
                    <a:p>
                      <a:pPr algn="ctr"/>
                      <a:r>
                        <a:rPr lang="en-GB" sz="1600" dirty="0"/>
                        <a:t>5.6</a:t>
                      </a:r>
                    </a:p>
                  </a:txBody>
                  <a:tcPr/>
                </a:tc>
                <a:extLst>
                  <a:ext uri="{0D108BD9-81ED-4DB2-BD59-A6C34878D82A}">
                    <a16:rowId xmlns:a16="http://schemas.microsoft.com/office/drawing/2014/main" val="969489153"/>
                  </a:ext>
                </a:extLst>
              </a:tr>
              <a:tr h="402939">
                <a:tc>
                  <a:txBody>
                    <a:bodyPr/>
                    <a:lstStyle/>
                    <a:p>
                      <a:r>
                        <a:rPr lang="en-GB" sz="1600" dirty="0">
                          <a:solidFill>
                            <a:schemeClr val="bg1">
                              <a:lumMod val="50000"/>
                            </a:schemeClr>
                          </a:solidFill>
                        </a:rPr>
                        <a:t>Farm ARM</a:t>
                      </a:r>
                    </a:p>
                  </a:txBody>
                  <a:tcPr/>
                </a:tc>
                <a:tc>
                  <a:txBody>
                    <a:bodyPr/>
                    <a:lstStyle/>
                    <a:p>
                      <a:r>
                        <a:rPr lang="en-GB" sz="1600" dirty="0">
                          <a:solidFill>
                            <a:schemeClr val="bg1">
                              <a:lumMod val="50000"/>
                            </a:schemeClr>
                          </a:solidFill>
                        </a:rPr>
                        <a:t>2x ALTRA 80</a:t>
                      </a:r>
                    </a:p>
                  </a:txBody>
                  <a:tcPr/>
                </a:tc>
                <a:tc>
                  <a:txBody>
                    <a:bodyPr/>
                    <a:lstStyle/>
                    <a:p>
                      <a:pPr algn="ctr"/>
                      <a:r>
                        <a:rPr lang="en-GB" sz="1600" dirty="0">
                          <a:solidFill>
                            <a:schemeClr val="bg1">
                              <a:lumMod val="50000"/>
                            </a:schemeClr>
                          </a:solidFill>
                        </a:rPr>
                        <a:t>160</a:t>
                      </a:r>
                    </a:p>
                  </a:txBody>
                  <a:tcPr/>
                </a:tc>
                <a:tc>
                  <a:txBody>
                    <a:bodyPr/>
                    <a:lstStyle/>
                    <a:p>
                      <a:pPr algn="ctr"/>
                      <a:r>
                        <a:rPr lang="en-GB" sz="1600" baseline="0" dirty="0">
                          <a:solidFill>
                            <a:schemeClr val="bg1">
                              <a:lumMod val="50000"/>
                            </a:schemeClr>
                          </a:solidFill>
                        </a:rPr>
                        <a:t>5.2 ??</a:t>
                      </a:r>
                    </a:p>
                  </a:txBody>
                  <a:tcPr/>
                </a:tc>
                <a:extLst>
                  <a:ext uri="{0D108BD9-81ED-4DB2-BD59-A6C34878D82A}">
                    <a16:rowId xmlns:a16="http://schemas.microsoft.com/office/drawing/2014/main" val="1119196913"/>
                  </a:ext>
                </a:extLst>
              </a:tr>
              <a:tr h="402939">
                <a:tc>
                  <a:txBody>
                    <a:bodyPr/>
                    <a:lstStyle/>
                    <a:p>
                      <a:r>
                        <a:rPr lang="en-GB" sz="1600" dirty="0"/>
                        <a:t>Ampere Max</a:t>
                      </a:r>
                    </a:p>
                  </a:txBody>
                  <a:tcPr/>
                </a:tc>
                <a:tc>
                  <a:txBody>
                    <a:bodyPr/>
                    <a:lstStyle/>
                    <a:p>
                      <a:r>
                        <a:rPr lang="en-GB" sz="1600" dirty="0"/>
                        <a:t>1x ALTRA Max</a:t>
                      </a:r>
                    </a:p>
                  </a:txBody>
                  <a:tcPr/>
                </a:tc>
                <a:tc>
                  <a:txBody>
                    <a:bodyPr/>
                    <a:lstStyle/>
                    <a:p>
                      <a:pPr algn="ctr"/>
                      <a:r>
                        <a:rPr lang="en-GB" sz="1600" dirty="0"/>
                        <a:t>128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solidFill>
                            <a:srgbClr val="FF0000"/>
                          </a:solidFill>
                        </a:rPr>
                        <a:t>7.0</a:t>
                      </a:r>
                      <a:endParaRPr lang="en-GB" sz="1600" baseline="30000" dirty="0">
                        <a:solidFill>
                          <a:srgbClr val="FF0000"/>
                        </a:solidFill>
                      </a:endParaRPr>
                    </a:p>
                  </a:txBody>
                  <a:tcPr/>
                </a:tc>
                <a:extLst>
                  <a:ext uri="{0D108BD9-81ED-4DB2-BD59-A6C34878D82A}">
                    <a16:rowId xmlns:a16="http://schemas.microsoft.com/office/drawing/2014/main" val="2057299796"/>
                  </a:ext>
                </a:extLst>
              </a:tr>
            </a:tbl>
          </a:graphicData>
        </a:graphic>
      </p:graphicFrame>
      <p:pic>
        <p:nvPicPr>
          <p:cNvPr id="10" name="Picture 9">
            <a:extLst>
              <a:ext uri="{FF2B5EF4-FFF2-40B4-BE49-F238E27FC236}">
                <a16:creationId xmlns:a16="http://schemas.microsoft.com/office/drawing/2014/main" id="{5DD3086C-5C7B-A577-B754-FFD3EE65EE29}"/>
              </a:ext>
            </a:extLst>
          </p:cNvPr>
          <p:cNvPicPr>
            <a:picLocks noChangeAspect="1"/>
          </p:cNvPicPr>
          <p:nvPr/>
        </p:nvPicPr>
        <p:blipFill>
          <a:blip r:embed="rId2"/>
          <a:stretch>
            <a:fillRect/>
          </a:stretch>
        </p:blipFill>
        <p:spPr>
          <a:xfrm>
            <a:off x="3080522" y="4073737"/>
            <a:ext cx="5906165" cy="2754767"/>
          </a:xfrm>
          <a:prstGeom prst="rect">
            <a:avLst/>
          </a:prstGeom>
          <a:effectLst>
            <a:outerShdw blurRad="177800" dist="38100" dir="2700000" sx="102000" sy="102000" algn="tl" rotWithShape="0">
              <a:prstClr val="black">
                <a:alpha val="40000"/>
              </a:prstClr>
            </a:outerShdw>
          </a:effectLst>
        </p:spPr>
      </p:pic>
      <p:sp>
        <p:nvSpPr>
          <p:cNvPr id="11" name="TextBox 10">
            <a:extLst>
              <a:ext uri="{FF2B5EF4-FFF2-40B4-BE49-F238E27FC236}">
                <a16:creationId xmlns:a16="http://schemas.microsoft.com/office/drawing/2014/main" id="{659B00C5-0CB3-6241-BC79-4655E7C6BC03}"/>
              </a:ext>
            </a:extLst>
          </p:cNvPr>
          <p:cNvSpPr txBox="1"/>
          <p:nvPr/>
        </p:nvSpPr>
        <p:spPr>
          <a:xfrm>
            <a:off x="6043436" y="2633550"/>
            <a:ext cx="2659318" cy="307777"/>
          </a:xfrm>
          <a:prstGeom prst="rect">
            <a:avLst/>
          </a:prstGeom>
          <a:noFill/>
        </p:spPr>
        <p:txBody>
          <a:bodyPr wrap="none" rtlCol="0">
            <a:spAutoFit/>
          </a:bodyPr>
          <a:lstStyle/>
          <a:p>
            <a:r>
              <a:rPr lang="en-GB" sz="1400" b="0" dirty="0">
                <a:solidFill>
                  <a:srgbClr val="008F00"/>
                </a:solidFill>
                <a:latin typeface="Bierstadt Display" panose="020B0004020202020204" pitchFamily="34" charset="0"/>
              </a:rPr>
              <a:t>50% improvement from 7513 WN</a:t>
            </a:r>
          </a:p>
        </p:txBody>
      </p:sp>
      <p:sp>
        <p:nvSpPr>
          <p:cNvPr id="12" name="TextBox 11">
            <a:extLst>
              <a:ext uri="{FF2B5EF4-FFF2-40B4-BE49-F238E27FC236}">
                <a16:creationId xmlns:a16="http://schemas.microsoft.com/office/drawing/2014/main" id="{BD68483F-70C1-EDA3-05E3-0B49E0D14ECD}"/>
              </a:ext>
            </a:extLst>
          </p:cNvPr>
          <p:cNvSpPr txBox="1"/>
          <p:nvPr/>
        </p:nvSpPr>
        <p:spPr>
          <a:xfrm>
            <a:off x="6043436" y="3748497"/>
            <a:ext cx="2234522" cy="307777"/>
          </a:xfrm>
          <a:prstGeom prst="rect">
            <a:avLst/>
          </a:prstGeom>
          <a:noFill/>
        </p:spPr>
        <p:txBody>
          <a:bodyPr wrap="none" rtlCol="0">
            <a:spAutoFit/>
          </a:bodyPr>
          <a:lstStyle/>
          <a:p>
            <a:r>
              <a:rPr lang="en-GB" sz="1400" b="0" dirty="0">
                <a:solidFill>
                  <a:srgbClr val="008F00"/>
                </a:solidFill>
                <a:latin typeface="Bierstadt Display" panose="020B0004020202020204" pitchFamily="34" charset="0"/>
              </a:rPr>
              <a:t>25% improvement from 80c</a:t>
            </a:r>
          </a:p>
        </p:txBody>
      </p:sp>
      <p:sp>
        <p:nvSpPr>
          <p:cNvPr id="14" name="TextBox 13">
            <a:extLst>
              <a:ext uri="{FF2B5EF4-FFF2-40B4-BE49-F238E27FC236}">
                <a16:creationId xmlns:a16="http://schemas.microsoft.com/office/drawing/2014/main" id="{CE3072DA-9272-09D8-1510-55E850BAFFD0}"/>
              </a:ext>
            </a:extLst>
          </p:cNvPr>
          <p:cNvSpPr txBox="1"/>
          <p:nvPr/>
        </p:nvSpPr>
        <p:spPr>
          <a:xfrm>
            <a:off x="288082" y="4549676"/>
            <a:ext cx="2517058" cy="2308324"/>
          </a:xfrm>
          <a:prstGeom prst="rect">
            <a:avLst/>
          </a:prstGeom>
          <a:solidFill>
            <a:schemeClr val="bg1"/>
          </a:solidFill>
        </p:spPr>
        <p:txBody>
          <a:bodyPr wrap="square" rtlCol="0">
            <a:spAutoFit/>
          </a:bodyPr>
          <a:lstStyle/>
          <a:p>
            <a:r>
              <a:rPr lang="en-GB" sz="1800" b="0" dirty="0">
                <a:solidFill>
                  <a:srgbClr val="000090"/>
                </a:solidFill>
                <a:highlight>
                  <a:srgbClr val="FFFF00"/>
                </a:highlight>
              </a:rPr>
              <a:t>Note added: We use Average Watts to calculate HS/Watt. Other people also use Max Watts, so care needs to be taken comparing numbers.</a:t>
            </a:r>
          </a:p>
          <a:p>
            <a:endParaRPr lang="en-GB" sz="1800" b="0" dirty="0" err="1">
              <a:solidFill>
                <a:srgbClr val="000090"/>
              </a:solidFill>
              <a:highlight>
                <a:srgbClr val="FFFF00"/>
              </a:highlight>
            </a:endParaRPr>
          </a:p>
        </p:txBody>
      </p:sp>
    </p:spTree>
    <p:extLst>
      <p:ext uri="{BB962C8B-B14F-4D97-AF65-F5344CB8AC3E}">
        <p14:creationId xmlns:p14="http://schemas.microsoft.com/office/powerpoint/2010/main" val="8875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16F3B-6FBD-F858-19F4-D4987DC23BD3}"/>
              </a:ext>
            </a:extLst>
          </p:cNvPr>
          <p:cNvSpPr>
            <a:spLocks noGrp="1"/>
          </p:cNvSpPr>
          <p:nvPr>
            <p:ph type="title"/>
          </p:nvPr>
        </p:nvSpPr>
        <p:spPr/>
        <p:txBody>
          <a:bodyPr/>
          <a:lstStyle/>
          <a:p>
            <a:r>
              <a:rPr lang="en-GB" dirty="0"/>
              <a:t>Max or Average Power?</a:t>
            </a:r>
          </a:p>
        </p:txBody>
      </p:sp>
      <p:sp>
        <p:nvSpPr>
          <p:cNvPr id="4" name="Date Placeholder 3">
            <a:extLst>
              <a:ext uri="{FF2B5EF4-FFF2-40B4-BE49-F238E27FC236}">
                <a16:creationId xmlns:a16="http://schemas.microsoft.com/office/drawing/2014/main" id="{3C148742-4DE1-6AC8-FE86-52C0718CC8C5}"/>
              </a:ext>
            </a:extLst>
          </p:cNvPr>
          <p:cNvSpPr>
            <a:spLocks noGrp="1"/>
          </p:cNvSpPr>
          <p:nvPr>
            <p:ph type="dt" sz="half" idx="10"/>
          </p:nvPr>
        </p:nvSpPr>
        <p:spPr/>
        <p:txBody>
          <a:bodyPr/>
          <a:lstStyle/>
          <a:p>
            <a:pPr>
              <a:defRPr/>
            </a:pPr>
            <a:r>
              <a:rPr lang="en-GB"/>
              <a:t>David Britton, University of Glasgow</a:t>
            </a:r>
            <a:endParaRPr lang="en-US" dirty="0"/>
          </a:p>
        </p:txBody>
      </p:sp>
      <p:sp>
        <p:nvSpPr>
          <p:cNvPr id="5" name="Footer Placeholder 4">
            <a:extLst>
              <a:ext uri="{FF2B5EF4-FFF2-40B4-BE49-F238E27FC236}">
                <a16:creationId xmlns:a16="http://schemas.microsoft.com/office/drawing/2014/main" id="{9458C88D-6356-887E-32D7-84E53CD7D6C9}"/>
              </a:ext>
            </a:extLst>
          </p:cNvPr>
          <p:cNvSpPr>
            <a:spLocks noGrp="1"/>
          </p:cNvSpPr>
          <p:nvPr>
            <p:ph type="ftr" sz="quarter" idx="11"/>
          </p:nvPr>
        </p:nvSpPr>
        <p:spPr/>
        <p:txBody>
          <a:bodyPr/>
          <a:lstStyle/>
          <a:p>
            <a:pPr>
              <a:defRPr/>
            </a:pPr>
            <a:r>
              <a:rPr lang="en-US"/>
              <a:t>GDB</a:t>
            </a:r>
            <a:endParaRPr lang="en-US" dirty="0"/>
          </a:p>
        </p:txBody>
      </p:sp>
      <p:pic>
        <p:nvPicPr>
          <p:cNvPr id="6" name="Picture 5">
            <a:extLst>
              <a:ext uri="{FF2B5EF4-FFF2-40B4-BE49-F238E27FC236}">
                <a16:creationId xmlns:a16="http://schemas.microsoft.com/office/drawing/2014/main" id="{CF87DA51-4D7F-43FB-03B3-251D9C552A04}"/>
              </a:ext>
            </a:extLst>
          </p:cNvPr>
          <p:cNvPicPr>
            <a:picLocks noChangeAspect="1"/>
          </p:cNvPicPr>
          <p:nvPr/>
        </p:nvPicPr>
        <p:blipFill>
          <a:blip r:embed="rId2"/>
          <a:stretch>
            <a:fillRect/>
          </a:stretch>
        </p:blipFill>
        <p:spPr>
          <a:xfrm>
            <a:off x="-2346091" y="3923416"/>
            <a:ext cx="11499382" cy="3601296"/>
          </a:xfrm>
          <a:prstGeom prst="rect">
            <a:avLst/>
          </a:prstGeom>
        </p:spPr>
      </p:pic>
      <p:sp>
        <p:nvSpPr>
          <p:cNvPr id="7" name="TextBox 6">
            <a:extLst>
              <a:ext uri="{FF2B5EF4-FFF2-40B4-BE49-F238E27FC236}">
                <a16:creationId xmlns:a16="http://schemas.microsoft.com/office/drawing/2014/main" id="{F5DFEE25-8E74-D7C9-E62C-35A12E35F847}"/>
              </a:ext>
            </a:extLst>
          </p:cNvPr>
          <p:cNvSpPr txBox="1"/>
          <p:nvPr/>
        </p:nvSpPr>
        <p:spPr>
          <a:xfrm>
            <a:off x="824023" y="1703455"/>
            <a:ext cx="8017293" cy="163121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2000" b="0" i="1" dirty="0">
                <a:solidFill>
                  <a:srgbClr val="000090"/>
                </a:solidFill>
                <a:latin typeface="Bierstadt Display" panose="020B0004020202020204" pitchFamily="34" charset="0"/>
              </a:rPr>
              <a:t>Max</a:t>
            </a:r>
            <a:r>
              <a:rPr lang="en-GB" sz="2000" b="0" dirty="0">
                <a:solidFill>
                  <a:srgbClr val="000090"/>
                </a:solidFill>
                <a:latin typeface="Bierstadt Display" panose="020B0004020202020204" pitchFamily="34" charset="0"/>
              </a:rPr>
              <a:t> is sensitive to the spikes; will underestimate HS/Watt .</a:t>
            </a:r>
          </a:p>
          <a:p>
            <a:pPr marL="285750" indent="-285750">
              <a:buFont typeface="Arial" panose="020B0604020202020204" pitchFamily="34" charset="0"/>
              <a:buChar char="•"/>
            </a:pPr>
            <a:endParaRPr lang="en-GB" sz="1000" b="0" dirty="0">
              <a:solidFill>
                <a:srgbClr val="000090"/>
              </a:solidFill>
              <a:latin typeface="Bierstadt Display" panose="020B0004020202020204" pitchFamily="34" charset="0"/>
            </a:endParaRPr>
          </a:p>
          <a:p>
            <a:pPr marL="285750" indent="-285750">
              <a:buFont typeface="Arial" panose="020B0604020202020204" pitchFamily="34" charset="0"/>
              <a:buChar char="•"/>
            </a:pPr>
            <a:r>
              <a:rPr lang="en-GB" sz="2000" b="0" i="1" dirty="0">
                <a:solidFill>
                  <a:srgbClr val="000090"/>
                </a:solidFill>
                <a:latin typeface="Bierstadt Display" panose="020B0004020202020204" pitchFamily="34" charset="0"/>
              </a:rPr>
              <a:t>Average</a:t>
            </a:r>
            <a:r>
              <a:rPr lang="en-GB" sz="2000" b="0" dirty="0">
                <a:solidFill>
                  <a:srgbClr val="000090"/>
                </a:solidFill>
                <a:latin typeface="Bierstadt Display" panose="020B0004020202020204" pitchFamily="34" charset="0"/>
              </a:rPr>
              <a:t> is sensitive to start-up phase, which is relatively long in short benchmarking jobs; will overestimate HS/Watt.</a:t>
            </a:r>
          </a:p>
          <a:p>
            <a:pPr marL="285750" indent="-285750">
              <a:buFont typeface="Arial" panose="020B0604020202020204" pitchFamily="34" charset="0"/>
              <a:buChar char="•"/>
            </a:pPr>
            <a:endParaRPr lang="en-GB" sz="1000" b="0" dirty="0">
              <a:solidFill>
                <a:srgbClr val="000090"/>
              </a:solidFill>
              <a:latin typeface="Bierstadt Display" panose="020B0004020202020204" pitchFamily="34" charset="0"/>
            </a:endParaRPr>
          </a:p>
          <a:p>
            <a:pPr marL="285750" indent="-285750">
              <a:buFont typeface="Arial" panose="020B0604020202020204" pitchFamily="34" charset="0"/>
              <a:buChar char="•"/>
            </a:pPr>
            <a:r>
              <a:rPr lang="en-GB" sz="2000" b="0" dirty="0">
                <a:solidFill>
                  <a:srgbClr val="000090"/>
                </a:solidFill>
                <a:latin typeface="Bierstadt Display" panose="020B0004020202020204" pitchFamily="34" charset="0"/>
              </a:rPr>
              <a:t>Most accurate metric might be “Max Average” over a few minutes.</a:t>
            </a:r>
          </a:p>
        </p:txBody>
      </p:sp>
      <p:sp>
        <p:nvSpPr>
          <p:cNvPr id="8" name="Oval 7">
            <a:extLst>
              <a:ext uri="{FF2B5EF4-FFF2-40B4-BE49-F238E27FC236}">
                <a16:creationId xmlns:a16="http://schemas.microsoft.com/office/drawing/2014/main" id="{CB7980A8-B043-A251-FF03-B932B3DFC9B9}"/>
              </a:ext>
            </a:extLst>
          </p:cNvPr>
          <p:cNvSpPr/>
          <p:nvPr/>
        </p:nvSpPr>
        <p:spPr bwMode="auto">
          <a:xfrm>
            <a:off x="2275368" y="4838962"/>
            <a:ext cx="372140" cy="477317"/>
          </a:xfrm>
          <a:prstGeom prst="ellipse">
            <a:avLst/>
          </a:pr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accent1"/>
              </a:solidFill>
              <a:effectLst/>
              <a:latin typeface="Trebuchet MS" pitchFamily="-108" charset="0"/>
              <a:ea typeface="Arial" pitchFamily="-108" charset="0"/>
              <a:cs typeface="Arial" pitchFamily="-108" charset="0"/>
            </a:endParaRPr>
          </a:p>
        </p:txBody>
      </p:sp>
      <p:sp>
        <p:nvSpPr>
          <p:cNvPr id="9" name="Oval 8">
            <a:extLst>
              <a:ext uri="{FF2B5EF4-FFF2-40B4-BE49-F238E27FC236}">
                <a16:creationId xmlns:a16="http://schemas.microsoft.com/office/drawing/2014/main" id="{DBE8C9F3-7052-CE37-D00D-A72EE7A41492}"/>
              </a:ext>
            </a:extLst>
          </p:cNvPr>
          <p:cNvSpPr/>
          <p:nvPr/>
        </p:nvSpPr>
        <p:spPr bwMode="auto">
          <a:xfrm>
            <a:off x="2445490" y="5798312"/>
            <a:ext cx="462519" cy="477317"/>
          </a:xfrm>
          <a:prstGeom prst="ellipse">
            <a:avLst/>
          </a:pr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accent1"/>
              </a:solidFill>
              <a:effectLst/>
              <a:latin typeface="Trebuchet MS" pitchFamily="-108" charset="0"/>
              <a:ea typeface="Arial" pitchFamily="-108" charset="0"/>
              <a:cs typeface="Arial" pitchFamily="-108" charset="0"/>
            </a:endParaRPr>
          </a:p>
        </p:txBody>
      </p:sp>
    </p:spTree>
    <p:extLst>
      <p:ext uri="{BB962C8B-B14F-4D97-AF65-F5344CB8AC3E}">
        <p14:creationId xmlns:p14="http://schemas.microsoft.com/office/powerpoint/2010/main" val="323096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CBD3-A6AD-CFAF-97CA-98A1065DEF1D}"/>
              </a:ext>
            </a:extLst>
          </p:cNvPr>
          <p:cNvSpPr>
            <a:spLocks noGrp="1"/>
          </p:cNvSpPr>
          <p:nvPr>
            <p:ph type="title"/>
          </p:nvPr>
        </p:nvSpPr>
        <p:spPr/>
        <p:txBody>
          <a:bodyPr/>
          <a:lstStyle/>
          <a:p>
            <a:r>
              <a:rPr lang="en-GB" dirty="0"/>
              <a:t>Results Comparison</a:t>
            </a:r>
          </a:p>
        </p:txBody>
      </p:sp>
      <p:sp>
        <p:nvSpPr>
          <p:cNvPr id="4" name="Date Placeholder 3">
            <a:extLst>
              <a:ext uri="{FF2B5EF4-FFF2-40B4-BE49-F238E27FC236}">
                <a16:creationId xmlns:a16="http://schemas.microsoft.com/office/drawing/2014/main" id="{FB8F432E-9133-F95A-1DDB-83E67C161C70}"/>
              </a:ext>
            </a:extLst>
          </p:cNvPr>
          <p:cNvSpPr>
            <a:spLocks noGrp="1"/>
          </p:cNvSpPr>
          <p:nvPr>
            <p:ph type="dt" sz="half" idx="10"/>
          </p:nvPr>
        </p:nvSpPr>
        <p:spPr/>
        <p:txBody>
          <a:bodyPr/>
          <a:lstStyle/>
          <a:p>
            <a:pPr>
              <a:defRPr/>
            </a:pPr>
            <a:r>
              <a:rPr lang="en-GB"/>
              <a:t>David Britton, University of Glasgow</a:t>
            </a:r>
            <a:endParaRPr lang="en-US" dirty="0"/>
          </a:p>
        </p:txBody>
      </p:sp>
      <p:sp>
        <p:nvSpPr>
          <p:cNvPr id="5" name="Footer Placeholder 4">
            <a:extLst>
              <a:ext uri="{FF2B5EF4-FFF2-40B4-BE49-F238E27FC236}">
                <a16:creationId xmlns:a16="http://schemas.microsoft.com/office/drawing/2014/main" id="{EE8036AC-714F-5B70-C6F0-164244E0BC27}"/>
              </a:ext>
            </a:extLst>
          </p:cNvPr>
          <p:cNvSpPr>
            <a:spLocks noGrp="1"/>
          </p:cNvSpPr>
          <p:nvPr>
            <p:ph type="ftr" sz="quarter" idx="11"/>
          </p:nvPr>
        </p:nvSpPr>
        <p:spPr/>
        <p:txBody>
          <a:bodyPr/>
          <a:lstStyle/>
          <a:p>
            <a:pPr>
              <a:defRPr/>
            </a:pPr>
            <a:r>
              <a:rPr lang="en-US"/>
              <a:t>GDB</a:t>
            </a:r>
            <a:endParaRPr lang="en-US" dirty="0"/>
          </a:p>
        </p:txBody>
      </p:sp>
      <p:pic>
        <p:nvPicPr>
          <p:cNvPr id="11" name="Picture 10">
            <a:extLst>
              <a:ext uri="{FF2B5EF4-FFF2-40B4-BE49-F238E27FC236}">
                <a16:creationId xmlns:a16="http://schemas.microsoft.com/office/drawing/2014/main" id="{B6FB9CF2-3E55-A652-4F6C-0567A375C5C4}"/>
              </a:ext>
            </a:extLst>
          </p:cNvPr>
          <p:cNvPicPr>
            <a:picLocks noChangeAspect="1"/>
          </p:cNvPicPr>
          <p:nvPr/>
        </p:nvPicPr>
        <p:blipFill>
          <a:blip r:embed="rId2"/>
          <a:stretch>
            <a:fillRect/>
          </a:stretch>
        </p:blipFill>
        <p:spPr>
          <a:xfrm>
            <a:off x="308340" y="1875151"/>
            <a:ext cx="8442672" cy="2175853"/>
          </a:xfrm>
          <a:prstGeom prst="rect">
            <a:avLst/>
          </a:prstGeom>
          <a:effectLst>
            <a:outerShdw blurRad="177800" dist="38100" dir="2700000" sx="102000" sy="102000" algn="tl" rotWithShape="0">
              <a:prstClr val="black">
                <a:alpha val="40000"/>
              </a:prstClr>
            </a:outerShdw>
          </a:effectLst>
        </p:spPr>
      </p:pic>
      <p:sp>
        <p:nvSpPr>
          <p:cNvPr id="12" name="TextBox 11">
            <a:extLst>
              <a:ext uri="{FF2B5EF4-FFF2-40B4-BE49-F238E27FC236}">
                <a16:creationId xmlns:a16="http://schemas.microsoft.com/office/drawing/2014/main" id="{C7ED7BFA-EFA4-6A3C-3F18-8660137EC6E5}"/>
              </a:ext>
            </a:extLst>
          </p:cNvPr>
          <p:cNvSpPr txBox="1"/>
          <p:nvPr/>
        </p:nvSpPr>
        <p:spPr>
          <a:xfrm>
            <a:off x="636762" y="4508205"/>
            <a:ext cx="8204554" cy="147732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1800" b="0" dirty="0" err="1">
                <a:solidFill>
                  <a:srgbClr val="000090"/>
                </a:solidFill>
                <a:latin typeface="Bierstadt Display" panose="020B0004020202020204" pitchFamily="34" charset="0"/>
              </a:rPr>
              <a:t>HEPScore</a:t>
            </a:r>
            <a:r>
              <a:rPr lang="en-GB" sz="1800" b="0" dirty="0">
                <a:solidFill>
                  <a:srgbClr val="000090"/>
                </a:solidFill>
                <a:latin typeface="Bierstadt Display" panose="020B0004020202020204" pitchFamily="34" charset="0"/>
              </a:rPr>
              <a:t> Measurements of single-socket machines agree well (&lt;2% std) at three or four sites.</a:t>
            </a:r>
          </a:p>
          <a:p>
            <a:pPr marL="285750" indent="-285750">
              <a:buFont typeface="Arial" panose="020B0604020202020204" pitchFamily="34" charset="0"/>
              <a:buChar char="•"/>
            </a:pPr>
            <a:r>
              <a:rPr lang="en-GB" sz="1800" b="0" dirty="0">
                <a:solidFill>
                  <a:srgbClr val="000090"/>
                </a:solidFill>
                <a:latin typeface="Bierstadt Display" panose="020B0004020202020204" pitchFamily="34" charset="0"/>
              </a:rPr>
              <a:t>Dual-socket measurements (moving from test to production machines) don’t seem to scale quite as expected; to be investigated further.</a:t>
            </a:r>
          </a:p>
          <a:p>
            <a:pPr marL="285750" indent="-285750">
              <a:buFont typeface="Arial" panose="020B0604020202020204" pitchFamily="34" charset="0"/>
              <a:buChar char="•"/>
            </a:pPr>
            <a:r>
              <a:rPr lang="en-GB" sz="1800" b="0" dirty="0">
                <a:solidFill>
                  <a:srgbClr val="000090"/>
                </a:solidFill>
                <a:latin typeface="Bierstadt Display" panose="020B0004020202020204" pitchFamily="34" charset="0"/>
              </a:rPr>
              <a:t>There is about a 23% difference in HS/Watt using Peak or Average power.</a:t>
            </a:r>
          </a:p>
        </p:txBody>
      </p:sp>
      <p:sp>
        <p:nvSpPr>
          <p:cNvPr id="13" name="TextBox 12">
            <a:extLst>
              <a:ext uri="{FF2B5EF4-FFF2-40B4-BE49-F238E27FC236}">
                <a16:creationId xmlns:a16="http://schemas.microsoft.com/office/drawing/2014/main" id="{CA2B922D-CCAE-9F8B-C783-B22B5BD984CE}"/>
              </a:ext>
            </a:extLst>
          </p:cNvPr>
          <p:cNvSpPr txBox="1"/>
          <p:nvPr/>
        </p:nvSpPr>
        <p:spPr>
          <a:xfrm>
            <a:off x="3441749" y="3026875"/>
            <a:ext cx="258404" cy="261610"/>
          </a:xfrm>
          <a:prstGeom prst="rect">
            <a:avLst/>
          </a:prstGeom>
          <a:solidFill>
            <a:schemeClr val="bg1"/>
          </a:solidFill>
        </p:spPr>
        <p:txBody>
          <a:bodyPr wrap="none" rtlCol="0">
            <a:spAutoFit/>
          </a:bodyPr>
          <a:lstStyle/>
          <a:p>
            <a:r>
              <a:rPr lang="en-GB" sz="1050" b="0" dirty="0">
                <a:solidFill>
                  <a:srgbClr val="000090"/>
                </a:solidFill>
              </a:rPr>
              <a:t>2</a:t>
            </a:r>
          </a:p>
        </p:txBody>
      </p:sp>
    </p:spTree>
    <p:extLst>
      <p:ext uri="{BB962C8B-B14F-4D97-AF65-F5344CB8AC3E}">
        <p14:creationId xmlns:p14="http://schemas.microsoft.com/office/powerpoint/2010/main" val="1548962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4C7C3-088B-C9A7-D207-DC8E9EB5374E}"/>
              </a:ext>
            </a:extLst>
          </p:cNvPr>
          <p:cNvSpPr>
            <a:spLocks noGrp="1"/>
          </p:cNvSpPr>
          <p:nvPr>
            <p:ph type="title"/>
          </p:nvPr>
        </p:nvSpPr>
        <p:spPr/>
        <p:txBody>
          <a:bodyPr/>
          <a:lstStyle/>
          <a:p>
            <a:r>
              <a:rPr lang="en-GB" dirty="0"/>
              <a:t>Energy Efficiency vs Clock</a:t>
            </a:r>
          </a:p>
        </p:txBody>
      </p:sp>
      <p:pic>
        <p:nvPicPr>
          <p:cNvPr id="7" name="Content Placeholder 6">
            <a:extLst>
              <a:ext uri="{FF2B5EF4-FFF2-40B4-BE49-F238E27FC236}">
                <a16:creationId xmlns:a16="http://schemas.microsoft.com/office/drawing/2014/main" id="{777AA98A-7FD5-E348-8AB6-6BEDB25BA99A}"/>
              </a:ext>
            </a:extLst>
          </p:cNvPr>
          <p:cNvPicPr>
            <a:picLocks noGrp="1" noChangeAspect="1"/>
          </p:cNvPicPr>
          <p:nvPr>
            <p:ph idx="1"/>
          </p:nvPr>
        </p:nvPicPr>
        <p:blipFill>
          <a:blip r:embed="rId2"/>
          <a:stretch>
            <a:fillRect/>
          </a:stretch>
        </p:blipFill>
        <p:spPr>
          <a:xfrm>
            <a:off x="140134" y="4054988"/>
            <a:ext cx="4269355" cy="2462648"/>
          </a:xfrm>
          <a:effectLst>
            <a:outerShdw blurRad="177800" dist="38100" dir="2700000" sx="102000" sy="102000" algn="tl" rotWithShape="0">
              <a:prstClr val="black">
                <a:alpha val="40000"/>
              </a:prstClr>
            </a:outerShdw>
          </a:effectLst>
        </p:spPr>
      </p:pic>
      <p:sp>
        <p:nvSpPr>
          <p:cNvPr id="4" name="Date Placeholder 3">
            <a:extLst>
              <a:ext uri="{FF2B5EF4-FFF2-40B4-BE49-F238E27FC236}">
                <a16:creationId xmlns:a16="http://schemas.microsoft.com/office/drawing/2014/main" id="{93D038AB-F823-0456-2D91-51BA954E5421}"/>
              </a:ext>
            </a:extLst>
          </p:cNvPr>
          <p:cNvSpPr>
            <a:spLocks noGrp="1"/>
          </p:cNvSpPr>
          <p:nvPr>
            <p:ph type="dt" sz="half" idx="10"/>
          </p:nvPr>
        </p:nvSpPr>
        <p:spPr/>
        <p:txBody>
          <a:bodyPr/>
          <a:lstStyle/>
          <a:p>
            <a:pPr>
              <a:defRPr/>
            </a:pPr>
            <a:r>
              <a:rPr lang="en-GB"/>
              <a:t>David Britton, University of Glasgow</a:t>
            </a:r>
            <a:endParaRPr lang="en-US" dirty="0"/>
          </a:p>
        </p:txBody>
      </p:sp>
      <p:sp>
        <p:nvSpPr>
          <p:cNvPr id="5" name="Footer Placeholder 4">
            <a:extLst>
              <a:ext uri="{FF2B5EF4-FFF2-40B4-BE49-F238E27FC236}">
                <a16:creationId xmlns:a16="http://schemas.microsoft.com/office/drawing/2014/main" id="{006B07D0-519E-31B2-8AB1-3FE40D4D493A}"/>
              </a:ext>
            </a:extLst>
          </p:cNvPr>
          <p:cNvSpPr>
            <a:spLocks noGrp="1"/>
          </p:cNvSpPr>
          <p:nvPr>
            <p:ph type="ftr" sz="quarter" idx="11"/>
          </p:nvPr>
        </p:nvSpPr>
        <p:spPr/>
        <p:txBody>
          <a:bodyPr/>
          <a:lstStyle/>
          <a:p>
            <a:pPr>
              <a:defRPr/>
            </a:pPr>
            <a:r>
              <a:rPr lang="en-US" dirty="0"/>
              <a:t>GDB</a:t>
            </a:r>
          </a:p>
        </p:txBody>
      </p:sp>
      <p:pic>
        <p:nvPicPr>
          <p:cNvPr id="9" name="Picture 8">
            <a:extLst>
              <a:ext uri="{FF2B5EF4-FFF2-40B4-BE49-F238E27FC236}">
                <a16:creationId xmlns:a16="http://schemas.microsoft.com/office/drawing/2014/main" id="{DC19DDD1-4BB9-D1C5-59EF-4650129D3E18}"/>
              </a:ext>
            </a:extLst>
          </p:cNvPr>
          <p:cNvPicPr>
            <a:picLocks noChangeAspect="1"/>
          </p:cNvPicPr>
          <p:nvPr/>
        </p:nvPicPr>
        <p:blipFill>
          <a:blip r:embed="rId3"/>
          <a:stretch>
            <a:fillRect/>
          </a:stretch>
        </p:blipFill>
        <p:spPr>
          <a:xfrm>
            <a:off x="140135" y="1456688"/>
            <a:ext cx="4269354" cy="2419876"/>
          </a:xfrm>
          <a:prstGeom prst="rect">
            <a:avLst/>
          </a:prstGeom>
          <a:effectLst>
            <a:outerShdw blurRad="177800" dist="38100" dir="2700000" sx="102000" sy="102000" algn="tl" rotWithShape="0">
              <a:prstClr val="black">
                <a:alpha val="40000"/>
              </a:prstClr>
            </a:outerShdw>
          </a:effectLst>
        </p:spPr>
      </p:pic>
      <p:sp>
        <p:nvSpPr>
          <p:cNvPr id="10" name="TextBox 9">
            <a:extLst>
              <a:ext uri="{FF2B5EF4-FFF2-40B4-BE49-F238E27FC236}">
                <a16:creationId xmlns:a16="http://schemas.microsoft.com/office/drawing/2014/main" id="{CAAC50AC-E654-2BA3-47C5-DC513B0D3F32}"/>
              </a:ext>
            </a:extLst>
          </p:cNvPr>
          <p:cNvSpPr txBox="1"/>
          <p:nvPr/>
        </p:nvSpPr>
        <p:spPr>
          <a:xfrm>
            <a:off x="2363190" y="1941034"/>
            <a:ext cx="1157689" cy="215444"/>
          </a:xfrm>
          <a:prstGeom prst="rect">
            <a:avLst/>
          </a:prstGeom>
          <a:solidFill>
            <a:schemeClr val="bg1"/>
          </a:solidFill>
        </p:spPr>
        <p:txBody>
          <a:bodyPr wrap="none" rtlCol="0">
            <a:spAutoFit/>
          </a:bodyPr>
          <a:lstStyle/>
          <a:p>
            <a:r>
              <a:rPr lang="en-GB" sz="800" b="0" dirty="0">
                <a:solidFill>
                  <a:srgbClr val="002060"/>
                </a:solidFill>
              </a:rPr>
              <a:t>Clock Frequency GHz</a:t>
            </a:r>
          </a:p>
        </p:txBody>
      </p:sp>
      <p:cxnSp>
        <p:nvCxnSpPr>
          <p:cNvPr id="12" name="Straight Arrow Connector 11">
            <a:extLst>
              <a:ext uri="{FF2B5EF4-FFF2-40B4-BE49-F238E27FC236}">
                <a16:creationId xmlns:a16="http://schemas.microsoft.com/office/drawing/2014/main" id="{9142EA63-FE1E-2E78-246E-819FFAC596FF}"/>
              </a:ext>
            </a:extLst>
          </p:cNvPr>
          <p:cNvCxnSpPr/>
          <p:nvPr/>
        </p:nvCxnSpPr>
        <p:spPr bwMode="auto">
          <a:xfrm>
            <a:off x="3485254" y="2048756"/>
            <a:ext cx="326726" cy="0"/>
          </a:xfrm>
          <a:prstGeom prst="straightConnector1">
            <a:avLst/>
          </a:prstGeom>
          <a:noFill/>
          <a:ln w="31750" cap="flat" cmpd="sng" algn="ctr">
            <a:solidFill>
              <a:srgbClr val="FF61D8"/>
            </a:solidFill>
            <a:prstDash val="solid"/>
            <a:round/>
            <a:headEnd type="none"/>
            <a:tailEnd type="triangle"/>
          </a:ln>
          <a:effectLst/>
        </p:spPr>
      </p:cxnSp>
      <p:sp>
        <p:nvSpPr>
          <p:cNvPr id="14" name="TextBox 13">
            <a:extLst>
              <a:ext uri="{FF2B5EF4-FFF2-40B4-BE49-F238E27FC236}">
                <a16:creationId xmlns:a16="http://schemas.microsoft.com/office/drawing/2014/main" id="{18409E12-089D-8555-9C24-8876B87E988A}"/>
              </a:ext>
            </a:extLst>
          </p:cNvPr>
          <p:cNvSpPr txBox="1"/>
          <p:nvPr/>
        </p:nvSpPr>
        <p:spPr>
          <a:xfrm>
            <a:off x="4833257" y="1592856"/>
            <a:ext cx="4104018" cy="2308324"/>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1800" b="0" dirty="0">
                <a:solidFill>
                  <a:srgbClr val="000090"/>
                </a:solidFill>
                <a:latin typeface="Bierstadt Display" panose="020B0004020202020204" pitchFamily="34" charset="0"/>
              </a:rPr>
              <a:t>Running one step below max clock frequency seems to be the sweet-spot for all CPUs tested.</a:t>
            </a:r>
          </a:p>
          <a:p>
            <a:pPr marL="285750" indent="-285750">
              <a:buFont typeface="Arial" panose="020B0604020202020204" pitchFamily="34" charset="0"/>
              <a:buChar char="•"/>
            </a:pPr>
            <a:endParaRPr lang="en-GB" sz="900" b="0" dirty="0">
              <a:solidFill>
                <a:srgbClr val="000090"/>
              </a:solidFill>
              <a:latin typeface="Bierstadt Display" panose="020B0004020202020204" pitchFamily="34" charset="0"/>
            </a:endParaRPr>
          </a:p>
          <a:p>
            <a:pPr marL="285750" indent="-285750">
              <a:buFont typeface="Arial" panose="020B0604020202020204" pitchFamily="34" charset="0"/>
              <a:buChar char="•"/>
            </a:pPr>
            <a:r>
              <a:rPr lang="en-GB" sz="1800" b="0" dirty="0">
                <a:solidFill>
                  <a:srgbClr val="000090"/>
                </a:solidFill>
                <a:latin typeface="Bierstadt Display" panose="020B0004020202020204" pitchFamily="34" charset="0"/>
              </a:rPr>
              <a:t>On ARM128, frequency reduction lowers </a:t>
            </a:r>
            <a:r>
              <a:rPr lang="en-GB" sz="1800" b="0" dirty="0" err="1">
                <a:solidFill>
                  <a:srgbClr val="000090"/>
                </a:solidFill>
                <a:latin typeface="Bierstadt Display" panose="020B0004020202020204" pitchFamily="34" charset="0"/>
              </a:rPr>
              <a:t>HEPScore</a:t>
            </a:r>
            <a:r>
              <a:rPr lang="en-GB" sz="1800" b="0" dirty="0">
                <a:solidFill>
                  <a:srgbClr val="000090"/>
                </a:solidFill>
                <a:latin typeface="Bierstadt Display" panose="020B0004020202020204" pitchFamily="34" charset="0"/>
              </a:rPr>
              <a:t> by 6.5% but saves another  9% of the energy.</a:t>
            </a:r>
          </a:p>
          <a:p>
            <a:pPr marL="285750" indent="-285750">
              <a:buFont typeface="Arial" panose="020B0604020202020204" pitchFamily="34" charset="0"/>
              <a:buChar char="•"/>
            </a:pPr>
            <a:endParaRPr lang="en-GB" sz="900" b="0" dirty="0">
              <a:solidFill>
                <a:srgbClr val="000090"/>
              </a:solidFill>
              <a:latin typeface="Bierstadt Display" panose="020B0004020202020204" pitchFamily="34" charset="0"/>
            </a:endParaRPr>
          </a:p>
          <a:p>
            <a:pPr marL="285750" indent="-285750">
              <a:buFont typeface="Arial" panose="020B0604020202020204" pitchFamily="34" charset="0"/>
              <a:buChar char="•"/>
            </a:pPr>
            <a:r>
              <a:rPr lang="en-GB" sz="1800" b="0" dirty="0">
                <a:solidFill>
                  <a:srgbClr val="000090"/>
                </a:solidFill>
                <a:latin typeface="Bierstadt Display" panose="020B0004020202020204" pitchFamily="34" charset="0"/>
              </a:rPr>
              <a:t>No data on Bergamo (bug?)</a:t>
            </a:r>
          </a:p>
        </p:txBody>
      </p:sp>
      <p:pic>
        <p:nvPicPr>
          <p:cNvPr id="16" name="Picture 15">
            <a:extLst>
              <a:ext uri="{FF2B5EF4-FFF2-40B4-BE49-F238E27FC236}">
                <a16:creationId xmlns:a16="http://schemas.microsoft.com/office/drawing/2014/main" id="{1D1ED09E-05F7-13E3-923D-F3680A9AC246}"/>
              </a:ext>
            </a:extLst>
          </p:cNvPr>
          <p:cNvPicPr>
            <a:picLocks noChangeAspect="1"/>
          </p:cNvPicPr>
          <p:nvPr/>
        </p:nvPicPr>
        <p:blipFill>
          <a:blip r:embed="rId4"/>
          <a:stretch>
            <a:fillRect/>
          </a:stretch>
        </p:blipFill>
        <p:spPr>
          <a:xfrm>
            <a:off x="4677187" y="4059750"/>
            <a:ext cx="4269355" cy="2457886"/>
          </a:xfrm>
          <a:prstGeom prst="rect">
            <a:avLst/>
          </a:prstGeom>
          <a:effectLst>
            <a:outerShdw blurRad="177800" dist="38100" dir="2700000" sx="102000" sy="102000" algn="tl" rotWithShape="0">
              <a:prstClr val="black">
                <a:alpha val="40000"/>
              </a:prstClr>
            </a:outerShdw>
          </a:effectLst>
        </p:spPr>
      </p:pic>
    </p:spTree>
    <p:extLst>
      <p:ext uri="{BB962C8B-B14F-4D97-AF65-F5344CB8AC3E}">
        <p14:creationId xmlns:p14="http://schemas.microsoft.com/office/powerpoint/2010/main" val="341537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4">
                                            <p:bg/>
                                          </p:spTgt>
                                        </p:tgtEl>
                                        <p:attrNameLst>
                                          <p:attrName>style.visibility</p:attrName>
                                        </p:attrNameLst>
                                      </p:cBhvr>
                                      <p:to>
                                        <p:strVal val="visible"/>
                                      </p:to>
                                    </p:set>
                                    <p:animEffect transition="in" filter="dissolve">
                                      <p:cBhvr>
                                        <p:cTn id="15" dur="500"/>
                                        <p:tgtEl>
                                          <p:spTgt spid="14">
                                            <p:bg/>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dissolve">
                                      <p:cBhvr>
                                        <p:cTn id="20" dur="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dissolve">
                                      <p:cBhvr>
                                        <p:cTn id="25" dur="500"/>
                                        <p:tgtEl>
                                          <p:spTgt spid="1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4">
                                            <p:txEl>
                                              <p:pRg st="4" end="4"/>
                                            </p:txEl>
                                          </p:spTgt>
                                        </p:tgtEl>
                                        <p:attrNameLst>
                                          <p:attrName>style.visibility</p:attrName>
                                        </p:attrNameLst>
                                      </p:cBhvr>
                                      <p:to>
                                        <p:strVal val="visible"/>
                                      </p:to>
                                    </p:set>
                                    <p:animEffect transition="in" filter="dissolve">
                                      <p:cBhvr>
                                        <p:cTn id="30"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39122-3577-51A5-4079-B7671F372EE4}"/>
              </a:ext>
            </a:extLst>
          </p:cNvPr>
          <p:cNvSpPr>
            <a:spLocks noGrp="1"/>
          </p:cNvSpPr>
          <p:nvPr>
            <p:ph type="title"/>
          </p:nvPr>
        </p:nvSpPr>
        <p:spPr/>
        <p:txBody>
          <a:bodyPr/>
          <a:lstStyle/>
          <a:p>
            <a:r>
              <a:rPr lang="en-GB" dirty="0"/>
              <a:t>Conclusions and Outlook</a:t>
            </a:r>
          </a:p>
        </p:txBody>
      </p:sp>
      <p:sp>
        <p:nvSpPr>
          <p:cNvPr id="3" name="Content Placeholder 2">
            <a:extLst>
              <a:ext uri="{FF2B5EF4-FFF2-40B4-BE49-F238E27FC236}">
                <a16:creationId xmlns:a16="http://schemas.microsoft.com/office/drawing/2014/main" id="{2AC8E9AF-4747-F30F-E7D9-0BCF3F058430}"/>
              </a:ext>
            </a:extLst>
          </p:cNvPr>
          <p:cNvSpPr>
            <a:spLocks noGrp="1"/>
          </p:cNvSpPr>
          <p:nvPr>
            <p:ph idx="1"/>
          </p:nvPr>
        </p:nvSpPr>
        <p:spPr>
          <a:xfrm>
            <a:off x="304799" y="1524000"/>
            <a:ext cx="8721213" cy="4724400"/>
          </a:xfrm>
        </p:spPr>
        <p:txBody>
          <a:bodyPr/>
          <a:lstStyle/>
          <a:p>
            <a:r>
              <a:rPr lang="en-GB" sz="2000" dirty="0"/>
              <a:t>128-core ALTRA-Max is most energy efficient CPU we have tested.</a:t>
            </a:r>
          </a:p>
          <a:p>
            <a:r>
              <a:rPr lang="en-GB" sz="2000" dirty="0"/>
              <a:t>AMD has made big improvements to energy efficiency with Bergamo.</a:t>
            </a:r>
          </a:p>
          <a:p>
            <a:r>
              <a:rPr lang="en-GB" sz="2000" dirty="0"/>
              <a:t>Running CPU one step below max-frequency seems to be sweet-spot in terms of energy efficiency.</a:t>
            </a:r>
          </a:p>
          <a:p>
            <a:r>
              <a:rPr lang="en-GB" sz="2000" dirty="0"/>
              <a:t>The dual-socket Ampere machines have not yet been shown to give 2x the single socket performance; but this is probably not a big deal.</a:t>
            </a:r>
          </a:p>
          <a:p>
            <a:r>
              <a:rPr lang="en-GB" sz="2000" dirty="0"/>
              <a:t>Multiple sites agree on the HS23 benchmarks of Ampere machines.</a:t>
            </a:r>
          </a:p>
          <a:p>
            <a:r>
              <a:rPr lang="en-GB" sz="2000" dirty="0">
                <a:solidFill>
                  <a:srgbClr val="7030A0"/>
                </a:solidFill>
              </a:rPr>
              <a:t>The ability to use both x86 and ARM architectures will allow sites to optimise power usage and promote competition during procurements.</a:t>
            </a:r>
          </a:p>
          <a:p>
            <a:endParaRPr lang="en-GB" sz="2000" dirty="0"/>
          </a:p>
          <a:p>
            <a:r>
              <a:rPr lang="en-GB" sz="2000" dirty="0"/>
              <a:t>We have ordered a Grace test machine. Expect it to be fast but not sure how competitive it will be in terms of </a:t>
            </a:r>
            <a:r>
              <a:rPr lang="en-GB" sz="2000" dirty="0" err="1"/>
              <a:t>HEPScore</a:t>
            </a:r>
            <a:r>
              <a:rPr lang="en-GB" sz="2000" dirty="0"/>
              <a:t>/Watt.</a:t>
            </a:r>
          </a:p>
          <a:p>
            <a:r>
              <a:rPr lang="en-GB" sz="2000" dirty="0"/>
              <a:t>We hope to get access to an AMD Siena test machine in the next few weeks.</a:t>
            </a:r>
          </a:p>
          <a:p>
            <a:endParaRPr lang="en-GB" sz="2000" dirty="0"/>
          </a:p>
        </p:txBody>
      </p:sp>
      <p:sp>
        <p:nvSpPr>
          <p:cNvPr id="4" name="Date Placeholder 3">
            <a:extLst>
              <a:ext uri="{FF2B5EF4-FFF2-40B4-BE49-F238E27FC236}">
                <a16:creationId xmlns:a16="http://schemas.microsoft.com/office/drawing/2014/main" id="{7E365BF5-96F6-B3C7-CC89-D539DA8A875B}"/>
              </a:ext>
            </a:extLst>
          </p:cNvPr>
          <p:cNvSpPr>
            <a:spLocks noGrp="1"/>
          </p:cNvSpPr>
          <p:nvPr>
            <p:ph type="dt" sz="half" idx="10"/>
          </p:nvPr>
        </p:nvSpPr>
        <p:spPr/>
        <p:txBody>
          <a:bodyPr/>
          <a:lstStyle/>
          <a:p>
            <a:pPr>
              <a:defRPr/>
            </a:pPr>
            <a:r>
              <a:rPr lang="en-GB"/>
              <a:t>David Britton, University of Glasgow</a:t>
            </a:r>
            <a:endParaRPr lang="en-US" dirty="0"/>
          </a:p>
        </p:txBody>
      </p:sp>
      <p:sp>
        <p:nvSpPr>
          <p:cNvPr id="5" name="Footer Placeholder 4">
            <a:extLst>
              <a:ext uri="{FF2B5EF4-FFF2-40B4-BE49-F238E27FC236}">
                <a16:creationId xmlns:a16="http://schemas.microsoft.com/office/drawing/2014/main" id="{EE237C19-55A0-363B-61D5-1638E052160A}"/>
              </a:ext>
            </a:extLst>
          </p:cNvPr>
          <p:cNvSpPr>
            <a:spLocks noGrp="1"/>
          </p:cNvSpPr>
          <p:nvPr>
            <p:ph type="ftr" sz="quarter" idx="11"/>
          </p:nvPr>
        </p:nvSpPr>
        <p:spPr/>
        <p:txBody>
          <a:bodyPr/>
          <a:lstStyle/>
          <a:p>
            <a:pPr>
              <a:defRPr/>
            </a:pPr>
            <a:r>
              <a:rPr lang="en-US" dirty="0"/>
              <a:t>GDB</a:t>
            </a:r>
          </a:p>
        </p:txBody>
      </p:sp>
    </p:spTree>
    <p:extLst>
      <p:ext uri="{BB962C8B-B14F-4D97-AF65-F5344CB8AC3E}">
        <p14:creationId xmlns:p14="http://schemas.microsoft.com/office/powerpoint/2010/main" val="81102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A9100-C835-1EAB-A16B-86A655AE9439}"/>
              </a:ext>
            </a:extLst>
          </p:cNvPr>
          <p:cNvSpPr>
            <a:spLocks noGrp="1"/>
          </p:cNvSpPr>
          <p:nvPr>
            <p:ph type="title"/>
          </p:nvPr>
        </p:nvSpPr>
        <p:spPr/>
        <p:txBody>
          <a:bodyPr/>
          <a:lstStyle/>
          <a:p>
            <a:r>
              <a:rPr lang="en-GB" dirty="0"/>
              <a:t>Outline</a:t>
            </a:r>
          </a:p>
        </p:txBody>
      </p:sp>
      <p:sp>
        <p:nvSpPr>
          <p:cNvPr id="3" name="Content Placeholder 2">
            <a:extLst>
              <a:ext uri="{FF2B5EF4-FFF2-40B4-BE49-F238E27FC236}">
                <a16:creationId xmlns:a16="http://schemas.microsoft.com/office/drawing/2014/main" id="{9F884CDD-C38C-D3EA-DE08-08B19374E203}"/>
              </a:ext>
            </a:extLst>
          </p:cNvPr>
          <p:cNvSpPr>
            <a:spLocks noGrp="1"/>
          </p:cNvSpPr>
          <p:nvPr>
            <p:ph idx="1"/>
          </p:nvPr>
        </p:nvSpPr>
        <p:spPr/>
        <p:txBody>
          <a:bodyPr/>
          <a:lstStyle/>
          <a:p>
            <a:r>
              <a:rPr lang="en-GB" dirty="0"/>
              <a:t>Brief overview on the technology landscape:</a:t>
            </a:r>
          </a:p>
          <a:p>
            <a:pPr lvl="1"/>
            <a:r>
              <a:rPr lang="en-GB" dirty="0"/>
              <a:t>ARM Architecture and Neoverse Compute Subsystem.</a:t>
            </a:r>
          </a:p>
          <a:p>
            <a:pPr lvl="1"/>
            <a:r>
              <a:rPr lang="en-GB" dirty="0"/>
              <a:t>AMPERE (ARM) Roadmap.</a:t>
            </a:r>
          </a:p>
          <a:p>
            <a:pPr lvl="1"/>
            <a:r>
              <a:rPr lang="en-GB" dirty="0"/>
              <a:t>AMD (x86) Roadmap.</a:t>
            </a:r>
          </a:p>
          <a:p>
            <a:r>
              <a:rPr lang="en-GB" dirty="0"/>
              <a:t>New results on </a:t>
            </a:r>
            <a:r>
              <a:rPr lang="en-GB" dirty="0" err="1"/>
              <a:t>Altra</a:t>
            </a:r>
            <a:r>
              <a:rPr lang="en-GB" dirty="0"/>
              <a:t> Max and AMD Bergamo:</a:t>
            </a:r>
          </a:p>
          <a:p>
            <a:pPr lvl="1"/>
            <a:r>
              <a:rPr lang="en-GB" dirty="0"/>
              <a:t>Benchmarking: </a:t>
            </a:r>
            <a:r>
              <a:rPr lang="en-GB" dirty="0" err="1"/>
              <a:t>HEPScore</a:t>
            </a:r>
            <a:r>
              <a:rPr lang="en-GB" dirty="0"/>
              <a:t> </a:t>
            </a:r>
          </a:p>
          <a:p>
            <a:pPr lvl="1"/>
            <a:r>
              <a:rPr lang="en-GB" dirty="0"/>
              <a:t>Energy Efficiency: </a:t>
            </a:r>
            <a:r>
              <a:rPr lang="en-GB" dirty="0" err="1"/>
              <a:t>HEPScore</a:t>
            </a:r>
            <a:r>
              <a:rPr lang="en-GB" dirty="0"/>
              <a:t>/Watt</a:t>
            </a:r>
          </a:p>
          <a:p>
            <a:r>
              <a:rPr lang="en-GB" dirty="0"/>
              <a:t>Comparison with other Measurements.</a:t>
            </a:r>
          </a:p>
          <a:p>
            <a:r>
              <a:rPr lang="en-GB" dirty="0"/>
              <a:t>Comment on clock Frequency.</a:t>
            </a:r>
          </a:p>
          <a:p>
            <a:r>
              <a:rPr lang="en-GB" dirty="0"/>
              <a:t>Conclusions and Outlook.</a:t>
            </a:r>
          </a:p>
        </p:txBody>
      </p:sp>
      <p:sp>
        <p:nvSpPr>
          <p:cNvPr id="4" name="Date Placeholder 3">
            <a:extLst>
              <a:ext uri="{FF2B5EF4-FFF2-40B4-BE49-F238E27FC236}">
                <a16:creationId xmlns:a16="http://schemas.microsoft.com/office/drawing/2014/main" id="{E2F1F31E-EDD8-6665-567C-146F50D39141}"/>
              </a:ext>
            </a:extLst>
          </p:cNvPr>
          <p:cNvSpPr>
            <a:spLocks noGrp="1"/>
          </p:cNvSpPr>
          <p:nvPr>
            <p:ph type="dt" sz="half" idx="10"/>
          </p:nvPr>
        </p:nvSpPr>
        <p:spPr/>
        <p:txBody>
          <a:bodyPr/>
          <a:lstStyle/>
          <a:p>
            <a:pPr>
              <a:defRPr/>
            </a:pPr>
            <a:r>
              <a:rPr lang="en-GB"/>
              <a:t>David Britton, University of Glasgow</a:t>
            </a:r>
            <a:endParaRPr lang="en-US" dirty="0"/>
          </a:p>
        </p:txBody>
      </p:sp>
      <p:sp>
        <p:nvSpPr>
          <p:cNvPr id="5" name="Footer Placeholder 4">
            <a:extLst>
              <a:ext uri="{FF2B5EF4-FFF2-40B4-BE49-F238E27FC236}">
                <a16:creationId xmlns:a16="http://schemas.microsoft.com/office/drawing/2014/main" id="{1B8E5063-0045-AF7D-92B2-8093B0E489AC}"/>
              </a:ext>
            </a:extLst>
          </p:cNvPr>
          <p:cNvSpPr>
            <a:spLocks noGrp="1"/>
          </p:cNvSpPr>
          <p:nvPr>
            <p:ph type="ftr" sz="quarter" idx="11"/>
          </p:nvPr>
        </p:nvSpPr>
        <p:spPr/>
        <p:txBody>
          <a:bodyPr/>
          <a:lstStyle/>
          <a:p>
            <a:pPr>
              <a:defRPr/>
            </a:pPr>
            <a:r>
              <a:rPr lang="en-US" dirty="0"/>
              <a:t>GDB</a:t>
            </a:r>
          </a:p>
        </p:txBody>
      </p:sp>
      <p:sp>
        <p:nvSpPr>
          <p:cNvPr id="6" name="TextBox 5">
            <a:extLst>
              <a:ext uri="{FF2B5EF4-FFF2-40B4-BE49-F238E27FC236}">
                <a16:creationId xmlns:a16="http://schemas.microsoft.com/office/drawing/2014/main" id="{D7CA225A-950A-F53C-2AE2-C72706BDE38A}"/>
              </a:ext>
            </a:extLst>
          </p:cNvPr>
          <p:cNvSpPr txBox="1"/>
          <p:nvPr/>
        </p:nvSpPr>
        <p:spPr>
          <a:xfrm>
            <a:off x="6045673" y="4605556"/>
            <a:ext cx="2793527" cy="1815882"/>
          </a:xfrm>
          <a:prstGeom prst="rect">
            <a:avLst/>
          </a:prstGeom>
          <a:solidFill>
            <a:srgbClr val="E0EEC9"/>
          </a:solidFill>
          <a:ln>
            <a:solidFill>
              <a:srgbClr val="009193"/>
            </a:solidFill>
          </a:ln>
          <a:effectLst>
            <a:outerShdw blurRad="177800" dist="38100" dir="2700000" sx="102000" sy="102000" algn="tl" rotWithShape="0">
              <a:prstClr val="black">
                <a:alpha val="40000"/>
              </a:prstClr>
            </a:outerShdw>
          </a:effectLst>
        </p:spPr>
        <p:txBody>
          <a:bodyPr wrap="square" rtlCol="0">
            <a:spAutoFit/>
          </a:bodyPr>
          <a:lstStyle/>
          <a:p>
            <a:r>
              <a:rPr lang="en-GB" sz="1600" b="0" dirty="0">
                <a:solidFill>
                  <a:schemeClr val="tx1"/>
                </a:solidFill>
                <a:latin typeface="Bierstadt Display" panose="020B0004020202020204" pitchFamily="34" charset="0"/>
              </a:rPr>
              <a:t>Presenting work from the Glasgow team:</a:t>
            </a:r>
          </a:p>
          <a:p>
            <a:pPr marL="285750" indent="-285750">
              <a:buFont typeface="Arial" panose="020B0604020202020204" pitchFamily="34" charset="0"/>
              <a:buChar char="•"/>
            </a:pPr>
            <a:r>
              <a:rPr lang="en-GB" sz="1600" b="0" dirty="0">
                <a:solidFill>
                  <a:schemeClr val="tx1"/>
                </a:solidFill>
                <a:latin typeface="Bierstadt Display" panose="020B0004020202020204" pitchFamily="34" charset="0"/>
              </a:rPr>
              <a:t>Emanuele </a:t>
            </a:r>
            <a:r>
              <a:rPr lang="en-GB" sz="1600" b="0" dirty="0" err="1">
                <a:solidFill>
                  <a:schemeClr val="tx1"/>
                </a:solidFill>
                <a:latin typeface="Bierstadt Display" panose="020B0004020202020204" pitchFamily="34" charset="0"/>
              </a:rPr>
              <a:t>Simili</a:t>
            </a:r>
            <a:r>
              <a:rPr lang="en-GB" sz="1600" b="0" dirty="0">
                <a:solidFill>
                  <a:schemeClr val="tx1"/>
                </a:solidFill>
                <a:latin typeface="Bierstadt Display" panose="020B0004020202020204" pitchFamily="34" charset="0"/>
              </a:rPr>
              <a:t> </a:t>
            </a:r>
          </a:p>
          <a:p>
            <a:pPr marL="285750" indent="-285750">
              <a:buFont typeface="Arial" panose="020B0604020202020204" pitchFamily="34" charset="0"/>
              <a:buChar char="•"/>
            </a:pPr>
            <a:r>
              <a:rPr lang="en-GB" sz="1600" b="0" dirty="0">
                <a:solidFill>
                  <a:schemeClr val="tx1"/>
                </a:solidFill>
                <a:latin typeface="Bierstadt Display" panose="020B0004020202020204" pitchFamily="34" charset="0"/>
              </a:rPr>
              <a:t>Dwayne Spiteri</a:t>
            </a:r>
          </a:p>
          <a:p>
            <a:pPr marL="285750" indent="-285750">
              <a:buFont typeface="Arial" panose="020B0604020202020204" pitchFamily="34" charset="0"/>
              <a:buChar char="•"/>
            </a:pPr>
            <a:r>
              <a:rPr lang="en-GB" sz="1600" b="0" dirty="0">
                <a:solidFill>
                  <a:schemeClr val="tx1"/>
                </a:solidFill>
                <a:latin typeface="Bierstadt Display" panose="020B0004020202020204" pitchFamily="34" charset="0"/>
              </a:rPr>
              <a:t>Gordon Stewart </a:t>
            </a:r>
          </a:p>
          <a:p>
            <a:pPr marL="285750" indent="-285750">
              <a:buFont typeface="Arial" panose="020B0604020202020204" pitchFamily="34" charset="0"/>
              <a:buChar char="•"/>
            </a:pPr>
            <a:r>
              <a:rPr lang="en-GB" sz="1600" b="0" dirty="0">
                <a:solidFill>
                  <a:schemeClr val="tx1"/>
                </a:solidFill>
                <a:latin typeface="Bierstadt Display" panose="020B0004020202020204" pitchFamily="34" charset="0"/>
              </a:rPr>
              <a:t>Sam </a:t>
            </a:r>
            <a:r>
              <a:rPr lang="en-GB" sz="1600" b="0" dirty="0" err="1">
                <a:solidFill>
                  <a:schemeClr val="tx1"/>
                </a:solidFill>
                <a:latin typeface="Bierstadt Display" panose="020B0004020202020204" pitchFamily="34" charset="0"/>
              </a:rPr>
              <a:t>Skipsey</a:t>
            </a:r>
            <a:endParaRPr lang="en-GB" sz="1600" b="0" dirty="0">
              <a:solidFill>
                <a:schemeClr val="tx1"/>
              </a:solidFill>
              <a:latin typeface="Bierstadt Display" panose="020B0004020202020204" pitchFamily="34" charset="0"/>
            </a:endParaRPr>
          </a:p>
          <a:p>
            <a:pPr marL="285750" indent="-285750">
              <a:buFont typeface="Arial" panose="020B0604020202020204" pitchFamily="34" charset="0"/>
              <a:buChar char="•"/>
            </a:pPr>
            <a:r>
              <a:rPr lang="en-GB" sz="1600" b="0" dirty="0">
                <a:solidFill>
                  <a:schemeClr val="tx1"/>
                </a:solidFill>
                <a:latin typeface="Bierstadt Display" panose="020B0004020202020204" pitchFamily="34" charset="0"/>
              </a:rPr>
              <a:t>Bruno </a:t>
            </a:r>
            <a:r>
              <a:rPr lang="en-GB" sz="1600" b="0" dirty="0" err="1">
                <a:solidFill>
                  <a:schemeClr val="tx1"/>
                </a:solidFill>
                <a:latin typeface="Bierstadt Display" panose="020B0004020202020204" pitchFamily="34" charset="0"/>
              </a:rPr>
              <a:t>Borbely</a:t>
            </a:r>
            <a:endParaRPr lang="en-GB" sz="1600" b="0" dirty="0">
              <a:solidFill>
                <a:schemeClr val="tx1"/>
              </a:solidFill>
              <a:latin typeface="Bierstadt Display" panose="020B0004020202020204" pitchFamily="34" charset="0"/>
            </a:endParaRPr>
          </a:p>
        </p:txBody>
      </p:sp>
    </p:spTree>
    <p:extLst>
      <p:ext uri="{BB962C8B-B14F-4D97-AF65-F5344CB8AC3E}">
        <p14:creationId xmlns:p14="http://schemas.microsoft.com/office/powerpoint/2010/main" val="78652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E0E1B-90D5-1430-D49A-2EACC357BA9E}"/>
              </a:ext>
            </a:extLst>
          </p:cNvPr>
          <p:cNvSpPr>
            <a:spLocks noGrp="1"/>
          </p:cNvSpPr>
          <p:nvPr>
            <p:ph type="title"/>
          </p:nvPr>
        </p:nvSpPr>
        <p:spPr/>
        <p:txBody>
          <a:bodyPr/>
          <a:lstStyle/>
          <a:p>
            <a:r>
              <a:rPr lang="en-GB" dirty="0"/>
              <a:t>ARM Ecosystem</a:t>
            </a:r>
          </a:p>
        </p:txBody>
      </p:sp>
      <p:sp>
        <p:nvSpPr>
          <p:cNvPr id="3" name="Content Placeholder 2">
            <a:extLst>
              <a:ext uri="{FF2B5EF4-FFF2-40B4-BE49-F238E27FC236}">
                <a16:creationId xmlns:a16="http://schemas.microsoft.com/office/drawing/2014/main" id="{FBFAE58A-59F6-6BDD-1931-9DBB996C3431}"/>
              </a:ext>
            </a:extLst>
          </p:cNvPr>
          <p:cNvSpPr>
            <a:spLocks noGrp="1"/>
          </p:cNvSpPr>
          <p:nvPr>
            <p:ph idx="1"/>
          </p:nvPr>
        </p:nvSpPr>
        <p:spPr>
          <a:xfrm>
            <a:off x="304800" y="1417125"/>
            <a:ext cx="8534400" cy="1230492"/>
          </a:xfrm>
        </p:spPr>
        <p:txBody>
          <a:bodyPr/>
          <a:lstStyle/>
          <a:p>
            <a:r>
              <a:rPr lang="en-GB" dirty="0"/>
              <a:t>ARM is an architecture: Manufactures can buy a license to build a system, but this is a slow and risky process.</a:t>
            </a:r>
          </a:p>
          <a:p>
            <a:r>
              <a:rPr lang="en-GB" dirty="0"/>
              <a:t>As an alternative, ARM released Neoverse CSS in 2018.</a:t>
            </a:r>
          </a:p>
        </p:txBody>
      </p:sp>
      <p:sp>
        <p:nvSpPr>
          <p:cNvPr id="4" name="Date Placeholder 3">
            <a:extLst>
              <a:ext uri="{FF2B5EF4-FFF2-40B4-BE49-F238E27FC236}">
                <a16:creationId xmlns:a16="http://schemas.microsoft.com/office/drawing/2014/main" id="{0EFCA7DB-9388-1702-5133-1E97A497CCFE}"/>
              </a:ext>
            </a:extLst>
          </p:cNvPr>
          <p:cNvSpPr>
            <a:spLocks noGrp="1"/>
          </p:cNvSpPr>
          <p:nvPr>
            <p:ph type="dt" sz="half" idx="10"/>
          </p:nvPr>
        </p:nvSpPr>
        <p:spPr/>
        <p:txBody>
          <a:bodyPr/>
          <a:lstStyle/>
          <a:p>
            <a:pPr>
              <a:defRPr/>
            </a:pPr>
            <a:r>
              <a:rPr lang="en-GB"/>
              <a:t>David Britton, University of Glasgow</a:t>
            </a:r>
            <a:endParaRPr lang="en-US" dirty="0"/>
          </a:p>
        </p:txBody>
      </p:sp>
      <p:sp>
        <p:nvSpPr>
          <p:cNvPr id="5" name="Footer Placeholder 4">
            <a:extLst>
              <a:ext uri="{FF2B5EF4-FFF2-40B4-BE49-F238E27FC236}">
                <a16:creationId xmlns:a16="http://schemas.microsoft.com/office/drawing/2014/main" id="{C799B030-C9D1-F24A-8A48-D9560D9E1318}"/>
              </a:ext>
            </a:extLst>
          </p:cNvPr>
          <p:cNvSpPr>
            <a:spLocks noGrp="1"/>
          </p:cNvSpPr>
          <p:nvPr>
            <p:ph type="ftr" sz="quarter" idx="11"/>
          </p:nvPr>
        </p:nvSpPr>
        <p:spPr/>
        <p:txBody>
          <a:bodyPr/>
          <a:lstStyle/>
          <a:p>
            <a:pPr>
              <a:defRPr/>
            </a:pPr>
            <a:r>
              <a:rPr lang="en-US" dirty="0"/>
              <a:t>GDB</a:t>
            </a:r>
          </a:p>
        </p:txBody>
      </p:sp>
      <p:pic>
        <p:nvPicPr>
          <p:cNvPr id="6" name="Picture 5">
            <a:extLst>
              <a:ext uri="{FF2B5EF4-FFF2-40B4-BE49-F238E27FC236}">
                <a16:creationId xmlns:a16="http://schemas.microsoft.com/office/drawing/2014/main" id="{44E5F9F0-17C1-8553-B330-88F98227BC9D}"/>
              </a:ext>
            </a:extLst>
          </p:cNvPr>
          <p:cNvPicPr>
            <a:picLocks noChangeAspect="1"/>
          </p:cNvPicPr>
          <p:nvPr/>
        </p:nvPicPr>
        <p:blipFill>
          <a:blip r:embed="rId2"/>
          <a:stretch>
            <a:fillRect/>
          </a:stretch>
        </p:blipFill>
        <p:spPr>
          <a:xfrm>
            <a:off x="160679" y="2770677"/>
            <a:ext cx="6356194" cy="3403863"/>
          </a:xfrm>
          <a:prstGeom prst="rect">
            <a:avLst/>
          </a:prstGeom>
          <a:ln>
            <a:solidFill>
              <a:schemeClr val="tx1">
                <a:lumMod val="50000"/>
                <a:lumOff val="50000"/>
              </a:schemeClr>
            </a:solidFill>
          </a:ln>
          <a:effectLst>
            <a:outerShdw blurRad="177800" dist="38100" dir="2700000" sx="102000" sy="102000" algn="tl" rotWithShape="0">
              <a:prstClr val="black">
                <a:alpha val="40000"/>
              </a:prstClr>
            </a:outerShdw>
          </a:effectLst>
        </p:spPr>
      </p:pic>
      <p:sp>
        <p:nvSpPr>
          <p:cNvPr id="7" name="Content Placeholder 2">
            <a:extLst>
              <a:ext uri="{FF2B5EF4-FFF2-40B4-BE49-F238E27FC236}">
                <a16:creationId xmlns:a16="http://schemas.microsoft.com/office/drawing/2014/main" id="{36B24BBC-6401-4480-A807-77B8EB046D85}"/>
              </a:ext>
            </a:extLst>
          </p:cNvPr>
          <p:cNvSpPr txBox="1">
            <a:spLocks/>
          </p:cNvSpPr>
          <p:nvPr/>
        </p:nvSpPr>
        <p:spPr bwMode="auto">
          <a:xfrm>
            <a:off x="6854063" y="3690264"/>
            <a:ext cx="2397991" cy="3485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Bierstadt Display" panose="020B0004020202020204" pitchFamily="34" charset="0"/>
                <a:ea typeface="+mn-ea"/>
                <a:cs typeface="+mn-cs"/>
              </a:defRPr>
            </a:lvl1pPr>
            <a:lvl2pPr marL="742950" indent="-285750" algn="l" rtl="0" eaLnBrk="0" fontAlgn="base" hangingPunct="0">
              <a:spcBef>
                <a:spcPct val="20000"/>
              </a:spcBef>
              <a:spcAft>
                <a:spcPct val="0"/>
              </a:spcAft>
              <a:buChar char="–"/>
              <a:defRPr sz="2000">
                <a:solidFill>
                  <a:srgbClr val="3333CC"/>
                </a:solidFill>
                <a:latin typeface="Bierstadt Display" panose="020B0004020202020204" pitchFamily="34" charset="0"/>
                <a:ea typeface="+mn-ea"/>
                <a:cs typeface="+mn-cs"/>
              </a:defRPr>
            </a:lvl2pPr>
            <a:lvl3pPr marL="1143000" indent="-228600" algn="l" rtl="0" eaLnBrk="0" fontAlgn="base" hangingPunct="0">
              <a:spcBef>
                <a:spcPct val="20000"/>
              </a:spcBef>
              <a:spcAft>
                <a:spcPct val="0"/>
              </a:spcAft>
              <a:buChar char="•"/>
              <a:defRPr sz="1800">
                <a:solidFill>
                  <a:srgbClr val="6666FF"/>
                </a:solidFill>
                <a:latin typeface="Bierstadt Display" panose="020B0004020202020204" pitchFamily="34" charset="0"/>
                <a:ea typeface="+mn-ea"/>
                <a:cs typeface="+mn-cs"/>
              </a:defRPr>
            </a:lvl3pPr>
            <a:lvl4pPr marL="1562100" indent="-228600" algn="l" rtl="0" eaLnBrk="0" fontAlgn="base" hangingPunct="0">
              <a:spcBef>
                <a:spcPct val="20000"/>
              </a:spcBef>
              <a:spcAft>
                <a:spcPct val="0"/>
              </a:spcAft>
              <a:buChar char="–"/>
              <a:defRPr sz="1600">
                <a:solidFill>
                  <a:schemeClr val="accent2"/>
                </a:solidFill>
                <a:latin typeface="Bierstadt Display" panose="020B0004020202020204" pitchFamily="34" charset="0"/>
                <a:ea typeface="+mn-ea"/>
                <a:cs typeface="+mn-cs"/>
              </a:defRPr>
            </a:lvl4pPr>
            <a:lvl5pPr marL="1981200" indent="-228600" algn="l" rtl="0" eaLnBrk="0" fontAlgn="base" hangingPunct="0">
              <a:spcBef>
                <a:spcPct val="20000"/>
              </a:spcBef>
              <a:spcAft>
                <a:spcPct val="0"/>
              </a:spcAft>
              <a:buChar char="»"/>
              <a:defRPr sz="1400">
                <a:solidFill>
                  <a:schemeClr val="accent2"/>
                </a:solidFill>
                <a:latin typeface="Bierstadt Display" panose="020B0004020202020204" pitchFamily="34" charset="0"/>
                <a:ea typeface="+mn-ea"/>
                <a:cs typeface="+mn-cs"/>
              </a:defRPr>
            </a:lvl5pPr>
            <a:lvl6pPr marL="2438400" indent="-228600" algn="l" rtl="0" fontAlgn="base">
              <a:spcBef>
                <a:spcPct val="20000"/>
              </a:spcBef>
              <a:spcAft>
                <a:spcPct val="0"/>
              </a:spcAft>
              <a:buChar char="»"/>
              <a:defRPr sz="2000">
                <a:solidFill>
                  <a:schemeClr val="accent2"/>
                </a:solidFill>
                <a:latin typeface="+mn-lt"/>
                <a:ea typeface="+mn-ea"/>
                <a:cs typeface="+mn-cs"/>
              </a:defRPr>
            </a:lvl6pPr>
            <a:lvl7pPr marL="2895600" indent="-228600" algn="l" rtl="0" fontAlgn="base">
              <a:spcBef>
                <a:spcPct val="20000"/>
              </a:spcBef>
              <a:spcAft>
                <a:spcPct val="0"/>
              </a:spcAft>
              <a:buChar char="»"/>
              <a:defRPr sz="2000">
                <a:solidFill>
                  <a:schemeClr val="accent2"/>
                </a:solidFill>
                <a:latin typeface="+mn-lt"/>
                <a:ea typeface="+mn-ea"/>
                <a:cs typeface="+mn-cs"/>
              </a:defRPr>
            </a:lvl7pPr>
            <a:lvl8pPr marL="3352800" indent="-228600" algn="l" rtl="0" fontAlgn="base">
              <a:spcBef>
                <a:spcPct val="20000"/>
              </a:spcBef>
              <a:spcAft>
                <a:spcPct val="0"/>
              </a:spcAft>
              <a:buChar char="»"/>
              <a:defRPr sz="2000">
                <a:solidFill>
                  <a:schemeClr val="accent2"/>
                </a:solidFill>
                <a:latin typeface="+mn-lt"/>
                <a:ea typeface="+mn-ea"/>
                <a:cs typeface="+mn-cs"/>
              </a:defRPr>
            </a:lvl8pPr>
            <a:lvl9pPr marL="3810000" indent="-228600" algn="l" rtl="0" fontAlgn="base">
              <a:spcBef>
                <a:spcPct val="20000"/>
              </a:spcBef>
              <a:spcAft>
                <a:spcPct val="0"/>
              </a:spcAft>
              <a:buChar char="»"/>
              <a:defRPr sz="2000">
                <a:solidFill>
                  <a:schemeClr val="accent2"/>
                </a:solidFill>
                <a:latin typeface="+mn-lt"/>
                <a:ea typeface="+mn-ea"/>
                <a:cs typeface="+mn-cs"/>
              </a:defRPr>
            </a:lvl9pPr>
          </a:lstStyle>
          <a:p>
            <a:pPr marL="0" indent="0">
              <a:buNone/>
            </a:pPr>
            <a:r>
              <a:rPr lang="en-GB" sz="1800" b="0" kern="0" dirty="0">
                <a:solidFill>
                  <a:srgbClr val="00B0F0"/>
                </a:solidFill>
              </a:rPr>
              <a:t>CSS offers more of a multi-core system. Presumably costs more than a license but de-risks development.</a:t>
            </a:r>
          </a:p>
        </p:txBody>
      </p:sp>
      <p:sp>
        <p:nvSpPr>
          <p:cNvPr id="8" name="TextBox 7">
            <a:extLst>
              <a:ext uri="{FF2B5EF4-FFF2-40B4-BE49-F238E27FC236}">
                <a16:creationId xmlns:a16="http://schemas.microsoft.com/office/drawing/2014/main" id="{939EDB62-78F0-5E7F-D24A-D24B3BE6A987}"/>
              </a:ext>
            </a:extLst>
          </p:cNvPr>
          <p:cNvSpPr txBox="1"/>
          <p:nvPr/>
        </p:nvSpPr>
        <p:spPr>
          <a:xfrm>
            <a:off x="422393" y="6333225"/>
            <a:ext cx="6167073" cy="230832"/>
          </a:xfrm>
          <a:prstGeom prst="rect">
            <a:avLst/>
          </a:prstGeom>
          <a:noFill/>
        </p:spPr>
        <p:txBody>
          <a:bodyPr wrap="none" rtlCol="0">
            <a:spAutoFit/>
          </a:bodyPr>
          <a:lstStyle/>
          <a:p>
            <a:r>
              <a:rPr lang="en-GB" sz="900" b="0" dirty="0">
                <a:solidFill>
                  <a:schemeClr val="tx1"/>
                </a:solidFill>
              </a:rPr>
              <a:t>https://</a:t>
            </a:r>
            <a:r>
              <a:rPr lang="en-GB" sz="900" b="0" dirty="0" err="1">
                <a:solidFill>
                  <a:schemeClr val="tx1"/>
                </a:solidFill>
              </a:rPr>
              <a:t>www.nextplatform.com</a:t>
            </a:r>
            <a:r>
              <a:rPr lang="en-GB" sz="900" b="0" dirty="0">
                <a:solidFill>
                  <a:schemeClr val="tx1"/>
                </a:solidFill>
              </a:rPr>
              <a:t>/2023/08/31/arm-gets-closer-to-creating-full-blown-server-</a:t>
            </a:r>
            <a:r>
              <a:rPr lang="en-GB" sz="900" b="0" dirty="0" err="1">
                <a:solidFill>
                  <a:schemeClr val="tx1"/>
                </a:solidFill>
              </a:rPr>
              <a:t>cpu</a:t>
            </a:r>
            <a:r>
              <a:rPr lang="en-GB" sz="900" b="0" dirty="0">
                <a:solidFill>
                  <a:schemeClr val="tx1"/>
                </a:solidFill>
              </a:rPr>
              <a:t>-designs/?td=rt-9cp</a:t>
            </a:r>
          </a:p>
        </p:txBody>
      </p:sp>
    </p:spTree>
    <p:extLst>
      <p:ext uri="{BB962C8B-B14F-4D97-AF65-F5344CB8AC3E}">
        <p14:creationId xmlns:p14="http://schemas.microsoft.com/office/powerpoint/2010/main" val="3581330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75E3-D075-55E1-31D8-147D9E88A4BD}"/>
              </a:ext>
            </a:extLst>
          </p:cNvPr>
          <p:cNvSpPr>
            <a:spLocks noGrp="1"/>
          </p:cNvSpPr>
          <p:nvPr>
            <p:ph type="title"/>
          </p:nvPr>
        </p:nvSpPr>
        <p:spPr/>
        <p:txBody>
          <a:bodyPr/>
          <a:lstStyle/>
          <a:p>
            <a:r>
              <a:rPr lang="en-GB" dirty="0"/>
              <a:t>ARM Neoverse CSS</a:t>
            </a:r>
          </a:p>
        </p:txBody>
      </p:sp>
      <p:sp>
        <p:nvSpPr>
          <p:cNvPr id="4" name="Date Placeholder 3">
            <a:extLst>
              <a:ext uri="{FF2B5EF4-FFF2-40B4-BE49-F238E27FC236}">
                <a16:creationId xmlns:a16="http://schemas.microsoft.com/office/drawing/2014/main" id="{194AC8E3-2A8E-03F0-4D8A-EFD3161F41B1}"/>
              </a:ext>
            </a:extLst>
          </p:cNvPr>
          <p:cNvSpPr>
            <a:spLocks noGrp="1"/>
          </p:cNvSpPr>
          <p:nvPr>
            <p:ph type="dt" sz="half" idx="10"/>
          </p:nvPr>
        </p:nvSpPr>
        <p:spPr/>
        <p:txBody>
          <a:bodyPr/>
          <a:lstStyle/>
          <a:p>
            <a:pPr>
              <a:defRPr/>
            </a:pPr>
            <a:r>
              <a:rPr lang="en-GB"/>
              <a:t>David Britton, University of Glasgow</a:t>
            </a:r>
            <a:endParaRPr lang="en-US" dirty="0"/>
          </a:p>
        </p:txBody>
      </p:sp>
      <p:sp>
        <p:nvSpPr>
          <p:cNvPr id="5" name="Footer Placeholder 4">
            <a:extLst>
              <a:ext uri="{FF2B5EF4-FFF2-40B4-BE49-F238E27FC236}">
                <a16:creationId xmlns:a16="http://schemas.microsoft.com/office/drawing/2014/main" id="{9C20F7C5-75F9-B46C-03E3-BBA5F74E8D1D}"/>
              </a:ext>
            </a:extLst>
          </p:cNvPr>
          <p:cNvSpPr>
            <a:spLocks noGrp="1"/>
          </p:cNvSpPr>
          <p:nvPr>
            <p:ph type="ftr" sz="quarter" idx="11"/>
          </p:nvPr>
        </p:nvSpPr>
        <p:spPr/>
        <p:txBody>
          <a:bodyPr/>
          <a:lstStyle/>
          <a:p>
            <a:pPr>
              <a:defRPr/>
            </a:pPr>
            <a:r>
              <a:rPr lang="en-US" dirty="0"/>
              <a:t>GDB</a:t>
            </a:r>
          </a:p>
        </p:txBody>
      </p:sp>
      <p:pic>
        <p:nvPicPr>
          <p:cNvPr id="6" name="Picture 5">
            <a:extLst>
              <a:ext uri="{FF2B5EF4-FFF2-40B4-BE49-F238E27FC236}">
                <a16:creationId xmlns:a16="http://schemas.microsoft.com/office/drawing/2014/main" id="{5D52C883-3DF6-3447-68ED-ED243EB66C2B}"/>
              </a:ext>
            </a:extLst>
          </p:cNvPr>
          <p:cNvPicPr>
            <a:picLocks noChangeAspect="1"/>
          </p:cNvPicPr>
          <p:nvPr/>
        </p:nvPicPr>
        <p:blipFill>
          <a:blip r:embed="rId3"/>
          <a:stretch>
            <a:fillRect/>
          </a:stretch>
        </p:blipFill>
        <p:spPr>
          <a:xfrm>
            <a:off x="685800" y="2003940"/>
            <a:ext cx="7772400" cy="3962400"/>
          </a:xfrm>
          <a:prstGeom prst="rect">
            <a:avLst/>
          </a:prstGeom>
          <a:effectLst>
            <a:outerShdw blurRad="177800" dist="38100" dir="2700000" sx="102000" sy="102000" algn="tl" rotWithShape="0">
              <a:prstClr val="black">
                <a:alpha val="40000"/>
              </a:prstClr>
            </a:outerShdw>
          </a:effectLst>
        </p:spPr>
      </p:pic>
      <p:sp>
        <p:nvSpPr>
          <p:cNvPr id="7" name="TextBox 6">
            <a:extLst>
              <a:ext uri="{FF2B5EF4-FFF2-40B4-BE49-F238E27FC236}">
                <a16:creationId xmlns:a16="http://schemas.microsoft.com/office/drawing/2014/main" id="{6D85A23B-F39A-F1B7-A6E9-0F5B00C35E93}"/>
              </a:ext>
            </a:extLst>
          </p:cNvPr>
          <p:cNvSpPr txBox="1"/>
          <p:nvPr/>
        </p:nvSpPr>
        <p:spPr>
          <a:xfrm>
            <a:off x="2653261" y="4118704"/>
            <a:ext cx="1518814" cy="338554"/>
          </a:xfrm>
          <a:prstGeom prst="rect">
            <a:avLst/>
          </a:prstGeom>
          <a:solidFill>
            <a:srgbClr val="E6D2EF"/>
          </a:solidFill>
        </p:spPr>
        <p:txBody>
          <a:bodyPr wrap="none" rtlCol="0">
            <a:spAutoFit/>
          </a:bodyPr>
          <a:lstStyle/>
          <a:p>
            <a:r>
              <a:rPr lang="en-GB" sz="1600" i="1" dirty="0">
                <a:solidFill>
                  <a:srgbClr val="FF0000"/>
                </a:solidFill>
                <a:latin typeface="Bierstadt Display" panose="020B0004020202020204" pitchFamily="34" charset="0"/>
              </a:rPr>
              <a:t>AWS Graviton2</a:t>
            </a:r>
          </a:p>
        </p:txBody>
      </p:sp>
      <p:sp>
        <p:nvSpPr>
          <p:cNvPr id="8" name="TextBox 7">
            <a:extLst>
              <a:ext uri="{FF2B5EF4-FFF2-40B4-BE49-F238E27FC236}">
                <a16:creationId xmlns:a16="http://schemas.microsoft.com/office/drawing/2014/main" id="{B21EF5F8-E492-2B64-62FF-8FD96D98434A}"/>
              </a:ext>
            </a:extLst>
          </p:cNvPr>
          <p:cNvSpPr txBox="1"/>
          <p:nvPr/>
        </p:nvSpPr>
        <p:spPr>
          <a:xfrm>
            <a:off x="2653261" y="2684210"/>
            <a:ext cx="1518814" cy="338554"/>
          </a:xfrm>
          <a:prstGeom prst="rect">
            <a:avLst/>
          </a:prstGeom>
          <a:solidFill>
            <a:srgbClr val="E6D2EF"/>
          </a:solidFill>
        </p:spPr>
        <p:txBody>
          <a:bodyPr wrap="none" rtlCol="0">
            <a:spAutoFit/>
          </a:bodyPr>
          <a:lstStyle/>
          <a:p>
            <a:r>
              <a:rPr lang="en-GB" sz="1600" i="1" dirty="0">
                <a:solidFill>
                  <a:srgbClr val="FF0000"/>
                </a:solidFill>
                <a:latin typeface="Bierstadt Display" panose="020B0004020202020204" pitchFamily="34" charset="0"/>
              </a:rPr>
              <a:t>AWS Graviton3</a:t>
            </a:r>
          </a:p>
        </p:txBody>
      </p:sp>
      <p:sp>
        <p:nvSpPr>
          <p:cNvPr id="9" name="TextBox 8">
            <a:extLst>
              <a:ext uri="{FF2B5EF4-FFF2-40B4-BE49-F238E27FC236}">
                <a16:creationId xmlns:a16="http://schemas.microsoft.com/office/drawing/2014/main" id="{DF092A68-3DB4-D3F4-3EA7-C87A4D86DCFE}"/>
              </a:ext>
            </a:extLst>
          </p:cNvPr>
          <p:cNvSpPr txBox="1"/>
          <p:nvPr/>
        </p:nvSpPr>
        <p:spPr>
          <a:xfrm>
            <a:off x="4832336" y="2467433"/>
            <a:ext cx="1394036" cy="338554"/>
          </a:xfrm>
          <a:prstGeom prst="rect">
            <a:avLst/>
          </a:prstGeom>
          <a:solidFill>
            <a:srgbClr val="E6D2EF"/>
          </a:solidFill>
        </p:spPr>
        <p:txBody>
          <a:bodyPr wrap="none" rtlCol="0">
            <a:spAutoFit/>
          </a:bodyPr>
          <a:lstStyle/>
          <a:p>
            <a:r>
              <a:rPr lang="en-GB" sz="1600" i="1" dirty="0">
                <a:solidFill>
                  <a:srgbClr val="FF0000"/>
                </a:solidFill>
                <a:latin typeface="Bierstadt Display" panose="020B0004020202020204" pitchFamily="34" charset="0"/>
              </a:rPr>
              <a:t>NVIDIA Grace</a:t>
            </a:r>
          </a:p>
        </p:txBody>
      </p:sp>
      <p:sp>
        <p:nvSpPr>
          <p:cNvPr id="10" name="TextBox 9">
            <a:extLst>
              <a:ext uri="{FF2B5EF4-FFF2-40B4-BE49-F238E27FC236}">
                <a16:creationId xmlns:a16="http://schemas.microsoft.com/office/drawing/2014/main" id="{408D0394-1B58-F101-0F60-7559DEFB50EE}"/>
              </a:ext>
            </a:extLst>
          </p:cNvPr>
          <p:cNvSpPr txBox="1"/>
          <p:nvPr/>
        </p:nvSpPr>
        <p:spPr>
          <a:xfrm>
            <a:off x="2504425" y="4829966"/>
            <a:ext cx="1792735" cy="338554"/>
          </a:xfrm>
          <a:prstGeom prst="rect">
            <a:avLst/>
          </a:prstGeom>
          <a:solidFill>
            <a:srgbClr val="E6D2EF"/>
          </a:solidFill>
        </p:spPr>
        <p:txBody>
          <a:bodyPr wrap="none" rtlCol="0">
            <a:spAutoFit/>
          </a:bodyPr>
          <a:lstStyle/>
          <a:p>
            <a:r>
              <a:rPr lang="en-GB" sz="1600" i="1" dirty="0">
                <a:solidFill>
                  <a:srgbClr val="FF0000"/>
                </a:solidFill>
                <a:latin typeface="Bierstadt Display" panose="020B0004020202020204" pitchFamily="34" charset="0"/>
              </a:rPr>
              <a:t>Ampere </a:t>
            </a:r>
            <a:r>
              <a:rPr lang="en-GB" sz="1600" i="1" dirty="0" err="1">
                <a:solidFill>
                  <a:srgbClr val="FF0000"/>
                </a:solidFill>
                <a:latin typeface="Bierstadt Display" panose="020B0004020202020204" pitchFamily="34" charset="0"/>
              </a:rPr>
              <a:t>Altra</a:t>
            </a:r>
            <a:r>
              <a:rPr lang="en-GB" sz="1600" i="1" dirty="0">
                <a:solidFill>
                  <a:srgbClr val="FF0000"/>
                </a:solidFill>
                <a:latin typeface="Bierstadt Display" panose="020B0004020202020204" pitchFamily="34" charset="0"/>
              </a:rPr>
              <a:t>/Max</a:t>
            </a:r>
          </a:p>
        </p:txBody>
      </p:sp>
      <p:sp>
        <p:nvSpPr>
          <p:cNvPr id="11" name="TextBox 10">
            <a:extLst>
              <a:ext uri="{FF2B5EF4-FFF2-40B4-BE49-F238E27FC236}">
                <a16:creationId xmlns:a16="http://schemas.microsoft.com/office/drawing/2014/main" id="{839F4E91-344F-70A2-9682-5F81887CE4F9}"/>
              </a:ext>
            </a:extLst>
          </p:cNvPr>
          <p:cNvSpPr txBox="1"/>
          <p:nvPr/>
        </p:nvSpPr>
        <p:spPr>
          <a:xfrm>
            <a:off x="1488463" y="6264460"/>
            <a:ext cx="6167073" cy="230832"/>
          </a:xfrm>
          <a:prstGeom prst="rect">
            <a:avLst/>
          </a:prstGeom>
          <a:noFill/>
        </p:spPr>
        <p:txBody>
          <a:bodyPr wrap="none" rtlCol="0">
            <a:spAutoFit/>
          </a:bodyPr>
          <a:lstStyle/>
          <a:p>
            <a:r>
              <a:rPr lang="en-GB" sz="900" b="0" dirty="0">
                <a:solidFill>
                  <a:schemeClr val="tx1"/>
                </a:solidFill>
              </a:rPr>
              <a:t>https://</a:t>
            </a:r>
            <a:r>
              <a:rPr lang="en-GB" sz="900" b="0" dirty="0" err="1">
                <a:solidFill>
                  <a:schemeClr val="tx1"/>
                </a:solidFill>
              </a:rPr>
              <a:t>www.nextplatform.com</a:t>
            </a:r>
            <a:r>
              <a:rPr lang="en-GB" sz="900" b="0" dirty="0">
                <a:solidFill>
                  <a:schemeClr val="tx1"/>
                </a:solidFill>
              </a:rPr>
              <a:t>/2023/08/31/arm-gets-closer-to-creating-full-blown-server-</a:t>
            </a:r>
            <a:r>
              <a:rPr lang="en-GB" sz="900" b="0" dirty="0" err="1">
                <a:solidFill>
                  <a:schemeClr val="tx1"/>
                </a:solidFill>
              </a:rPr>
              <a:t>cpu</a:t>
            </a:r>
            <a:r>
              <a:rPr lang="en-GB" sz="900" b="0" dirty="0">
                <a:solidFill>
                  <a:schemeClr val="tx1"/>
                </a:solidFill>
              </a:rPr>
              <a:t>-designs/?td=rt-9cp</a:t>
            </a:r>
          </a:p>
        </p:txBody>
      </p:sp>
    </p:spTree>
    <p:extLst>
      <p:ext uri="{BB962C8B-B14F-4D97-AF65-F5344CB8AC3E}">
        <p14:creationId xmlns:p14="http://schemas.microsoft.com/office/powerpoint/2010/main" val="313820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841A-D46E-D575-7C7C-0737C6DFA09C}"/>
              </a:ext>
            </a:extLst>
          </p:cNvPr>
          <p:cNvSpPr>
            <a:spLocks noGrp="1"/>
          </p:cNvSpPr>
          <p:nvPr>
            <p:ph type="title"/>
          </p:nvPr>
        </p:nvSpPr>
        <p:spPr/>
        <p:txBody>
          <a:bodyPr/>
          <a:lstStyle/>
          <a:p>
            <a:r>
              <a:rPr lang="en-GB" dirty="0"/>
              <a:t>Ampere Roadmap</a:t>
            </a:r>
          </a:p>
        </p:txBody>
      </p:sp>
      <p:sp>
        <p:nvSpPr>
          <p:cNvPr id="4" name="Date Placeholder 3">
            <a:extLst>
              <a:ext uri="{FF2B5EF4-FFF2-40B4-BE49-F238E27FC236}">
                <a16:creationId xmlns:a16="http://schemas.microsoft.com/office/drawing/2014/main" id="{4C3F9F7F-0D0C-7128-09CF-40A4F5834671}"/>
              </a:ext>
            </a:extLst>
          </p:cNvPr>
          <p:cNvSpPr>
            <a:spLocks noGrp="1"/>
          </p:cNvSpPr>
          <p:nvPr>
            <p:ph type="dt" sz="half" idx="10"/>
          </p:nvPr>
        </p:nvSpPr>
        <p:spPr/>
        <p:txBody>
          <a:bodyPr/>
          <a:lstStyle/>
          <a:p>
            <a:pPr>
              <a:defRPr/>
            </a:pPr>
            <a:r>
              <a:rPr lang="en-GB"/>
              <a:t>David Britton, University of Glasgow</a:t>
            </a:r>
            <a:endParaRPr lang="en-US" dirty="0"/>
          </a:p>
        </p:txBody>
      </p:sp>
      <p:sp>
        <p:nvSpPr>
          <p:cNvPr id="5" name="Footer Placeholder 4">
            <a:extLst>
              <a:ext uri="{FF2B5EF4-FFF2-40B4-BE49-F238E27FC236}">
                <a16:creationId xmlns:a16="http://schemas.microsoft.com/office/drawing/2014/main" id="{5ADEAA8E-CB3E-0651-9071-3577856DC69F}"/>
              </a:ext>
            </a:extLst>
          </p:cNvPr>
          <p:cNvSpPr>
            <a:spLocks noGrp="1"/>
          </p:cNvSpPr>
          <p:nvPr>
            <p:ph type="ftr" sz="quarter" idx="11"/>
          </p:nvPr>
        </p:nvSpPr>
        <p:spPr/>
        <p:txBody>
          <a:bodyPr/>
          <a:lstStyle/>
          <a:p>
            <a:pPr>
              <a:defRPr/>
            </a:pPr>
            <a:r>
              <a:rPr lang="en-US" dirty="0"/>
              <a:t>GDB</a:t>
            </a:r>
          </a:p>
        </p:txBody>
      </p:sp>
      <p:pic>
        <p:nvPicPr>
          <p:cNvPr id="6" name="Content Placeholder 4">
            <a:extLst>
              <a:ext uri="{FF2B5EF4-FFF2-40B4-BE49-F238E27FC236}">
                <a16:creationId xmlns:a16="http://schemas.microsoft.com/office/drawing/2014/main" id="{E3D44C0F-B37F-C8AD-6EAD-95978512B9F6}"/>
              </a:ext>
            </a:extLst>
          </p:cNvPr>
          <p:cNvPicPr>
            <a:picLocks noChangeAspect="1"/>
          </p:cNvPicPr>
          <p:nvPr/>
        </p:nvPicPr>
        <p:blipFill>
          <a:blip r:embed="rId2"/>
          <a:stretch>
            <a:fillRect/>
          </a:stretch>
        </p:blipFill>
        <p:spPr bwMode="auto">
          <a:xfrm>
            <a:off x="0" y="2101125"/>
            <a:ext cx="9131300" cy="4260573"/>
          </a:xfrm>
          <a:prstGeom prst="rect">
            <a:avLst/>
          </a:prstGeom>
          <a:noFill/>
          <a:ln w="9525">
            <a:noFill/>
            <a:miter lim="800000"/>
            <a:headEnd/>
            <a:tailEnd/>
          </a:ln>
        </p:spPr>
      </p:pic>
      <p:sp>
        <p:nvSpPr>
          <p:cNvPr id="7" name="TextBox 6">
            <a:extLst>
              <a:ext uri="{FF2B5EF4-FFF2-40B4-BE49-F238E27FC236}">
                <a16:creationId xmlns:a16="http://schemas.microsoft.com/office/drawing/2014/main" id="{82146FB4-8B0A-1EC5-E3CE-9FACBC6533D6}"/>
              </a:ext>
            </a:extLst>
          </p:cNvPr>
          <p:cNvSpPr txBox="1"/>
          <p:nvPr/>
        </p:nvSpPr>
        <p:spPr>
          <a:xfrm>
            <a:off x="213756" y="1385301"/>
            <a:ext cx="8716488" cy="707886"/>
          </a:xfrm>
          <a:prstGeom prst="rect">
            <a:avLst/>
          </a:prstGeom>
          <a:solidFill>
            <a:schemeClr val="bg1"/>
          </a:solidFill>
        </p:spPr>
        <p:txBody>
          <a:bodyPr wrap="square" rtlCol="0">
            <a:spAutoFit/>
          </a:bodyPr>
          <a:lstStyle/>
          <a:p>
            <a:r>
              <a:rPr lang="en-GB" sz="2000" b="0" dirty="0" err="1">
                <a:solidFill>
                  <a:srgbClr val="000090"/>
                </a:solidFill>
                <a:latin typeface="Bierstadt Display" panose="020B0004020202020204" pitchFamily="34" charset="0"/>
              </a:rPr>
              <a:t>AmpereOne</a:t>
            </a:r>
            <a:r>
              <a:rPr lang="en-GB" sz="2000" b="0" dirty="0">
                <a:solidFill>
                  <a:srgbClr val="000090"/>
                </a:solidFill>
                <a:latin typeface="Bierstadt Display" panose="020B0004020202020204" pitchFamily="34" charset="0"/>
                <a:sym typeface="Wingdings" pitchFamily="2" charset="2"/>
              </a:rPr>
              <a:t> (released but not available to us yet) is Ampere’s own system; not based on Neoverse</a:t>
            </a:r>
            <a:endParaRPr lang="en-GB" sz="2000" b="0" dirty="0">
              <a:solidFill>
                <a:srgbClr val="000090"/>
              </a:solidFill>
              <a:latin typeface="Bierstadt Display" panose="020B0004020202020204" pitchFamily="34" charset="0"/>
            </a:endParaRPr>
          </a:p>
        </p:txBody>
      </p:sp>
      <p:sp>
        <p:nvSpPr>
          <p:cNvPr id="8" name="TextBox 7">
            <a:hlinkClick r:id="rId3"/>
            <a:extLst>
              <a:ext uri="{FF2B5EF4-FFF2-40B4-BE49-F238E27FC236}">
                <a16:creationId xmlns:a16="http://schemas.microsoft.com/office/drawing/2014/main" id="{E7DD6ABB-2CBA-0716-8F5D-4D7569F5E5FF}"/>
              </a:ext>
            </a:extLst>
          </p:cNvPr>
          <p:cNvSpPr txBox="1"/>
          <p:nvPr/>
        </p:nvSpPr>
        <p:spPr>
          <a:xfrm>
            <a:off x="2513659" y="5864115"/>
            <a:ext cx="6630341" cy="246221"/>
          </a:xfrm>
          <a:prstGeom prst="rect">
            <a:avLst/>
          </a:prstGeom>
          <a:solidFill>
            <a:schemeClr val="bg1">
              <a:lumMod val="50000"/>
            </a:schemeClr>
          </a:solidFill>
        </p:spPr>
        <p:txBody>
          <a:bodyPr wrap="none" rtlCol="0">
            <a:spAutoFit/>
          </a:bodyPr>
          <a:lstStyle/>
          <a:p>
            <a:r>
              <a:rPr lang="en-GB" sz="1000" b="0" dirty="0">
                <a:solidFill>
                  <a:schemeClr val="bg1"/>
                </a:solidFill>
              </a:rPr>
              <a:t>https://</a:t>
            </a:r>
            <a:r>
              <a:rPr lang="en-GB" sz="1000" b="0" dirty="0" err="1">
                <a:solidFill>
                  <a:schemeClr val="bg1"/>
                </a:solidFill>
              </a:rPr>
              <a:t>www.nextplatform.com</a:t>
            </a:r>
            <a:r>
              <a:rPr lang="en-GB" sz="1000" b="0" dirty="0">
                <a:solidFill>
                  <a:schemeClr val="bg1"/>
                </a:solidFill>
              </a:rPr>
              <a:t>/2023/05/18/ampere-gets-out-in-front-of-x86-with-192-core-siryn-ampereone/</a:t>
            </a:r>
          </a:p>
        </p:txBody>
      </p:sp>
    </p:spTree>
    <p:extLst>
      <p:ext uri="{BB962C8B-B14F-4D97-AF65-F5344CB8AC3E}">
        <p14:creationId xmlns:p14="http://schemas.microsoft.com/office/powerpoint/2010/main" val="3820790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025B-3A79-F144-59C3-8680DF693521}"/>
              </a:ext>
            </a:extLst>
          </p:cNvPr>
          <p:cNvSpPr>
            <a:spLocks noGrp="1"/>
          </p:cNvSpPr>
          <p:nvPr>
            <p:ph type="title"/>
          </p:nvPr>
        </p:nvSpPr>
        <p:spPr/>
        <p:txBody>
          <a:bodyPr/>
          <a:lstStyle/>
          <a:p>
            <a:r>
              <a:rPr lang="en-GB" dirty="0" err="1"/>
              <a:t>AmpereOne</a:t>
            </a:r>
            <a:r>
              <a:rPr lang="en-GB" dirty="0"/>
              <a:t> vs </a:t>
            </a:r>
            <a:r>
              <a:rPr lang="en-GB" dirty="0" err="1"/>
              <a:t>Altra</a:t>
            </a:r>
            <a:endParaRPr lang="en-GB" dirty="0"/>
          </a:p>
        </p:txBody>
      </p:sp>
      <p:sp>
        <p:nvSpPr>
          <p:cNvPr id="4" name="Date Placeholder 3">
            <a:extLst>
              <a:ext uri="{FF2B5EF4-FFF2-40B4-BE49-F238E27FC236}">
                <a16:creationId xmlns:a16="http://schemas.microsoft.com/office/drawing/2014/main" id="{3A59DD91-FE05-C66C-93B2-01CD0C10D74A}"/>
              </a:ext>
            </a:extLst>
          </p:cNvPr>
          <p:cNvSpPr>
            <a:spLocks noGrp="1"/>
          </p:cNvSpPr>
          <p:nvPr>
            <p:ph type="dt" sz="half" idx="10"/>
          </p:nvPr>
        </p:nvSpPr>
        <p:spPr/>
        <p:txBody>
          <a:bodyPr/>
          <a:lstStyle/>
          <a:p>
            <a:pPr>
              <a:defRPr/>
            </a:pPr>
            <a:r>
              <a:rPr lang="en-GB"/>
              <a:t>David Britton, University of Glasgow</a:t>
            </a:r>
            <a:endParaRPr lang="en-US" dirty="0"/>
          </a:p>
        </p:txBody>
      </p:sp>
      <p:sp>
        <p:nvSpPr>
          <p:cNvPr id="5" name="Footer Placeholder 4">
            <a:extLst>
              <a:ext uri="{FF2B5EF4-FFF2-40B4-BE49-F238E27FC236}">
                <a16:creationId xmlns:a16="http://schemas.microsoft.com/office/drawing/2014/main" id="{77560810-26F6-8A03-8A42-DADF92973CB6}"/>
              </a:ext>
            </a:extLst>
          </p:cNvPr>
          <p:cNvSpPr>
            <a:spLocks noGrp="1"/>
          </p:cNvSpPr>
          <p:nvPr>
            <p:ph type="ftr" sz="quarter" idx="11"/>
          </p:nvPr>
        </p:nvSpPr>
        <p:spPr/>
        <p:txBody>
          <a:bodyPr/>
          <a:lstStyle/>
          <a:p>
            <a:pPr>
              <a:defRPr/>
            </a:pPr>
            <a:r>
              <a:rPr lang="en-US" dirty="0"/>
              <a:t>GDB</a:t>
            </a:r>
          </a:p>
        </p:txBody>
      </p:sp>
      <p:pic>
        <p:nvPicPr>
          <p:cNvPr id="7" name="Picture 6">
            <a:extLst>
              <a:ext uri="{FF2B5EF4-FFF2-40B4-BE49-F238E27FC236}">
                <a16:creationId xmlns:a16="http://schemas.microsoft.com/office/drawing/2014/main" id="{60FCA8B4-6643-EE3E-40D6-7AEF81003482}"/>
              </a:ext>
            </a:extLst>
          </p:cNvPr>
          <p:cNvPicPr>
            <a:picLocks noChangeAspect="1"/>
          </p:cNvPicPr>
          <p:nvPr/>
        </p:nvPicPr>
        <p:blipFill>
          <a:blip r:embed="rId2"/>
          <a:stretch>
            <a:fillRect/>
          </a:stretch>
        </p:blipFill>
        <p:spPr>
          <a:xfrm>
            <a:off x="163717" y="1427473"/>
            <a:ext cx="6632474" cy="4142053"/>
          </a:xfrm>
          <a:prstGeom prst="rect">
            <a:avLst/>
          </a:prstGeom>
          <a:effectLst>
            <a:outerShdw blurRad="177800" dist="38100" dir="2700000" sx="102000" sy="102000" algn="tl" rotWithShape="0">
              <a:prstClr val="black">
                <a:alpha val="40000"/>
              </a:prstClr>
            </a:outerShdw>
          </a:effectLst>
        </p:spPr>
      </p:pic>
      <p:pic>
        <p:nvPicPr>
          <p:cNvPr id="6" name="Content Placeholder 4">
            <a:extLst>
              <a:ext uri="{FF2B5EF4-FFF2-40B4-BE49-F238E27FC236}">
                <a16:creationId xmlns:a16="http://schemas.microsoft.com/office/drawing/2014/main" id="{0FA48C48-C59F-5F34-53BC-651EF2BFD870}"/>
              </a:ext>
            </a:extLst>
          </p:cNvPr>
          <p:cNvPicPr>
            <a:picLocks noGrp="1" noChangeAspect="1"/>
          </p:cNvPicPr>
          <p:nvPr>
            <p:ph idx="1"/>
          </p:nvPr>
        </p:nvPicPr>
        <p:blipFill>
          <a:blip r:embed="rId3"/>
          <a:stretch>
            <a:fillRect/>
          </a:stretch>
        </p:blipFill>
        <p:spPr>
          <a:xfrm>
            <a:off x="3317141" y="3149997"/>
            <a:ext cx="5663142" cy="3427015"/>
          </a:xfrm>
          <a:effectLst>
            <a:outerShdw blurRad="177800" dist="38100" dir="2700000" sx="102000" sy="102000" algn="tl" rotWithShape="0">
              <a:prstClr val="black">
                <a:alpha val="40000"/>
              </a:prstClr>
            </a:outerShdw>
          </a:effectLst>
        </p:spPr>
      </p:pic>
      <p:sp>
        <p:nvSpPr>
          <p:cNvPr id="8" name="TextBox 7">
            <a:extLst>
              <a:ext uri="{FF2B5EF4-FFF2-40B4-BE49-F238E27FC236}">
                <a16:creationId xmlns:a16="http://schemas.microsoft.com/office/drawing/2014/main" id="{D9459BE5-23B3-3DDE-9090-A78306B6385B}"/>
              </a:ext>
            </a:extLst>
          </p:cNvPr>
          <p:cNvSpPr txBox="1"/>
          <p:nvPr/>
        </p:nvSpPr>
        <p:spPr>
          <a:xfrm>
            <a:off x="96388" y="6030140"/>
            <a:ext cx="3220753" cy="246221"/>
          </a:xfrm>
          <a:prstGeom prst="rect">
            <a:avLst/>
          </a:prstGeom>
          <a:solidFill>
            <a:schemeClr val="bg1"/>
          </a:solidFill>
        </p:spPr>
        <p:txBody>
          <a:bodyPr wrap="none" rtlCol="0">
            <a:spAutoFit/>
          </a:bodyPr>
          <a:lstStyle/>
          <a:p>
            <a:r>
              <a:rPr lang="en-GB" sz="1000" b="0" dirty="0">
                <a:solidFill>
                  <a:schemeClr val="tx1"/>
                </a:solidFill>
              </a:rPr>
              <a:t>https://</a:t>
            </a:r>
            <a:r>
              <a:rPr lang="en-GB" sz="1000" b="0" dirty="0" err="1">
                <a:solidFill>
                  <a:schemeClr val="tx1"/>
                </a:solidFill>
              </a:rPr>
              <a:t>amperecomputing.com</a:t>
            </a:r>
            <a:r>
              <a:rPr lang="en-GB" sz="1000" b="0" dirty="0">
                <a:solidFill>
                  <a:schemeClr val="tx1"/>
                </a:solidFill>
              </a:rPr>
              <a:t>/products/processors</a:t>
            </a:r>
          </a:p>
        </p:txBody>
      </p:sp>
    </p:spTree>
    <p:extLst>
      <p:ext uri="{BB962C8B-B14F-4D97-AF65-F5344CB8AC3E}">
        <p14:creationId xmlns:p14="http://schemas.microsoft.com/office/powerpoint/2010/main" val="41421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4B677-BB9C-2DBE-065E-362571B0EFD8}"/>
              </a:ext>
            </a:extLst>
          </p:cNvPr>
          <p:cNvSpPr>
            <a:spLocks noGrp="1"/>
          </p:cNvSpPr>
          <p:nvPr>
            <p:ph type="title"/>
          </p:nvPr>
        </p:nvSpPr>
        <p:spPr/>
        <p:txBody>
          <a:bodyPr/>
          <a:lstStyle/>
          <a:p>
            <a:r>
              <a:rPr lang="en-GB" dirty="0" err="1"/>
              <a:t>AmpereOne</a:t>
            </a:r>
            <a:r>
              <a:rPr lang="en-GB" dirty="0"/>
              <a:t> vs AMD</a:t>
            </a:r>
          </a:p>
        </p:txBody>
      </p:sp>
      <p:pic>
        <p:nvPicPr>
          <p:cNvPr id="7" name="Content Placeholder 6">
            <a:extLst>
              <a:ext uri="{FF2B5EF4-FFF2-40B4-BE49-F238E27FC236}">
                <a16:creationId xmlns:a16="http://schemas.microsoft.com/office/drawing/2014/main" id="{B0E7F520-A35C-A371-2363-841D6B0FC298}"/>
              </a:ext>
            </a:extLst>
          </p:cNvPr>
          <p:cNvPicPr>
            <a:picLocks noGrp="1" noChangeAspect="1"/>
          </p:cNvPicPr>
          <p:nvPr>
            <p:ph idx="1"/>
          </p:nvPr>
        </p:nvPicPr>
        <p:blipFill>
          <a:blip r:embed="rId2"/>
          <a:stretch>
            <a:fillRect/>
          </a:stretch>
        </p:blipFill>
        <p:spPr>
          <a:xfrm>
            <a:off x="304800" y="1877843"/>
            <a:ext cx="8534400" cy="4016714"/>
          </a:xfrm>
          <a:effectLst>
            <a:outerShdw blurRad="177800" dist="38100" dir="2700000" sx="102000" sy="102000" algn="tl" rotWithShape="0">
              <a:prstClr val="black">
                <a:alpha val="40000"/>
              </a:prstClr>
            </a:outerShdw>
          </a:effectLst>
        </p:spPr>
      </p:pic>
      <p:sp>
        <p:nvSpPr>
          <p:cNvPr id="4" name="Date Placeholder 3">
            <a:extLst>
              <a:ext uri="{FF2B5EF4-FFF2-40B4-BE49-F238E27FC236}">
                <a16:creationId xmlns:a16="http://schemas.microsoft.com/office/drawing/2014/main" id="{DDB1FC9A-21A0-2C3D-924E-8BD7C4B9A427}"/>
              </a:ext>
            </a:extLst>
          </p:cNvPr>
          <p:cNvSpPr>
            <a:spLocks noGrp="1"/>
          </p:cNvSpPr>
          <p:nvPr>
            <p:ph type="dt" sz="half" idx="10"/>
          </p:nvPr>
        </p:nvSpPr>
        <p:spPr/>
        <p:txBody>
          <a:bodyPr/>
          <a:lstStyle/>
          <a:p>
            <a:pPr>
              <a:defRPr/>
            </a:pPr>
            <a:r>
              <a:rPr lang="en-GB"/>
              <a:t>David Britton, University of Glasgow</a:t>
            </a:r>
            <a:endParaRPr lang="en-US" dirty="0"/>
          </a:p>
        </p:txBody>
      </p:sp>
      <p:sp>
        <p:nvSpPr>
          <p:cNvPr id="5" name="Footer Placeholder 4">
            <a:extLst>
              <a:ext uri="{FF2B5EF4-FFF2-40B4-BE49-F238E27FC236}">
                <a16:creationId xmlns:a16="http://schemas.microsoft.com/office/drawing/2014/main" id="{E8836866-E3C8-1F59-7B4A-DF0A42F55A40}"/>
              </a:ext>
            </a:extLst>
          </p:cNvPr>
          <p:cNvSpPr>
            <a:spLocks noGrp="1"/>
          </p:cNvSpPr>
          <p:nvPr>
            <p:ph type="ftr" sz="quarter" idx="11"/>
          </p:nvPr>
        </p:nvSpPr>
        <p:spPr/>
        <p:txBody>
          <a:bodyPr/>
          <a:lstStyle/>
          <a:p>
            <a:pPr>
              <a:defRPr/>
            </a:pPr>
            <a:r>
              <a:rPr lang="en-US" dirty="0"/>
              <a:t>GDB</a:t>
            </a:r>
          </a:p>
        </p:txBody>
      </p:sp>
      <p:sp>
        <p:nvSpPr>
          <p:cNvPr id="8" name="TextBox 7">
            <a:hlinkClick r:id="rId3"/>
            <a:extLst>
              <a:ext uri="{FF2B5EF4-FFF2-40B4-BE49-F238E27FC236}">
                <a16:creationId xmlns:a16="http://schemas.microsoft.com/office/drawing/2014/main" id="{9451EB99-CEEE-BE96-7A49-2BFDCA91CFC1}"/>
              </a:ext>
            </a:extLst>
          </p:cNvPr>
          <p:cNvSpPr txBox="1"/>
          <p:nvPr/>
        </p:nvSpPr>
        <p:spPr>
          <a:xfrm>
            <a:off x="1104405" y="6172874"/>
            <a:ext cx="6630341" cy="246221"/>
          </a:xfrm>
          <a:prstGeom prst="rect">
            <a:avLst/>
          </a:prstGeom>
          <a:solidFill>
            <a:schemeClr val="bg1"/>
          </a:solidFill>
        </p:spPr>
        <p:txBody>
          <a:bodyPr wrap="none" rtlCol="0">
            <a:spAutoFit/>
          </a:bodyPr>
          <a:lstStyle/>
          <a:p>
            <a:r>
              <a:rPr lang="en-GB" sz="1000" b="0" dirty="0">
                <a:solidFill>
                  <a:srgbClr val="00B0F0"/>
                </a:solidFill>
              </a:rPr>
              <a:t>https://</a:t>
            </a:r>
            <a:r>
              <a:rPr lang="en-GB" sz="1000" b="0" dirty="0" err="1">
                <a:solidFill>
                  <a:srgbClr val="00B0F0"/>
                </a:solidFill>
              </a:rPr>
              <a:t>www.nextplatform.com</a:t>
            </a:r>
            <a:r>
              <a:rPr lang="en-GB" sz="1000" b="0" dirty="0">
                <a:solidFill>
                  <a:srgbClr val="00B0F0"/>
                </a:solidFill>
              </a:rPr>
              <a:t>/2023/05/18/ampere-gets-out-in-front-of-x86-with-192-core-siryn-ampereone/</a:t>
            </a:r>
          </a:p>
        </p:txBody>
      </p:sp>
    </p:spTree>
    <p:extLst>
      <p:ext uri="{BB962C8B-B14F-4D97-AF65-F5344CB8AC3E}">
        <p14:creationId xmlns:p14="http://schemas.microsoft.com/office/powerpoint/2010/main" val="3837405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B4321-26FC-59BB-95C2-8256E4479CF8}"/>
              </a:ext>
            </a:extLst>
          </p:cNvPr>
          <p:cNvSpPr>
            <a:spLocks noGrp="1"/>
          </p:cNvSpPr>
          <p:nvPr>
            <p:ph type="title"/>
          </p:nvPr>
        </p:nvSpPr>
        <p:spPr/>
        <p:txBody>
          <a:bodyPr/>
          <a:lstStyle/>
          <a:p>
            <a:r>
              <a:rPr lang="en-GB" dirty="0"/>
              <a:t>AMD Roadmap</a:t>
            </a:r>
          </a:p>
        </p:txBody>
      </p:sp>
      <p:sp>
        <p:nvSpPr>
          <p:cNvPr id="4" name="Date Placeholder 3">
            <a:extLst>
              <a:ext uri="{FF2B5EF4-FFF2-40B4-BE49-F238E27FC236}">
                <a16:creationId xmlns:a16="http://schemas.microsoft.com/office/drawing/2014/main" id="{51B39554-08EA-D402-B928-9250D398290C}"/>
              </a:ext>
            </a:extLst>
          </p:cNvPr>
          <p:cNvSpPr>
            <a:spLocks noGrp="1"/>
          </p:cNvSpPr>
          <p:nvPr>
            <p:ph type="dt" sz="half" idx="10"/>
          </p:nvPr>
        </p:nvSpPr>
        <p:spPr/>
        <p:txBody>
          <a:bodyPr/>
          <a:lstStyle/>
          <a:p>
            <a:pPr>
              <a:defRPr/>
            </a:pPr>
            <a:r>
              <a:rPr lang="en-GB"/>
              <a:t>David Britton, University of Glasgow</a:t>
            </a:r>
            <a:endParaRPr lang="en-US" dirty="0"/>
          </a:p>
        </p:txBody>
      </p:sp>
      <p:sp>
        <p:nvSpPr>
          <p:cNvPr id="5" name="Footer Placeholder 4">
            <a:extLst>
              <a:ext uri="{FF2B5EF4-FFF2-40B4-BE49-F238E27FC236}">
                <a16:creationId xmlns:a16="http://schemas.microsoft.com/office/drawing/2014/main" id="{1483C1D3-EF16-3444-009D-4FD8311CB326}"/>
              </a:ext>
            </a:extLst>
          </p:cNvPr>
          <p:cNvSpPr>
            <a:spLocks noGrp="1"/>
          </p:cNvSpPr>
          <p:nvPr>
            <p:ph type="ftr" sz="quarter" idx="11"/>
          </p:nvPr>
        </p:nvSpPr>
        <p:spPr/>
        <p:txBody>
          <a:bodyPr/>
          <a:lstStyle/>
          <a:p>
            <a:pPr>
              <a:defRPr/>
            </a:pPr>
            <a:r>
              <a:rPr lang="en-US" dirty="0"/>
              <a:t>GDB</a:t>
            </a:r>
          </a:p>
        </p:txBody>
      </p:sp>
      <p:pic>
        <p:nvPicPr>
          <p:cNvPr id="13" name="Picture 12">
            <a:extLst>
              <a:ext uri="{FF2B5EF4-FFF2-40B4-BE49-F238E27FC236}">
                <a16:creationId xmlns:a16="http://schemas.microsoft.com/office/drawing/2014/main" id="{3F999F2F-099E-972D-7734-B675428EBA34}"/>
              </a:ext>
            </a:extLst>
          </p:cNvPr>
          <p:cNvPicPr>
            <a:picLocks noChangeAspect="1"/>
          </p:cNvPicPr>
          <p:nvPr/>
        </p:nvPicPr>
        <p:blipFill>
          <a:blip r:embed="rId2"/>
          <a:stretch>
            <a:fillRect/>
          </a:stretch>
        </p:blipFill>
        <p:spPr>
          <a:xfrm>
            <a:off x="197020" y="1591293"/>
            <a:ext cx="4568219" cy="4294126"/>
          </a:xfrm>
          <a:prstGeom prst="rect">
            <a:avLst/>
          </a:prstGeom>
          <a:effectLst>
            <a:outerShdw blurRad="177800" dist="38100" dir="2700000" sx="102000" sy="102000" algn="tl" rotWithShape="0">
              <a:prstClr val="black">
                <a:alpha val="40000"/>
              </a:prstClr>
            </a:outerShdw>
          </a:effectLst>
        </p:spPr>
      </p:pic>
      <p:sp>
        <p:nvSpPr>
          <p:cNvPr id="14" name="TextBox 13">
            <a:extLst>
              <a:ext uri="{FF2B5EF4-FFF2-40B4-BE49-F238E27FC236}">
                <a16:creationId xmlns:a16="http://schemas.microsoft.com/office/drawing/2014/main" id="{C59C17F7-6924-329E-0E24-492D1E4F451D}"/>
              </a:ext>
            </a:extLst>
          </p:cNvPr>
          <p:cNvSpPr txBox="1"/>
          <p:nvPr/>
        </p:nvSpPr>
        <p:spPr>
          <a:xfrm>
            <a:off x="1346844" y="6013507"/>
            <a:ext cx="2268570" cy="246221"/>
          </a:xfrm>
          <a:prstGeom prst="rect">
            <a:avLst/>
          </a:prstGeom>
          <a:noFill/>
        </p:spPr>
        <p:txBody>
          <a:bodyPr wrap="none" rtlCol="0">
            <a:spAutoFit/>
          </a:bodyPr>
          <a:lstStyle/>
          <a:p>
            <a:r>
              <a:rPr lang="en-GB" sz="1000" b="0" dirty="0">
                <a:solidFill>
                  <a:schemeClr val="tx1"/>
                </a:solidFill>
              </a:rPr>
              <a:t>https://</a:t>
            </a:r>
            <a:r>
              <a:rPr lang="en-GB" sz="1000" b="0" dirty="0" err="1">
                <a:solidFill>
                  <a:schemeClr val="tx1"/>
                </a:solidFill>
              </a:rPr>
              <a:t>en.wikipedia.org</a:t>
            </a:r>
            <a:r>
              <a:rPr lang="en-GB" sz="1000" b="0" dirty="0">
                <a:solidFill>
                  <a:schemeClr val="tx1"/>
                </a:solidFill>
              </a:rPr>
              <a:t>/wiki/</a:t>
            </a:r>
            <a:r>
              <a:rPr lang="en-GB" sz="1000" b="0" dirty="0" err="1">
                <a:solidFill>
                  <a:schemeClr val="tx1"/>
                </a:solidFill>
              </a:rPr>
              <a:t>Epyc</a:t>
            </a:r>
            <a:endParaRPr lang="en-GB" sz="1000" b="0" dirty="0">
              <a:solidFill>
                <a:schemeClr val="tx1"/>
              </a:solidFill>
            </a:endParaRPr>
          </a:p>
        </p:txBody>
      </p:sp>
      <p:sp>
        <p:nvSpPr>
          <p:cNvPr id="15" name="TextBox 14">
            <a:extLst>
              <a:ext uri="{FF2B5EF4-FFF2-40B4-BE49-F238E27FC236}">
                <a16:creationId xmlns:a16="http://schemas.microsoft.com/office/drawing/2014/main" id="{B5A8F312-7609-969F-712E-F099516D7A7B}"/>
              </a:ext>
            </a:extLst>
          </p:cNvPr>
          <p:cNvSpPr txBox="1"/>
          <p:nvPr/>
        </p:nvSpPr>
        <p:spPr>
          <a:xfrm>
            <a:off x="5272644" y="1871106"/>
            <a:ext cx="3674336" cy="3970318"/>
          </a:xfrm>
          <a:prstGeom prst="rect">
            <a:avLst/>
          </a:prstGeom>
          <a:solidFill>
            <a:schemeClr val="bg1"/>
          </a:solidFill>
        </p:spPr>
        <p:txBody>
          <a:bodyPr wrap="square" rtlCol="0">
            <a:spAutoFit/>
          </a:bodyPr>
          <a:lstStyle/>
          <a:p>
            <a:r>
              <a:rPr lang="en-GB" sz="1800" b="0" dirty="0">
                <a:solidFill>
                  <a:srgbClr val="000090"/>
                </a:solidFill>
                <a:latin typeface="Bierstadt Display" panose="020B0004020202020204" pitchFamily="34" charset="0"/>
              </a:rPr>
              <a:t>Bergamo, offers up to 128 cores per socket, utilizing a modified version of the Zen 4 core optimized for power efficiency: Cache per core is reduced from 4 MB to 2 MB, and the frequency of the cores is reduced.</a:t>
            </a:r>
          </a:p>
          <a:p>
            <a:endParaRPr lang="en-GB" sz="1800" b="0" dirty="0">
              <a:solidFill>
                <a:srgbClr val="000090"/>
              </a:solidFill>
              <a:latin typeface="Bierstadt Display" panose="020B0004020202020204" pitchFamily="34" charset="0"/>
            </a:endParaRPr>
          </a:p>
          <a:p>
            <a:r>
              <a:rPr lang="en-GB" sz="1800" b="0" dirty="0">
                <a:solidFill>
                  <a:srgbClr val="000090"/>
                </a:solidFill>
                <a:latin typeface="Bierstadt Display" panose="020B0004020202020204" pitchFamily="34" charset="0"/>
              </a:rPr>
              <a:t>On Sep 18th, 2023, AMD launched their low power Siena (new socket but uses the same Zen 4c core as Bergamo) only has up to 64 cores per processor and no dual-socket support. Only 6 channels of DDR5.  </a:t>
            </a:r>
          </a:p>
          <a:p>
            <a:endParaRPr lang="en-GB" sz="1800" b="0" dirty="0">
              <a:solidFill>
                <a:srgbClr val="000090"/>
              </a:solidFill>
              <a:latin typeface="Bierstadt Display" panose="020B0004020202020204" pitchFamily="34" charset="0"/>
            </a:endParaRPr>
          </a:p>
        </p:txBody>
      </p:sp>
      <p:sp>
        <p:nvSpPr>
          <p:cNvPr id="16" name="Rounded Rectangle 15">
            <a:extLst>
              <a:ext uri="{FF2B5EF4-FFF2-40B4-BE49-F238E27FC236}">
                <a16:creationId xmlns:a16="http://schemas.microsoft.com/office/drawing/2014/main" id="{BEA0BF79-4605-80AD-F85A-1B31E079C50B}"/>
              </a:ext>
            </a:extLst>
          </p:cNvPr>
          <p:cNvSpPr/>
          <p:nvPr/>
        </p:nvSpPr>
        <p:spPr bwMode="auto">
          <a:xfrm>
            <a:off x="1940934" y="4714505"/>
            <a:ext cx="742888" cy="182722"/>
          </a:xfrm>
          <a:prstGeom prst="roundRect">
            <a:avLst/>
          </a:prstGeom>
          <a:solidFill>
            <a:srgbClr val="FFFF00">
              <a:alpha val="36000"/>
            </a:srgbClr>
          </a:solidFill>
          <a:ln w="9525" cap="flat" cmpd="sng" algn="ctr">
            <a:noFill/>
            <a:prstDash val="solid"/>
            <a:round/>
            <a:headEnd type="none" w="med" len="med"/>
            <a:tailEnd type="none" w="med" len="med"/>
          </a:ln>
          <a:effectLst>
            <a:outerShdw blurRad="50800" dist="50800" dir="5400000" algn="ctr" rotWithShape="0">
              <a:srgbClr val="000000">
                <a:alpha val="0"/>
              </a:srgb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accent1"/>
              </a:solidFill>
              <a:effectLst/>
              <a:latin typeface="Trebuchet MS" pitchFamily="-108" charset="0"/>
              <a:ea typeface="Arial" pitchFamily="-108" charset="0"/>
              <a:cs typeface="Arial" pitchFamily="-108" charset="0"/>
            </a:endParaRPr>
          </a:p>
        </p:txBody>
      </p:sp>
    </p:spTree>
    <p:extLst>
      <p:ext uri="{BB962C8B-B14F-4D97-AF65-F5344CB8AC3E}">
        <p14:creationId xmlns:p14="http://schemas.microsoft.com/office/powerpoint/2010/main" val="426461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bg/>
                                          </p:spTgt>
                                        </p:tgtEl>
                                        <p:attrNameLst>
                                          <p:attrName>style.visibility</p:attrName>
                                        </p:attrNameLst>
                                      </p:cBhvr>
                                      <p:to>
                                        <p:strVal val="visible"/>
                                      </p:to>
                                    </p:set>
                                    <p:animEffect transition="in" filter="dissolve">
                                      <p:cBhvr>
                                        <p:cTn id="12" dur="500"/>
                                        <p:tgtEl>
                                          <p:spTgt spid="15">
                                            <p:bg/>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dissolve">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dissolve">
                                      <p:cBhvr>
                                        <p:cTn id="20"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3268-74BA-21E4-AEFA-E7406F450D4B}"/>
              </a:ext>
            </a:extLst>
          </p:cNvPr>
          <p:cNvSpPr>
            <a:spLocks noGrp="1"/>
          </p:cNvSpPr>
          <p:nvPr>
            <p:ph type="title"/>
          </p:nvPr>
        </p:nvSpPr>
        <p:spPr/>
        <p:txBody>
          <a:bodyPr/>
          <a:lstStyle/>
          <a:p>
            <a:r>
              <a:rPr lang="en-GB" dirty="0"/>
              <a:t>ARM @ Glasgow</a:t>
            </a:r>
          </a:p>
        </p:txBody>
      </p:sp>
      <p:sp>
        <p:nvSpPr>
          <p:cNvPr id="3" name="Content Placeholder 2">
            <a:extLst>
              <a:ext uri="{FF2B5EF4-FFF2-40B4-BE49-F238E27FC236}">
                <a16:creationId xmlns:a16="http://schemas.microsoft.com/office/drawing/2014/main" id="{B11BE8EF-4603-05FF-8B45-71BB097A2B58}"/>
              </a:ext>
            </a:extLst>
          </p:cNvPr>
          <p:cNvSpPr>
            <a:spLocks noGrp="1"/>
          </p:cNvSpPr>
          <p:nvPr>
            <p:ph idx="1"/>
          </p:nvPr>
        </p:nvSpPr>
        <p:spPr/>
        <p:txBody>
          <a:bodyPr/>
          <a:lstStyle/>
          <a:p>
            <a:r>
              <a:rPr lang="en-GB" sz="2000" dirty="0"/>
              <a:t>In 2022 we purchased Ampere </a:t>
            </a:r>
            <a:r>
              <a:rPr lang="en-GB" sz="2000" dirty="0" err="1"/>
              <a:t>Altra</a:t>
            </a:r>
            <a:r>
              <a:rPr lang="en-GB" sz="2000" dirty="0"/>
              <a:t> 80core (single socket) machine and a similar priced AMD EPYC 7643 48/96HT core test machines (reported results at last two WLCG workshops).</a:t>
            </a:r>
          </a:p>
          <a:p>
            <a:endParaRPr lang="en-GB" sz="500" dirty="0"/>
          </a:p>
          <a:p>
            <a:r>
              <a:rPr lang="en-GB" sz="2000" dirty="0">
                <a:solidFill>
                  <a:srgbClr val="0070C0"/>
                </a:solidFill>
              </a:rPr>
              <a:t>In 2023, Ampere© donated 12 x 160 core dual socket </a:t>
            </a:r>
            <a:r>
              <a:rPr lang="en-GB" sz="2000" dirty="0" err="1">
                <a:solidFill>
                  <a:srgbClr val="0070C0"/>
                </a:solidFill>
              </a:rPr>
              <a:t>Altra</a:t>
            </a:r>
            <a:r>
              <a:rPr lang="en-GB" sz="2000" dirty="0">
                <a:solidFill>
                  <a:srgbClr val="0070C0"/>
                </a:solidFill>
              </a:rPr>
              <a:t> 80c machines. 11 (1760 cores) now installed as initial Glasgow ARM-farm. The set-up, and some results, will be presented today.</a:t>
            </a:r>
          </a:p>
          <a:p>
            <a:endParaRPr lang="en-GB" sz="500" dirty="0">
              <a:solidFill>
                <a:srgbClr val="0070C0"/>
              </a:solidFill>
            </a:endParaRPr>
          </a:p>
          <a:p>
            <a:r>
              <a:rPr lang="en-GB" sz="2000" dirty="0"/>
              <a:t>Awaiting delivery of 144 core Grace test system.</a:t>
            </a:r>
          </a:p>
          <a:p>
            <a:endParaRPr lang="en-GB" sz="500" dirty="0"/>
          </a:p>
          <a:p>
            <a:r>
              <a:rPr lang="en-GB" sz="2000" dirty="0"/>
              <a:t>Having tested the Ampere </a:t>
            </a:r>
            <a:r>
              <a:rPr lang="en-GB" sz="2000" dirty="0" err="1"/>
              <a:t>Altra</a:t>
            </a:r>
            <a:r>
              <a:rPr lang="en-GB" sz="2000" dirty="0"/>
              <a:t> Max (results presented today) we intend to procure a second ARM-farm (~1000 cores) based on the </a:t>
            </a:r>
            <a:r>
              <a:rPr lang="en-GB" sz="2000" dirty="0" err="1"/>
              <a:t>Altra</a:t>
            </a:r>
            <a:r>
              <a:rPr lang="en-GB" sz="2000" dirty="0"/>
              <a:t> Max, this financial year.</a:t>
            </a:r>
          </a:p>
          <a:p>
            <a:endParaRPr lang="en-GB" sz="500" dirty="0"/>
          </a:p>
          <a:p>
            <a:r>
              <a:rPr lang="en-GB" sz="2000" dirty="0">
                <a:solidFill>
                  <a:srgbClr val="008F00"/>
                </a:solidFill>
              </a:rPr>
              <a:t>For comparison, we have also measured energy efficiency of an AMD Bergamo and are negotiating access to an AMD Siena.</a:t>
            </a:r>
          </a:p>
        </p:txBody>
      </p:sp>
      <p:sp>
        <p:nvSpPr>
          <p:cNvPr id="4" name="Date Placeholder 3">
            <a:extLst>
              <a:ext uri="{FF2B5EF4-FFF2-40B4-BE49-F238E27FC236}">
                <a16:creationId xmlns:a16="http://schemas.microsoft.com/office/drawing/2014/main" id="{95D5DF1D-8797-5825-5CCC-A53D2AF841C0}"/>
              </a:ext>
            </a:extLst>
          </p:cNvPr>
          <p:cNvSpPr>
            <a:spLocks noGrp="1"/>
          </p:cNvSpPr>
          <p:nvPr>
            <p:ph type="dt" sz="half" idx="10"/>
          </p:nvPr>
        </p:nvSpPr>
        <p:spPr/>
        <p:txBody>
          <a:bodyPr/>
          <a:lstStyle/>
          <a:p>
            <a:pPr>
              <a:defRPr/>
            </a:pPr>
            <a:r>
              <a:rPr lang="en-GB"/>
              <a:t>David Britton, University of Glasgow</a:t>
            </a:r>
            <a:endParaRPr lang="en-US" dirty="0"/>
          </a:p>
        </p:txBody>
      </p:sp>
      <p:sp>
        <p:nvSpPr>
          <p:cNvPr id="5" name="Footer Placeholder 4">
            <a:extLst>
              <a:ext uri="{FF2B5EF4-FFF2-40B4-BE49-F238E27FC236}">
                <a16:creationId xmlns:a16="http://schemas.microsoft.com/office/drawing/2014/main" id="{E8E84ADB-80AA-0AC3-3C79-5DF050C3AF0C}"/>
              </a:ext>
            </a:extLst>
          </p:cNvPr>
          <p:cNvSpPr>
            <a:spLocks noGrp="1"/>
          </p:cNvSpPr>
          <p:nvPr>
            <p:ph type="ftr" sz="quarter" idx="11"/>
          </p:nvPr>
        </p:nvSpPr>
        <p:spPr/>
        <p:txBody>
          <a:bodyPr/>
          <a:lstStyle/>
          <a:p>
            <a:pPr>
              <a:defRPr/>
            </a:pPr>
            <a:r>
              <a:rPr lang="en-US" dirty="0"/>
              <a:t>GDB</a:t>
            </a:r>
          </a:p>
        </p:txBody>
      </p:sp>
    </p:spTree>
    <p:extLst>
      <p:ext uri="{BB962C8B-B14F-4D97-AF65-F5344CB8AC3E}">
        <p14:creationId xmlns:p14="http://schemas.microsoft.com/office/powerpoint/2010/main" val="7938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GridPP_Liverpool_040914">
  <a:themeElements>
    <a:clrScheme name="GridPP_Liverpool_0409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idPP_Liverpool_040914">
      <a:majorFont>
        <a:latin typeface="Trebuchet MS"/>
        <a:ea typeface="Arial"/>
        <a:cs typeface="Arial"/>
      </a:majorFont>
      <a:minorFont>
        <a:latin typeface="Trebuchet MS"/>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a:ln>
              <a:noFill/>
            </a:ln>
            <a:solidFill>
              <a:schemeClr val="accent1"/>
            </a:solidFill>
            <a:effectLst/>
            <a:latin typeface="Trebuchet MS" pitchFamily="-108" charset="0"/>
            <a:ea typeface="Arial" pitchFamily="-108" charset="0"/>
            <a:cs typeface="Arial" pitchFamily="-108" charset="0"/>
          </a:defRPr>
        </a:defPPr>
      </a:lstStyle>
    </a:spDef>
    <a:lnDef>
      <a:spPr bwMode="auto">
        <a:noFill/>
        <a:ln w="31750" cap="flat" cmpd="sng" algn="ctr">
          <a:solidFill>
            <a:srgbClr val="FF0000"/>
          </a:solidFill>
          <a:prstDash val="solid"/>
          <a:round/>
          <a:headEnd type="arrow"/>
          <a:tailEnd type="none"/>
        </a:ln>
        <a:effectLst/>
      </a:spPr>
      <a:bodyPr/>
      <a:lstStyle/>
    </a:lnDef>
    <a:txDef>
      <a:spPr>
        <a:solidFill>
          <a:schemeClr val="bg1"/>
        </a:solidFill>
      </a:spPr>
      <a:bodyPr wrap="square" rtlCol="0">
        <a:spAutoFit/>
      </a:bodyPr>
      <a:lstStyle>
        <a:defPPr>
          <a:defRPr sz="1800" b="0" dirty="0" err="1" smtClean="0">
            <a:solidFill>
              <a:srgbClr val="000090"/>
            </a:solidFill>
          </a:defRPr>
        </a:defPPr>
      </a:lstStyle>
    </a:txDef>
  </a:objectDefaults>
  <a:extraClrSchemeLst>
    <a:extraClrScheme>
      <a:clrScheme name="GridPP_Liverpool_0409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idPP_Liverpool_04091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idPP_Liverpool_04091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idPP_Liverpool_04091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idPP_Liverpool_04091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idPP_Liverpool_04091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idPP_Liverpool_04091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idPP_Liverpool_04091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idPP_Liverpool_04091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idPP_Liverpool_04091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idPP_Liverpool_04091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idPP_Liverpool_04091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242189</TotalTime>
  <Words>1448</Words>
  <Application>Microsoft Macintosh PowerPoint</Application>
  <PresentationFormat>On-screen Show (4:3)</PresentationFormat>
  <Paragraphs>237</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Bierstadt Display</vt:lpstr>
      <vt:lpstr>Times</vt:lpstr>
      <vt:lpstr>Trebuchet MS</vt:lpstr>
      <vt:lpstr>GridPP_Liverpool_040914</vt:lpstr>
      <vt:lpstr>PowerPoint Presentation</vt:lpstr>
      <vt:lpstr>Outline</vt:lpstr>
      <vt:lpstr>ARM Ecosystem</vt:lpstr>
      <vt:lpstr>ARM Neoverse CSS</vt:lpstr>
      <vt:lpstr>Ampere Roadmap</vt:lpstr>
      <vt:lpstr>AmpereOne vs Altra</vt:lpstr>
      <vt:lpstr>AmpereOne vs AMD</vt:lpstr>
      <vt:lpstr>AMD Roadmap</vt:lpstr>
      <vt:lpstr>ARM @ Glasgow</vt:lpstr>
      <vt:lpstr>Current Glasgow Setup</vt:lpstr>
      <vt:lpstr>Next Glasgow Setup</vt:lpstr>
      <vt:lpstr>ATLAS Experience</vt:lpstr>
      <vt:lpstr>Pre GDB?</vt:lpstr>
      <vt:lpstr>HEPScore Measurements</vt:lpstr>
      <vt:lpstr>HEPScore/Watt</vt:lpstr>
      <vt:lpstr>Max or Average Power?</vt:lpstr>
      <vt:lpstr>Results Comparison</vt:lpstr>
      <vt:lpstr>Energy Efficiency vs Clock</vt:lpstr>
      <vt:lpstr>Conclusions and Outlook</vt:lpstr>
    </vt:vector>
  </TitlesOfParts>
  <Company>QMW Physics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GridPP Public Service Summit</dc:title>
  <dc:creator>Steve Lloyd</dc:creator>
  <cp:lastModifiedBy>David Britton</cp:lastModifiedBy>
  <cp:revision>1949</cp:revision>
  <cp:lastPrinted>2023-04-28T14:47:16Z</cp:lastPrinted>
  <dcterms:created xsi:type="dcterms:W3CDTF">2011-09-14T12:54:35Z</dcterms:created>
  <dcterms:modified xsi:type="dcterms:W3CDTF">2023-10-11T09:23:56Z</dcterms:modified>
</cp:coreProperties>
</file>