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256" r:id="rId2"/>
    <p:sldId id="306" r:id="rId3"/>
    <p:sldId id="310" r:id="rId4"/>
    <p:sldId id="302" r:id="rId5"/>
    <p:sldId id="311" r:id="rId6"/>
    <p:sldId id="312" r:id="rId7"/>
    <p:sldId id="313" r:id="rId8"/>
    <p:sldId id="317" r:id="rId9"/>
    <p:sldId id="314" r:id="rId10"/>
    <p:sldId id="319" r:id="rId11"/>
    <p:sldId id="323" r:id="rId12"/>
    <p:sldId id="264" r:id="rId13"/>
    <p:sldId id="320" r:id="rId14"/>
    <p:sldId id="321" r:id="rId15"/>
    <p:sldId id="322" r:id="rId16"/>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FF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rial"/>
          <a:ea typeface="Arial"/>
          <a:cs typeface="Arial"/>
        </a:font>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F2F2F2"/>
          </a:solidFill>
        </a:fill>
      </a:tcStyle>
    </a:wholeTbl>
    <a:band2H>
      <a:tcTxStyle/>
      <a:tcStyle>
        <a:tcBdr/>
        <a:fill>
          <a:solidFill>
            <a:srgbClr val="F9F9F9"/>
          </a:solidFill>
        </a:fill>
      </a:tcStyle>
    </a:band2H>
    <a:firstCol>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firstCol>
    <a:la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lastRow>
    <a:fir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4">
              <a:lumOff val="36303"/>
            </a:schemeClr>
          </a:solidFill>
        </a:fill>
      </a:tcStyle>
    </a:firstRow>
  </a:tblStyle>
  <a:tblStyle styleId="{C7B018BB-80A7-4F77-B60F-C8B233D01FF8}" styleName="">
    <a:tblBg/>
    <a:wholeTbl>
      <a:tcTxStyle b="off" i="off">
        <a:font>
          <a:latin typeface="Arial"/>
          <a:ea typeface="Arial"/>
          <a:cs typeface="Arial"/>
        </a:font>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DCDCDC"/>
          </a:solidFill>
        </a:fill>
      </a:tcStyle>
    </a:wholeTbl>
    <a:band2H>
      <a:tcTxStyle/>
      <a:tcStyle>
        <a:tcBdr/>
        <a:fill>
          <a:solidFill>
            <a:srgbClr val="EEEEEE"/>
          </a:solidFill>
        </a:fill>
      </a:tcStyle>
    </a:band2H>
    <a:firstCol>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firstCol>
    <a:la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lastRow>
    <a:fir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3"/>
          </a:solidFill>
        </a:fill>
      </a:tcStyle>
    </a:firstRow>
  </a:tblStyle>
  <a:tblStyle styleId="{EEE7283C-3CF3-47DC-8721-378D4A62B228}" styleName="">
    <a:tblBg/>
    <a:wholeTbl>
      <a:tcTxStyle b="off" i="off">
        <a:font>
          <a:latin typeface="Arial"/>
          <a:ea typeface="Arial"/>
          <a:cs typeface="Arial"/>
        </a:font>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CFCFCF"/>
          </a:solidFill>
        </a:fill>
      </a:tcStyle>
    </a:wholeTbl>
    <a:band2H>
      <a:tcTxStyle/>
      <a:tcStyle>
        <a:tcBdr/>
        <a:fill>
          <a:solidFill>
            <a:schemeClr val="accent2">
              <a:lumOff val="20996"/>
            </a:schemeClr>
          </a:solidFill>
        </a:fill>
      </a:tcStyle>
    </a:band2H>
    <a:firstCol>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firstCol>
    <a:la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lastRow>
    <a:fir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chemeClr val="accent6"/>
          </a:solidFill>
        </a:fill>
      </a:tcStyle>
    </a:firstRow>
  </a:tblStyle>
  <a:tblStyle styleId="{CF821DB8-F4EB-4A41-A1BA-3FCAFE7338EE}" styleName="">
    <a:tblBg/>
    <a:wholeTbl>
      <a:tcTxStyle b="off" i="off">
        <a:font>
          <a:latin typeface="Arial"/>
          <a:ea typeface="Arial"/>
          <a:cs typeface="Arial"/>
        </a:font>
        <a:srgbClr val="0055A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9F0"/>
          </a:solidFill>
        </a:fill>
      </a:tcStyle>
    </a:wholeTbl>
    <a:band2H>
      <a:tcTxStyle/>
      <a:tcStyle>
        <a:tcBdr/>
        <a:fill>
          <a:solidFill>
            <a:schemeClr val="accent1">
              <a:lumOff val="51343"/>
            </a:schemeClr>
          </a:solidFill>
        </a:fill>
      </a:tcStyle>
    </a:band2H>
    <a:firstCol>
      <a:tcTxStyle b="on" i="off">
        <a:font>
          <a:latin typeface="Arial"/>
          <a:ea typeface="Arial"/>
          <a:cs typeface="Arial"/>
        </a:font>
        <a:schemeClr val="accent1">
          <a:lumOff val="51343"/>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4">
              <a:lumOff val="36303"/>
            </a:schemeClr>
          </a:solidFill>
        </a:fill>
      </a:tcStyle>
    </a:firstCol>
    <a:lastRow>
      <a:tcTxStyle b="on" i="off">
        <a:font>
          <a:latin typeface="Arial"/>
          <a:ea typeface="Arial"/>
          <a:cs typeface="Arial"/>
        </a:font>
        <a:srgbClr val="0055A0"/>
      </a:tcTxStyle>
      <a:tcStyle>
        <a:tcBdr>
          <a:left>
            <a:ln w="12700" cap="flat">
              <a:noFill/>
              <a:miter lim="400000"/>
            </a:ln>
          </a:left>
          <a:right>
            <a:ln w="12700" cap="flat">
              <a:noFill/>
              <a:miter lim="400000"/>
            </a:ln>
          </a:right>
          <a:top>
            <a:ln w="50800" cap="flat">
              <a:solidFill>
                <a:srgbClr val="0055A0"/>
              </a:solidFill>
              <a:prstDash val="solid"/>
              <a:round/>
            </a:ln>
          </a:top>
          <a:bottom>
            <a:ln w="25400" cap="flat">
              <a:solidFill>
                <a:srgbClr val="0055A0"/>
              </a:solidFill>
              <a:prstDash val="solid"/>
              <a:round/>
            </a:ln>
          </a:bottom>
          <a:insideH>
            <a:ln w="12700" cap="flat">
              <a:noFill/>
              <a:miter lim="400000"/>
            </a:ln>
          </a:insideH>
          <a:insideV>
            <a:ln w="12700" cap="flat">
              <a:noFill/>
              <a:miter lim="400000"/>
            </a:ln>
          </a:insideV>
        </a:tcBdr>
        <a:fill>
          <a:solidFill>
            <a:schemeClr val="accent1">
              <a:lumOff val="51343"/>
            </a:schemeClr>
          </a:solidFill>
        </a:fill>
      </a:tcStyle>
    </a:lastRow>
    <a:firstRow>
      <a:tcTxStyle b="on" i="off">
        <a:font>
          <a:latin typeface="Arial"/>
          <a:ea typeface="Arial"/>
          <a:cs typeface="Arial"/>
        </a:font>
        <a:schemeClr val="accent1">
          <a:lumOff val="51343"/>
        </a:schemeClr>
      </a:tcTxStyle>
      <a:tcStyle>
        <a:tcBdr>
          <a:left>
            <a:ln w="12700" cap="flat">
              <a:noFill/>
              <a:miter lim="400000"/>
            </a:ln>
          </a:left>
          <a:right>
            <a:ln w="12700" cap="flat">
              <a:noFill/>
              <a:miter lim="400000"/>
            </a:ln>
          </a:right>
          <a:top>
            <a:ln w="25400" cap="flat">
              <a:solidFill>
                <a:srgbClr val="0055A0"/>
              </a:solidFill>
              <a:prstDash val="solid"/>
              <a:round/>
            </a:ln>
          </a:top>
          <a:bottom>
            <a:ln w="25400" cap="flat">
              <a:solidFill>
                <a:srgbClr val="0055A0"/>
              </a:solidFill>
              <a:prstDash val="solid"/>
              <a:round/>
            </a:ln>
          </a:bottom>
          <a:insideH>
            <a:ln w="12700" cap="flat">
              <a:noFill/>
              <a:miter lim="400000"/>
            </a:ln>
          </a:insideH>
          <a:insideV>
            <a:ln w="12700" cap="flat">
              <a:noFill/>
              <a:miter lim="400000"/>
            </a:ln>
          </a:insideV>
        </a:tcBdr>
        <a:fill>
          <a:solidFill>
            <a:schemeClr val="accent4">
              <a:lumOff val="36303"/>
            </a:schemeClr>
          </a:solidFill>
        </a:fill>
      </a:tcStyle>
    </a:firstRow>
  </a:tblStyle>
  <a:tblStyle styleId="{33BA23B1-9221-436E-865A-0063620EA4FD}" styleName="">
    <a:tblBg/>
    <a:wholeTbl>
      <a:tcTxStyle b="off" i="off">
        <a:font>
          <a:latin typeface="Arial"/>
          <a:ea typeface="Arial"/>
          <a:cs typeface="Arial"/>
        </a:font>
        <a:srgbClr val="0055A0"/>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CAD0DF"/>
          </a:solidFill>
        </a:fill>
      </a:tcStyle>
    </a:wholeTbl>
    <a:band2H>
      <a:tcTxStyle/>
      <a:tcStyle>
        <a:tcBdr/>
        <a:fill>
          <a:solidFill>
            <a:srgbClr val="E6E9F0"/>
          </a:solidFill>
        </a:fill>
      </a:tcStyle>
    </a:band2H>
    <a:firstCol>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firstCol>
    <a:la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38100" cap="flat">
              <a:solidFill>
                <a:schemeClr val="accent1">
                  <a:lumOff val="51343"/>
                </a:schemeClr>
              </a:solidFill>
              <a:prstDash val="solid"/>
              <a:round/>
            </a:ln>
          </a:top>
          <a:bottom>
            <a:ln w="127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lastRow>
    <a:firstRow>
      <a:tcTxStyle b="on" i="off">
        <a:font>
          <a:latin typeface="Arial"/>
          <a:ea typeface="Arial"/>
          <a:cs typeface="Arial"/>
        </a:font>
        <a:schemeClr val="accent1">
          <a:lumOff val="51343"/>
        </a:schemeClr>
      </a:tcTxStyle>
      <a:tcStyle>
        <a:tcBdr>
          <a:left>
            <a:ln w="12700" cap="flat">
              <a:solidFill>
                <a:schemeClr val="accent1">
                  <a:lumOff val="51343"/>
                </a:schemeClr>
              </a:solidFill>
              <a:prstDash val="solid"/>
              <a:round/>
            </a:ln>
          </a:left>
          <a:right>
            <a:ln w="12700" cap="flat">
              <a:solidFill>
                <a:schemeClr val="accent1">
                  <a:lumOff val="51343"/>
                </a:schemeClr>
              </a:solidFill>
              <a:prstDash val="solid"/>
              <a:round/>
            </a:ln>
          </a:right>
          <a:top>
            <a:ln w="12700" cap="flat">
              <a:solidFill>
                <a:schemeClr val="accent1">
                  <a:lumOff val="51343"/>
                </a:schemeClr>
              </a:solidFill>
              <a:prstDash val="solid"/>
              <a:round/>
            </a:ln>
          </a:top>
          <a:bottom>
            <a:ln w="38100" cap="flat">
              <a:solidFill>
                <a:schemeClr val="accent1">
                  <a:lumOff val="51343"/>
                </a:schemeClr>
              </a:solidFill>
              <a:prstDash val="solid"/>
              <a:round/>
            </a:ln>
          </a:bottom>
          <a:insideH>
            <a:ln w="12700" cap="flat">
              <a:solidFill>
                <a:schemeClr val="accent1">
                  <a:lumOff val="51343"/>
                </a:schemeClr>
              </a:solidFill>
              <a:prstDash val="solid"/>
              <a:round/>
            </a:ln>
          </a:insideH>
          <a:insideV>
            <a:ln w="12700" cap="flat">
              <a:solidFill>
                <a:schemeClr val="accent1">
                  <a:lumOff val="51343"/>
                </a:schemeClr>
              </a:solidFill>
              <a:prstDash val="solid"/>
              <a:round/>
            </a:ln>
          </a:insideV>
        </a:tcBdr>
        <a:fill>
          <a:solidFill>
            <a:srgbClr val="0055A0"/>
          </a:solidFill>
        </a:fill>
      </a:tcStyle>
    </a:firstRow>
  </a:tblStyle>
  <a:tblStyle styleId="{2708684C-4D16-4618-839F-0558EEFCDFE6}" styleName="">
    <a:tblBg/>
    <a:wholeTbl>
      <a:tcTxStyle b="off" i="off">
        <a:font>
          <a:latin typeface="Arial"/>
          <a:ea typeface="Arial"/>
          <a:cs typeface="Arial"/>
        </a:font>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solidFill>
            <a:srgbClr val="0055A0">
              <a:alpha val="20000"/>
            </a:srgbClr>
          </a:solidFill>
        </a:fill>
      </a:tcStyle>
    </a:wholeTbl>
    <a:band2H>
      <a:tcTxStyle/>
      <a:tcStyle>
        <a:tcBdr/>
        <a:fill>
          <a:solidFill>
            <a:schemeClr val="accent1">
              <a:lumOff val="51343"/>
            </a:schemeClr>
          </a:solidFill>
        </a:fill>
      </a:tcStyle>
    </a:band2H>
    <a:firstCol>
      <a:tcTxStyle b="on" i="off">
        <a:font>
          <a:latin typeface="Arial"/>
          <a:ea typeface="Arial"/>
          <a:cs typeface="Arial"/>
        </a:font>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solidFill>
            <a:srgbClr val="0055A0">
              <a:alpha val="20000"/>
            </a:srgbClr>
          </a:solidFill>
        </a:fill>
      </a:tcStyle>
    </a:firstCol>
    <a:lastRow>
      <a:tcTxStyle b="on" i="off">
        <a:font>
          <a:latin typeface="Arial"/>
          <a:ea typeface="Arial"/>
          <a:cs typeface="Arial"/>
        </a:font>
        <a:srgbClr val="0055A0"/>
      </a:tcTxStyle>
      <a:tcStyle>
        <a:tcBdr>
          <a:left>
            <a:ln w="12700" cap="flat">
              <a:solidFill>
                <a:srgbClr val="0055A0"/>
              </a:solidFill>
              <a:prstDash val="solid"/>
              <a:round/>
            </a:ln>
          </a:left>
          <a:right>
            <a:ln w="12700" cap="flat">
              <a:solidFill>
                <a:srgbClr val="0055A0"/>
              </a:solidFill>
              <a:prstDash val="solid"/>
              <a:round/>
            </a:ln>
          </a:right>
          <a:top>
            <a:ln w="50800" cap="flat">
              <a:solidFill>
                <a:srgbClr val="0055A0"/>
              </a:solidFill>
              <a:prstDash val="solid"/>
              <a:round/>
            </a:ln>
          </a:top>
          <a:bottom>
            <a:ln w="127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noFill/>
        </a:fill>
      </a:tcStyle>
    </a:lastRow>
    <a:firstRow>
      <a:tcTxStyle b="on" i="off">
        <a:font>
          <a:latin typeface="Arial"/>
          <a:ea typeface="Arial"/>
          <a:cs typeface="Arial"/>
        </a:font>
        <a:srgbClr val="0055A0"/>
      </a:tcTxStyle>
      <a:tcStyle>
        <a:tcBdr>
          <a:left>
            <a:ln w="12700" cap="flat">
              <a:solidFill>
                <a:srgbClr val="0055A0"/>
              </a:solidFill>
              <a:prstDash val="solid"/>
              <a:round/>
            </a:ln>
          </a:left>
          <a:right>
            <a:ln w="12700" cap="flat">
              <a:solidFill>
                <a:srgbClr val="0055A0"/>
              </a:solidFill>
              <a:prstDash val="solid"/>
              <a:round/>
            </a:ln>
          </a:right>
          <a:top>
            <a:ln w="12700" cap="flat">
              <a:solidFill>
                <a:srgbClr val="0055A0"/>
              </a:solidFill>
              <a:prstDash val="solid"/>
              <a:round/>
            </a:ln>
          </a:top>
          <a:bottom>
            <a:ln w="25400" cap="flat">
              <a:solidFill>
                <a:srgbClr val="0055A0"/>
              </a:solidFill>
              <a:prstDash val="solid"/>
              <a:round/>
            </a:ln>
          </a:bottom>
          <a:insideH>
            <a:ln w="12700" cap="flat">
              <a:solidFill>
                <a:srgbClr val="0055A0"/>
              </a:solidFill>
              <a:prstDash val="solid"/>
              <a:round/>
            </a:ln>
          </a:insideH>
          <a:insideV>
            <a:ln w="12700" cap="flat">
              <a:solidFill>
                <a:srgbClr val="0055A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68"/>
  </p:normalViewPr>
  <p:slideViewPr>
    <p:cSldViewPr snapToGrid="0">
      <p:cViewPr varScale="1">
        <p:scale>
          <a:sx n="119" d="100"/>
          <a:sy n="119" d="100"/>
        </p:scale>
        <p:origin x="168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9" name="Shape 129"/>
          <p:cNvSpPr>
            <a:spLocks noGrp="1" noRot="1" noChangeAspect="1"/>
          </p:cNvSpPr>
          <p:nvPr>
            <p:ph type="sldImg"/>
          </p:nvPr>
        </p:nvSpPr>
        <p:spPr>
          <a:xfrm>
            <a:off x="1143000" y="685800"/>
            <a:ext cx="4572000" cy="3429000"/>
          </a:xfrm>
          <a:prstGeom prst="rect">
            <a:avLst/>
          </a:prstGeom>
        </p:spPr>
        <p:txBody>
          <a:bodyPr/>
          <a:lstStyle/>
          <a:p>
            <a:endParaRPr/>
          </a:p>
        </p:txBody>
      </p:sp>
      <p:sp>
        <p:nvSpPr>
          <p:cNvPr id="130" name="Shape 13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d2ad579550_0_1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d2ad579550_0_1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iapositive de titre">
    <p:spTree>
      <p:nvGrpSpPr>
        <p:cNvPr id="1" name=""/>
        <p:cNvGrpSpPr/>
        <p:nvPr/>
      </p:nvGrpSpPr>
      <p:grpSpPr>
        <a:xfrm>
          <a:off x="0" y="0"/>
          <a:ext cx="0" cy="0"/>
          <a:chOff x="0" y="0"/>
          <a:chExt cx="0" cy="0"/>
        </a:xfrm>
      </p:grpSpPr>
      <p:sp>
        <p:nvSpPr>
          <p:cNvPr id="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Vide">
    <p:bg>
      <p:bgPr>
        <a:solidFill>
          <a:schemeClr val="accent1">
            <a:lumOff val="51343"/>
          </a:schemeClr>
        </a:solidFill>
        <a:effectLst/>
      </p:bgPr>
    </p:bg>
    <p:spTree>
      <p:nvGrpSpPr>
        <p:cNvPr id="1" name=""/>
        <p:cNvGrpSpPr/>
        <p:nvPr/>
      </p:nvGrpSpPr>
      <p:grpSpPr>
        <a:xfrm>
          <a:off x="0" y="0"/>
          <a:ext cx="0" cy="0"/>
          <a:chOff x="0" y="0"/>
          <a:chExt cx="0" cy="0"/>
        </a:xfrm>
      </p:grpSpPr>
      <p:pic>
        <p:nvPicPr>
          <p:cNvPr id="93"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94"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Contenu avec légende">
    <p:bg>
      <p:bgPr>
        <a:solidFill>
          <a:schemeClr val="accent1">
            <a:lumOff val="51343"/>
          </a:schemeClr>
        </a:solidFill>
        <a:effectLst/>
      </p:bgPr>
    </p:bg>
    <p:spTree>
      <p:nvGrpSpPr>
        <p:cNvPr id="1" name=""/>
        <p:cNvGrpSpPr/>
        <p:nvPr/>
      </p:nvGrpSpPr>
      <p:grpSpPr>
        <a:xfrm>
          <a:off x="0" y="0"/>
          <a:ext cx="0" cy="0"/>
          <a:chOff x="0" y="0"/>
          <a:chExt cx="0" cy="0"/>
        </a:xfrm>
      </p:grpSpPr>
      <p:pic>
        <p:nvPicPr>
          <p:cNvPr id="101"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102" name="Title Text"/>
          <p:cNvSpPr txBox="1">
            <a:spLocks noGrp="1"/>
          </p:cNvSpPr>
          <p:nvPr>
            <p:ph type="title"/>
          </p:nvPr>
        </p:nvSpPr>
        <p:spPr>
          <a:xfrm>
            <a:off x="457200" y="1185528"/>
            <a:ext cx="3200400" cy="730251"/>
          </a:xfrm>
          <a:prstGeom prst="rect">
            <a:avLst/>
          </a:prstGeom>
        </p:spPr>
        <p:txBody>
          <a:bodyPr lIns="0" tIns="0" rIns="0" bIns="0" anchor="t"/>
          <a:lstStyle>
            <a:lvl1pPr>
              <a:defRPr sz="1800" b="1"/>
            </a:lvl1pPr>
          </a:lstStyle>
          <a:p>
            <a:r>
              <a:t>Title Text</a:t>
            </a:r>
          </a:p>
        </p:txBody>
      </p:sp>
      <p:sp>
        <p:nvSpPr>
          <p:cNvPr id="103" name="Body Level One…"/>
          <p:cNvSpPr txBox="1">
            <a:spLocks noGrp="1"/>
          </p:cNvSpPr>
          <p:nvPr>
            <p:ph type="body" sz="quarter" idx="1"/>
          </p:nvPr>
        </p:nvSpPr>
        <p:spPr>
          <a:xfrm>
            <a:off x="457200" y="214423"/>
            <a:ext cx="2743200" cy="914401"/>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104"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Image avec légende">
    <p:bg>
      <p:bgPr>
        <a:solidFill>
          <a:schemeClr val="accent1">
            <a:lumOff val="51343"/>
          </a:schemeClr>
        </a:solidFill>
        <a:effectLst/>
      </p:bgPr>
    </p:bg>
    <p:spTree>
      <p:nvGrpSpPr>
        <p:cNvPr id="1" name=""/>
        <p:cNvGrpSpPr/>
        <p:nvPr/>
      </p:nvGrpSpPr>
      <p:grpSpPr>
        <a:xfrm>
          <a:off x="0" y="0"/>
          <a:ext cx="0" cy="0"/>
          <a:chOff x="0" y="0"/>
          <a:chExt cx="0" cy="0"/>
        </a:xfrm>
      </p:grpSpPr>
      <p:pic>
        <p:nvPicPr>
          <p:cNvPr id="111"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112" name="Title Text"/>
          <p:cNvSpPr txBox="1">
            <a:spLocks noGrp="1"/>
          </p:cNvSpPr>
          <p:nvPr>
            <p:ph type="title"/>
          </p:nvPr>
        </p:nvSpPr>
        <p:spPr>
          <a:xfrm>
            <a:off x="5556732" y="1705709"/>
            <a:ext cx="3053869" cy="1253809"/>
          </a:xfrm>
          <a:prstGeom prst="rect">
            <a:avLst/>
          </a:prstGeom>
        </p:spPr>
        <p:txBody>
          <a:bodyPr anchor="b"/>
          <a:lstStyle>
            <a:lvl1pPr>
              <a:defRPr sz="2200" b="1"/>
            </a:lvl1pPr>
          </a:lstStyle>
          <a:p>
            <a:r>
              <a:t>Title Text</a:t>
            </a:r>
          </a:p>
        </p:txBody>
      </p:sp>
      <p:sp>
        <p:nvSpPr>
          <p:cNvPr id="113" name="Espace réservé pour une image  2"/>
          <p:cNvSpPr>
            <a:spLocks noGrp="1"/>
          </p:cNvSpPr>
          <p:nvPr>
            <p:ph type="pic" sz="half" idx="21"/>
          </p:nvPr>
        </p:nvSpPr>
        <p:spPr>
          <a:xfrm>
            <a:off x="558796" y="802196"/>
            <a:ext cx="4759516" cy="4759516"/>
          </a:xfrm>
          <a:prstGeom prst="rect">
            <a:avLst/>
          </a:prstGeom>
        </p:spPr>
        <p:txBody>
          <a:bodyPr lIns="91439" rIns="91439">
            <a:noAutofit/>
          </a:bodyPr>
          <a:lstStyle/>
          <a:p>
            <a:endParaRPr/>
          </a:p>
        </p:txBody>
      </p:sp>
      <p:sp>
        <p:nvSpPr>
          <p:cNvPr id="114" name="Body Level One…"/>
          <p:cNvSpPr txBox="1">
            <a:spLocks noGrp="1"/>
          </p:cNvSpPr>
          <p:nvPr>
            <p:ph type="body" sz="quarter" idx="1"/>
          </p:nvPr>
        </p:nvSpPr>
        <p:spPr>
          <a:xfrm>
            <a:off x="5556734" y="2998765"/>
            <a:ext cx="3053866" cy="2663483"/>
          </a:xfrm>
          <a:prstGeom prst="rect">
            <a:avLst/>
          </a:prstGeom>
        </p:spPr>
        <p:txBody>
          <a:bodyPr/>
          <a:lstStyle>
            <a:lvl1pPr marL="0" indent="0">
              <a:spcBef>
                <a:spcPts val="200"/>
              </a:spcBef>
              <a:buClrTx/>
              <a:buSzTx/>
              <a:buFontTx/>
              <a:buNone/>
              <a:defRPr sz="1200"/>
            </a:lvl1pPr>
            <a:lvl2pPr marL="0" indent="448055">
              <a:spcBef>
                <a:spcPts val="200"/>
              </a:spcBef>
              <a:buClrTx/>
              <a:buSzTx/>
              <a:buFontTx/>
              <a:buNone/>
              <a:defRPr sz="1200"/>
            </a:lvl2pPr>
            <a:lvl3pPr marL="0" indent="749808">
              <a:spcBef>
                <a:spcPts val="200"/>
              </a:spcBef>
              <a:buClrTx/>
              <a:buSzTx/>
              <a:buFontTx/>
              <a:buNone/>
              <a:defRPr sz="1200"/>
            </a:lvl3pPr>
            <a:lvl4pPr marL="0" indent="1042416">
              <a:spcBef>
                <a:spcPts val="200"/>
              </a:spcBef>
              <a:buClrTx/>
              <a:buSzTx/>
              <a:buFontTx/>
              <a:buNone/>
              <a:defRPr sz="1200"/>
            </a:lvl4pPr>
            <a:lvl5pPr marL="0" indent="1307592">
              <a:spcBef>
                <a:spcPts val="200"/>
              </a:spcBef>
              <a:buClrTx/>
              <a:buSzTx/>
              <a:buFontTx/>
              <a:buNone/>
              <a:defRPr sz="1200"/>
            </a:lvl5pPr>
          </a:lstStyle>
          <a:p>
            <a:r>
              <a:t>Body Level One</a:t>
            </a:r>
          </a:p>
          <a:p>
            <a:pPr lvl="1"/>
            <a:r>
              <a:t>Body Level Two</a:t>
            </a:r>
          </a:p>
          <a:p>
            <a:pPr lvl="2"/>
            <a:r>
              <a:t>Body Level Three</a:t>
            </a:r>
          </a:p>
          <a:p>
            <a:pPr lvl="3"/>
            <a:r>
              <a:t>Body Level Four</a:t>
            </a:r>
          </a:p>
          <a:p>
            <a:pPr lvl="4"/>
            <a:r>
              <a:t>Body Level Five</a:t>
            </a:r>
          </a:p>
        </p:txBody>
      </p:sp>
      <p:sp>
        <p:nvSpPr>
          <p:cNvPr id="115"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3_Diapositive de titre">
    <p:spTree>
      <p:nvGrpSpPr>
        <p:cNvPr id="1" name=""/>
        <p:cNvGrpSpPr/>
        <p:nvPr/>
      </p:nvGrpSpPr>
      <p:grpSpPr>
        <a:xfrm>
          <a:off x="0" y="0"/>
          <a:ext cx="0" cy="0"/>
          <a:chOff x="0" y="0"/>
          <a:chExt cx="0" cy="0"/>
        </a:xfrm>
      </p:grpSpPr>
      <p:pic>
        <p:nvPicPr>
          <p:cNvPr id="122" name="Image 2" descr="Image 2"/>
          <p:cNvPicPr>
            <a:picLocks noChangeAspect="1"/>
          </p:cNvPicPr>
          <p:nvPr/>
        </p:nvPicPr>
        <p:blipFill>
          <a:blip r:embed="rId2"/>
          <a:stretch>
            <a:fillRect/>
          </a:stretch>
        </p:blipFill>
        <p:spPr>
          <a:xfrm>
            <a:off x="3996266" y="2703284"/>
            <a:ext cx="1172456" cy="1467042"/>
          </a:xfrm>
          <a:prstGeom prst="rect">
            <a:avLst/>
          </a:prstGeom>
          <a:ln w="12700">
            <a:miter lim="400000"/>
          </a:ln>
        </p:spPr>
      </p:pic>
      <p:sp>
        <p:nvSpPr>
          <p:cNvPr id="1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4_Diapositive de titre">
    <p:spTree>
      <p:nvGrpSpPr>
        <p:cNvPr id="1" name=""/>
        <p:cNvGrpSpPr/>
        <p:nvPr/>
      </p:nvGrpSpPr>
      <p:grpSpPr>
        <a:xfrm>
          <a:off x="0" y="0"/>
          <a:ext cx="0" cy="0"/>
          <a:chOff x="0" y="0"/>
          <a:chExt cx="0" cy="0"/>
        </a:xfrm>
      </p:grpSpPr>
      <p:pic>
        <p:nvPicPr>
          <p:cNvPr id="19" name="Image 2" descr="Image 2"/>
          <p:cNvPicPr>
            <a:picLocks noChangeAspect="1"/>
          </p:cNvPicPr>
          <p:nvPr/>
        </p:nvPicPr>
        <p:blipFill>
          <a:blip r:embed="rId2"/>
          <a:stretch>
            <a:fillRect/>
          </a:stretch>
        </p:blipFill>
        <p:spPr>
          <a:xfrm>
            <a:off x="3996266" y="2703284"/>
            <a:ext cx="1172456" cy="1467042"/>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5_Diapositive de titre">
    <p:bg>
      <p:bgPr>
        <a:solidFill>
          <a:schemeClr val="accent1">
            <a:lumOff val="51343"/>
          </a:schemeClr>
        </a:solidFill>
        <a:effectLst/>
      </p:bgPr>
    </p:bg>
    <p:spTree>
      <p:nvGrpSpPr>
        <p:cNvPr id="1" name=""/>
        <p:cNvGrpSpPr/>
        <p:nvPr/>
      </p:nvGrpSpPr>
      <p:grpSpPr>
        <a:xfrm>
          <a:off x="0" y="0"/>
          <a:ext cx="0" cy="0"/>
          <a:chOff x="0" y="0"/>
          <a:chExt cx="0" cy="0"/>
        </a:xfrm>
      </p:grpSpPr>
      <p:pic>
        <p:nvPicPr>
          <p:cNvPr id="27" name="Picture 1" descr="Picture 1"/>
          <p:cNvPicPr>
            <a:picLocks noChangeAspect="1"/>
          </p:cNvPicPr>
          <p:nvPr/>
        </p:nvPicPr>
        <p:blipFill>
          <a:blip r:embed="rId2"/>
          <a:stretch>
            <a:fillRect/>
          </a:stretch>
        </p:blipFill>
        <p:spPr>
          <a:xfrm>
            <a:off x="3312000" y="2168999"/>
            <a:ext cx="2520001" cy="2520002"/>
          </a:xfrm>
          <a:prstGeom prst="rect">
            <a:avLst/>
          </a:prstGeom>
          <a:ln w="12700">
            <a:miter lim="400000"/>
          </a:ln>
        </p:spPr>
      </p:pic>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6_Diapositive de titre">
    <p:bg>
      <p:bgPr>
        <a:solidFill>
          <a:schemeClr val="accent1">
            <a:lumOff val="51343"/>
          </a:schemeClr>
        </a:solidFill>
        <a:effectLst/>
      </p:bgPr>
    </p:bg>
    <p:spTree>
      <p:nvGrpSpPr>
        <p:cNvPr id="1" name=""/>
        <p:cNvGrpSpPr/>
        <p:nvPr/>
      </p:nvGrpSpPr>
      <p:grpSpPr>
        <a:xfrm>
          <a:off x="0" y="0"/>
          <a:ext cx="0" cy="0"/>
          <a:chOff x="0" y="0"/>
          <a:chExt cx="0" cy="0"/>
        </a:xfrm>
      </p:grpSpPr>
      <p:pic>
        <p:nvPicPr>
          <p:cNvPr id="35" name="Image 4" descr="Image 4"/>
          <p:cNvPicPr>
            <a:picLocks noChangeAspect="1"/>
          </p:cNvPicPr>
          <p:nvPr/>
        </p:nvPicPr>
        <p:blipFill>
          <a:blip r:embed="rId2"/>
          <a:stretch>
            <a:fillRect/>
          </a:stretch>
        </p:blipFill>
        <p:spPr>
          <a:xfrm>
            <a:off x="3953090" y="2878269"/>
            <a:ext cx="1221947" cy="1535842"/>
          </a:xfrm>
          <a:prstGeom prst="rect">
            <a:avLst/>
          </a:prstGeom>
          <a:ln w="12700">
            <a:miter lim="400000"/>
          </a:ln>
        </p:spPr>
      </p:pic>
      <p:sp>
        <p:nvSpPr>
          <p:cNvPr id="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Titre et contenu">
    <p:bg>
      <p:bgPr>
        <a:solidFill>
          <a:schemeClr val="accent1">
            <a:lumOff val="51343"/>
          </a:schemeClr>
        </a:solidFill>
        <a:effectLst/>
      </p:bgPr>
    </p:bg>
    <p:spTree>
      <p:nvGrpSpPr>
        <p:cNvPr id="1" name=""/>
        <p:cNvGrpSpPr/>
        <p:nvPr/>
      </p:nvGrpSpPr>
      <p:grpSpPr>
        <a:xfrm>
          <a:off x="0" y="0"/>
          <a:ext cx="0" cy="0"/>
          <a:chOff x="0" y="0"/>
          <a:chExt cx="0" cy="0"/>
        </a:xfrm>
      </p:grpSpPr>
      <p:pic>
        <p:nvPicPr>
          <p:cNvPr id="43"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44" name="Title Text"/>
          <p:cNvSpPr txBox="1">
            <a:spLocks noGrp="1"/>
          </p:cNvSpPr>
          <p:nvPr>
            <p:ph type="title"/>
          </p:nvPr>
        </p:nvSpPr>
        <p:spPr>
          <a:xfrm>
            <a:off x="457200" y="2444813"/>
            <a:ext cx="8226854" cy="940444"/>
          </a:xfrm>
          <a:prstGeom prst="rect">
            <a:avLst/>
          </a:prstGeom>
        </p:spPr>
        <p:txBody>
          <a:bodyPr/>
          <a:lstStyle/>
          <a:p>
            <a:r>
              <a:t>Title Text</a:t>
            </a:r>
          </a:p>
        </p:txBody>
      </p:sp>
      <p:sp>
        <p:nvSpPr>
          <p:cNvPr id="45"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
        <p:nvSpPr>
          <p:cNvPr id="46" name="Body Level One…"/>
          <p:cNvSpPr txBox="1">
            <a:spLocks noGrp="1"/>
          </p:cNvSpPr>
          <p:nvPr>
            <p:ph type="body" sz="quarter" idx="1"/>
          </p:nvPr>
        </p:nvSpPr>
        <p:spPr>
          <a:xfrm>
            <a:off x="457200" y="3391124"/>
            <a:ext cx="2743200" cy="419654"/>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Titre et contenu">
    <p:bg>
      <p:bgPr>
        <a:solidFill>
          <a:schemeClr val="accent1">
            <a:lumOff val="51343"/>
          </a:schemeClr>
        </a:solidFill>
        <a:effectLst/>
      </p:bgPr>
    </p:bg>
    <p:spTree>
      <p:nvGrpSpPr>
        <p:cNvPr id="1" name=""/>
        <p:cNvGrpSpPr/>
        <p:nvPr/>
      </p:nvGrpSpPr>
      <p:grpSpPr>
        <a:xfrm>
          <a:off x="0" y="0"/>
          <a:ext cx="0" cy="0"/>
          <a:chOff x="0" y="0"/>
          <a:chExt cx="0" cy="0"/>
        </a:xfrm>
      </p:grpSpPr>
      <p:sp>
        <p:nvSpPr>
          <p:cNvPr id="53" name="Title Text"/>
          <p:cNvSpPr txBox="1">
            <a:spLocks noGrp="1"/>
          </p:cNvSpPr>
          <p:nvPr>
            <p:ph type="title"/>
          </p:nvPr>
        </p:nvSpPr>
        <p:spPr>
          <a:xfrm>
            <a:off x="457200" y="2444813"/>
            <a:ext cx="8226854" cy="940444"/>
          </a:xfrm>
          <a:prstGeom prst="rect">
            <a:avLst/>
          </a:prstGeom>
        </p:spPr>
        <p:txBody>
          <a:bodyPr/>
          <a:lstStyle/>
          <a:p>
            <a:r>
              <a:t>Title Text</a:t>
            </a:r>
          </a:p>
        </p:txBody>
      </p:sp>
      <p:sp>
        <p:nvSpPr>
          <p:cNvPr id="54" name="Body Level One…"/>
          <p:cNvSpPr txBox="1">
            <a:spLocks noGrp="1"/>
          </p:cNvSpPr>
          <p:nvPr>
            <p:ph type="body" sz="quarter" idx="1"/>
          </p:nvPr>
        </p:nvSpPr>
        <p:spPr>
          <a:xfrm>
            <a:off x="457200" y="3391124"/>
            <a:ext cx="2743200" cy="419654"/>
          </a:xfrm>
          <a:prstGeom prst="rect">
            <a:avLst/>
          </a:prstGeom>
        </p:spPr>
        <p:txBody>
          <a:bodyPr lIns="0" tIns="0" rIns="0" bIns="0" anchor="b"/>
          <a:lstStyle>
            <a:lvl1pPr marL="0" indent="0">
              <a:spcBef>
                <a:spcPts val="300"/>
              </a:spcBef>
              <a:buClrTx/>
              <a:buSzTx/>
              <a:buFontTx/>
              <a:buNone/>
              <a:defRPr sz="1400"/>
            </a:lvl1pPr>
            <a:lvl2pPr marL="0" indent="448055">
              <a:spcBef>
                <a:spcPts val="300"/>
              </a:spcBef>
              <a:buClrTx/>
              <a:buSzTx/>
              <a:buFontTx/>
              <a:buNone/>
              <a:defRPr sz="1400"/>
            </a:lvl2pPr>
            <a:lvl3pPr marL="0" indent="749808">
              <a:spcBef>
                <a:spcPts val="300"/>
              </a:spcBef>
              <a:buClrTx/>
              <a:buSzTx/>
              <a:buFontTx/>
              <a:buNone/>
              <a:defRPr sz="1400"/>
            </a:lvl3pPr>
            <a:lvl4pPr marL="0" indent="1042416">
              <a:spcBef>
                <a:spcPts val="300"/>
              </a:spcBef>
              <a:buClrTx/>
              <a:buSzTx/>
              <a:buFontTx/>
              <a:buNone/>
              <a:defRPr sz="1400"/>
            </a:lvl4pPr>
            <a:lvl5pPr marL="0" indent="1307592">
              <a:spcBef>
                <a:spcPts val="300"/>
              </a:spcBef>
              <a:buClrTx/>
              <a:buSzTx/>
              <a:buFontTx/>
              <a:buNone/>
              <a:defRPr sz="14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1_Titre et contenu">
    <p:bg>
      <p:bgPr>
        <a:solidFill>
          <a:schemeClr val="accent1">
            <a:lumOff val="51343"/>
          </a:schemeClr>
        </a:solidFill>
        <a:effectLst/>
      </p:bgPr>
    </p:bg>
    <p:spTree>
      <p:nvGrpSpPr>
        <p:cNvPr id="1" name=""/>
        <p:cNvGrpSpPr/>
        <p:nvPr/>
      </p:nvGrpSpPr>
      <p:grpSpPr>
        <a:xfrm>
          <a:off x="0" y="0"/>
          <a:ext cx="0" cy="0"/>
          <a:chOff x="0" y="0"/>
          <a:chExt cx="0" cy="0"/>
        </a:xfrm>
      </p:grpSpPr>
      <p:pic>
        <p:nvPicPr>
          <p:cNvPr id="62"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63" name="Title Text"/>
          <p:cNvSpPr txBox="1">
            <a:spLocks noGrp="1"/>
          </p:cNvSpPr>
          <p:nvPr>
            <p:ph type="title"/>
          </p:nvPr>
        </p:nvSpPr>
        <p:spPr>
          <a:xfrm>
            <a:off x="457200" y="233491"/>
            <a:ext cx="8226854" cy="940444"/>
          </a:xfrm>
          <a:prstGeom prst="rect">
            <a:avLst/>
          </a:prstGeom>
        </p:spPr>
        <p:txBody>
          <a:bodyPr/>
          <a:lstStyle>
            <a:lvl1pPr algn="ctr">
              <a:defRPr>
                <a:solidFill>
                  <a:srgbClr val="7030A0"/>
                </a:solidFill>
              </a:defRPr>
            </a:lvl1pPr>
          </a:lstStyle>
          <a:p>
            <a:r>
              <a:t>Title Text</a:t>
            </a:r>
          </a:p>
        </p:txBody>
      </p:sp>
      <p:sp>
        <p:nvSpPr>
          <p:cNvPr id="64" name="Body Level One…"/>
          <p:cNvSpPr txBox="1">
            <a:spLocks noGrp="1"/>
          </p:cNvSpPr>
          <p:nvPr>
            <p:ph type="body" idx="1"/>
          </p:nvPr>
        </p:nvSpPr>
        <p:spPr>
          <a:xfrm>
            <a:off x="457200" y="1325606"/>
            <a:ext cx="8226854" cy="4667421"/>
          </a:xfrm>
          <a:prstGeom prst="rect">
            <a:avLst/>
          </a:prstGeom>
        </p:spPr>
        <p:txBody>
          <a:bodyPr/>
          <a:lstStyle>
            <a:lvl1pPr marL="432816" indent="-396240">
              <a:spcBef>
                <a:spcPts val="600"/>
              </a:spcBef>
              <a:buFontTx/>
              <a:buChar char="▪"/>
              <a:defRPr sz="2600">
                <a:solidFill>
                  <a:srgbClr val="0B387C"/>
                </a:solidFill>
              </a:defRPr>
            </a:lvl1pPr>
            <a:lvl2pPr marL="905255" indent="-457200">
              <a:spcBef>
                <a:spcPts val="600"/>
              </a:spcBef>
              <a:buFontTx/>
              <a:buChar char="▪"/>
              <a:defRPr sz="2600">
                <a:solidFill>
                  <a:srgbClr val="0B387C"/>
                </a:solidFill>
              </a:defRPr>
            </a:lvl2pPr>
            <a:lvl3pPr marL="1121283" indent="-371475">
              <a:spcBef>
                <a:spcPts val="600"/>
              </a:spcBef>
              <a:buFontTx/>
              <a:buChar char="▪"/>
              <a:defRPr sz="2600">
                <a:solidFill>
                  <a:srgbClr val="0B387C"/>
                </a:solidFill>
              </a:defRPr>
            </a:lvl3pPr>
            <a:lvl4pPr marL="1488186" indent="-445770">
              <a:spcBef>
                <a:spcPts val="600"/>
              </a:spcBef>
              <a:buFontTx/>
              <a:buChar char="▪"/>
              <a:defRPr sz="2600">
                <a:solidFill>
                  <a:srgbClr val="0B387C"/>
                </a:solidFill>
              </a:defRPr>
            </a:lvl4pPr>
            <a:lvl5pPr marL="1753362" indent="-445770">
              <a:spcBef>
                <a:spcPts val="600"/>
              </a:spcBef>
              <a:buFontTx/>
              <a:buChar char="▪"/>
              <a:defRPr sz="2600">
                <a:solidFill>
                  <a:srgbClr val="0B387C"/>
                </a:solidFill>
              </a:defRPr>
            </a:lvl5pPr>
          </a:lstStyle>
          <a:p>
            <a:r>
              <a:t>Body Level One</a:t>
            </a:r>
          </a:p>
          <a:p>
            <a:pPr lvl="1"/>
            <a:r>
              <a:t>Body Level Two</a:t>
            </a:r>
          </a:p>
          <a:p>
            <a:pPr lvl="2"/>
            <a:r>
              <a:t>Body Level Three</a:t>
            </a:r>
          </a:p>
          <a:p>
            <a:pPr lvl="3"/>
            <a:r>
              <a:t>Body Level Four</a:t>
            </a:r>
          </a:p>
          <a:p>
            <a:pPr lvl="4"/>
            <a:r>
              <a:t>Body Level Five</a:t>
            </a:r>
          </a:p>
        </p:txBody>
      </p:sp>
      <p:sp>
        <p:nvSpPr>
          <p:cNvPr id="65" name="Slide Number"/>
          <p:cNvSpPr txBox="1">
            <a:spLocks noGrp="1"/>
          </p:cNvSpPr>
          <p:nvPr>
            <p:ph type="sldNum" sz="quarter" idx="2"/>
          </p:nvPr>
        </p:nvSpPr>
        <p:spPr>
          <a:xfrm>
            <a:off x="8730136" y="6406785"/>
            <a:ext cx="273656" cy="264255"/>
          </a:xfrm>
          <a:prstGeom prst="rect">
            <a:avLst/>
          </a:prstGeom>
        </p:spPr>
        <p:txBody>
          <a:bodyPr/>
          <a:lstStyle/>
          <a:p>
            <a:fld id="{86CB4B4D-7CA3-9044-876B-883B54F8677D}" type="slidenum">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Deux contenus">
    <p:bg>
      <p:bgPr>
        <a:solidFill>
          <a:schemeClr val="accent1">
            <a:lumOff val="51343"/>
          </a:schemeClr>
        </a:solidFill>
        <a:effectLst/>
      </p:bgPr>
    </p:bg>
    <p:spTree>
      <p:nvGrpSpPr>
        <p:cNvPr id="1" name=""/>
        <p:cNvGrpSpPr/>
        <p:nvPr/>
      </p:nvGrpSpPr>
      <p:grpSpPr>
        <a:xfrm>
          <a:off x="0" y="0"/>
          <a:ext cx="0" cy="0"/>
          <a:chOff x="0" y="0"/>
          <a:chExt cx="0" cy="0"/>
        </a:xfrm>
      </p:grpSpPr>
      <p:pic>
        <p:nvPicPr>
          <p:cNvPr id="72"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73" name="Title Text"/>
          <p:cNvSpPr txBox="1">
            <a:spLocks noGrp="1"/>
          </p:cNvSpPr>
          <p:nvPr>
            <p:ph type="title"/>
          </p:nvPr>
        </p:nvSpPr>
        <p:spPr>
          <a:xfrm>
            <a:off x="457200" y="274638"/>
            <a:ext cx="7467600" cy="1143001"/>
          </a:xfrm>
          <a:prstGeom prst="rect">
            <a:avLst/>
          </a:prstGeom>
        </p:spPr>
        <p:txBody>
          <a:bodyPr/>
          <a:lstStyle/>
          <a:p>
            <a:r>
              <a:t>Title Text</a:t>
            </a:r>
          </a:p>
        </p:txBody>
      </p:sp>
      <p:sp>
        <p:nvSpPr>
          <p:cNvPr id="74" name="Body Level One…"/>
          <p:cNvSpPr txBox="1">
            <a:spLocks noGrp="1"/>
          </p:cNvSpPr>
          <p:nvPr>
            <p:ph type="body" sz="half" idx="1"/>
          </p:nvPr>
        </p:nvSpPr>
        <p:spPr>
          <a:xfrm>
            <a:off x="457200" y="1600200"/>
            <a:ext cx="3657600" cy="4350386"/>
          </a:xfrm>
          <a:prstGeom prst="rect">
            <a:avLst/>
          </a:prstGeom>
        </p:spPr>
        <p:txBody>
          <a:bodyPr/>
          <a:lstStyle>
            <a:lvl1pPr>
              <a:spcBef>
                <a:spcPts val="600"/>
              </a:spcBef>
              <a:defRPr sz="2600"/>
            </a:lvl1pPr>
            <a:lvl2pPr marL="988383" indent="-540327">
              <a:spcBef>
                <a:spcPts val="600"/>
              </a:spcBef>
              <a:defRPr sz="2600"/>
            </a:lvl2pPr>
            <a:lvl3pPr marL="1195577" indent="-445769">
              <a:spcBef>
                <a:spcPts val="600"/>
              </a:spcBef>
              <a:defRPr sz="2600"/>
            </a:lvl3pPr>
            <a:lvl4pPr marL="1537716" indent="-495300">
              <a:spcBef>
                <a:spcPts val="600"/>
              </a:spcBef>
              <a:defRPr sz="2600"/>
            </a:lvl4pPr>
            <a:lvl5pPr marL="1802892" indent="-495300">
              <a:spcBef>
                <a:spcPts val="600"/>
              </a:spcBef>
              <a:defRPr sz="2600"/>
            </a:lvl5pPr>
          </a:lstStyle>
          <a:p>
            <a:r>
              <a:t>Body Level One</a:t>
            </a:r>
          </a:p>
          <a:p>
            <a:pPr lvl="1"/>
            <a:r>
              <a:t>Body Level Two</a:t>
            </a:r>
          </a:p>
          <a:p>
            <a:pPr lvl="2"/>
            <a:r>
              <a:t>Body Level Three</a:t>
            </a:r>
          </a:p>
          <a:p>
            <a:pPr lvl="3"/>
            <a:r>
              <a:t>Body Level Four</a:t>
            </a:r>
          </a:p>
          <a:p>
            <a:pPr lvl="4"/>
            <a:r>
              <a:t>Body Level Five</a:t>
            </a:r>
          </a:p>
        </p:txBody>
      </p:sp>
      <p:sp>
        <p:nvSpPr>
          <p:cNvPr id="75"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mparaison">
    <p:bg>
      <p:bgPr>
        <a:solidFill>
          <a:schemeClr val="accent1">
            <a:lumOff val="51343"/>
          </a:schemeClr>
        </a:solidFill>
        <a:effectLst/>
      </p:bgPr>
    </p:bg>
    <p:spTree>
      <p:nvGrpSpPr>
        <p:cNvPr id="1" name=""/>
        <p:cNvGrpSpPr/>
        <p:nvPr/>
      </p:nvGrpSpPr>
      <p:grpSpPr>
        <a:xfrm>
          <a:off x="0" y="0"/>
          <a:ext cx="0" cy="0"/>
          <a:chOff x="0" y="0"/>
          <a:chExt cx="0" cy="0"/>
        </a:xfrm>
      </p:grpSpPr>
      <p:pic>
        <p:nvPicPr>
          <p:cNvPr id="82" name="Image 4" descr="Image 4"/>
          <p:cNvPicPr>
            <a:picLocks noChangeAspect="1"/>
          </p:cNvPicPr>
          <p:nvPr/>
        </p:nvPicPr>
        <p:blipFill>
          <a:blip r:embed="rId2"/>
          <a:stretch>
            <a:fillRect/>
          </a:stretch>
        </p:blipFill>
        <p:spPr>
          <a:xfrm>
            <a:off x="0" y="6157662"/>
            <a:ext cx="9144000" cy="707203"/>
          </a:xfrm>
          <a:prstGeom prst="rect">
            <a:avLst/>
          </a:prstGeom>
          <a:ln w="12700">
            <a:miter lim="400000"/>
          </a:ln>
        </p:spPr>
      </p:pic>
      <p:sp>
        <p:nvSpPr>
          <p:cNvPr id="83" name="Title Text"/>
          <p:cNvSpPr txBox="1">
            <a:spLocks noGrp="1"/>
          </p:cNvSpPr>
          <p:nvPr>
            <p:ph type="title"/>
          </p:nvPr>
        </p:nvSpPr>
        <p:spPr>
          <a:xfrm>
            <a:off x="457200" y="273050"/>
            <a:ext cx="8229600" cy="893978"/>
          </a:xfrm>
          <a:prstGeom prst="rect">
            <a:avLst/>
          </a:prstGeom>
        </p:spPr>
        <p:txBody>
          <a:bodyPr/>
          <a:lstStyle/>
          <a:p>
            <a:r>
              <a:t>Title Text</a:t>
            </a:r>
          </a:p>
        </p:txBody>
      </p:sp>
      <p:sp>
        <p:nvSpPr>
          <p:cNvPr id="84" name="Body Level One…"/>
          <p:cNvSpPr txBox="1">
            <a:spLocks noGrp="1"/>
          </p:cNvSpPr>
          <p:nvPr>
            <p:ph type="body" sz="quarter" idx="1"/>
          </p:nvPr>
        </p:nvSpPr>
        <p:spPr>
          <a:xfrm>
            <a:off x="457200" y="5101966"/>
            <a:ext cx="4040188" cy="838201"/>
          </a:xfrm>
          <a:prstGeom prst="rect">
            <a:avLst/>
          </a:prstGeom>
        </p:spPr>
        <p:txBody>
          <a:bodyPr/>
          <a:lstStyle>
            <a:lvl1pPr marL="0" indent="0">
              <a:spcBef>
                <a:spcPts val="500"/>
              </a:spcBef>
              <a:buClrTx/>
              <a:buSzTx/>
              <a:buFontTx/>
              <a:buNone/>
              <a:defRPr sz="2400" b="1"/>
            </a:lvl1pPr>
            <a:lvl2pPr marL="0" indent="448055">
              <a:spcBef>
                <a:spcPts val="500"/>
              </a:spcBef>
              <a:buClrTx/>
              <a:buSzTx/>
              <a:buFontTx/>
              <a:buNone/>
              <a:defRPr sz="2400" b="1"/>
            </a:lvl2pPr>
            <a:lvl3pPr marL="0" indent="749808">
              <a:spcBef>
                <a:spcPts val="500"/>
              </a:spcBef>
              <a:buClrTx/>
              <a:buSzTx/>
              <a:buFontTx/>
              <a:buNone/>
              <a:defRPr sz="2400" b="1"/>
            </a:lvl3pPr>
            <a:lvl4pPr marL="0" indent="1042416">
              <a:spcBef>
                <a:spcPts val="500"/>
              </a:spcBef>
              <a:buClrTx/>
              <a:buSzTx/>
              <a:buFontTx/>
              <a:buNone/>
              <a:defRPr sz="2400" b="1"/>
            </a:lvl4pPr>
            <a:lvl5pPr marL="0" indent="1307592">
              <a:spcBef>
                <a:spcPts val="500"/>
              </a:spcBef>
              <a:buClrTx/>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85" name="Espace réservé du texte 3"/>
          <p:cNvSpPr>
            <a:spLocks noGrp="1"/>
          </p:cNvSpPr>
          <p:nvPr>
            <p:ph type="body" sz="quarter" idx="21"/>
          </p:nvPr>
        </p:nvSpPr>
        <p:spPr>
          <a:xfrm>
            <a:off x="4645025" y="5101966"/>
            <a:ext cx="4041775" cy="838201"/>
          </a:xfrm>
          <a:prstGeom prst="rect">
            <a:avLst/>
          </a:prstGeom>
        </p:spPr>
        <p:txBody>
          <a:bodyPr/>
          <a:lstStyle/>
          <a:p>
            <a:pPr marL="0" indent="0">
              <a:spcBef>
                <a:spcPts val="500"/>
              </a:spcBef>
              <a:buClrTx/>
              <a:buSzTx/>
              <a:buFontTx/>
              <a:buNone/>
              <a:defRPr sz="2400" b="1"/>
            </a:pPr>
            <a:endParaRPr/>
          </a:p>
        </p:txBody>
      </p:sp>
      <p:sp>
        <p:nvSpPr>
          <p:cNvPr id="86" name="Slide Number"/>
          <p:cNvSpPr txBox="1">
            <a:spLocks noGrp="1"/>
          </p:cNvSpPr>
          <p:nvPr>
            <p:ph type="sldNum" sz="quarter" idx="2"/>
          </p:nvPr>
        </p:nvSpPr>
        <p:spPr>
          <a:xfrm>
            <a:off x="8413144" y="6406785"/>
            <a:ext cx="273657" cy="264255"/>
          </a:xfrm>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2" name="Image 4" descr="Image 4"/>
          <p:cNvPicPr>
            <a:picLocks noChangeAspect="1"/>
          </p:cNvPicPr>
          <p:nvPr/>
        </p:nvPicPr>
        <p:blipFill>
          <a:blip r:embed="rId15"/>
          <a:stretch>
            <a:fillRect/>
          </a:stretch>
        </p:blipFill>
        <p:spPr>
          <a:xfrm>
            <a:off x="3312000" y="2181662"/>
            <a:ext cx="2520001" cy="2494676"/>
          </a:xfrm>
          <a:prstGeom prst="rect">
            <a:avLst/>
          </a:prstGeom>
          <a:ln w="12700">
            <a:miter lim="400000"/>
          </a:ln>
        </p:spPr>
      </p:pic>
      <p:sp>
        <p:nvSpPr>
          <p:cNvPr id="3" name="Title Text"/>
          <p:cNvSpPr txBox="1">
            <a:spLocks noGrp="1"/>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4" name="Body Level One…"/>
          <p:cNvSpPr txBox="1">
            <a:spLocks noGrp="1"/>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solidFill>
                  <a:srgbClr val="8897BD"/>
                </a:solidFill>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med"/>
  <p:hf sldNum="0" hdr="0" dt="0"/>
  <p:txStyles>
    <p:titleStyle>
      <a:lvl1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1pPr>
      <a:lvl2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2pPr>
      <a:lvl3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3pPr>
      <a:lvl4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4pPr>
      <a:lvl5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5pPr>
      <a:lvl6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6pPr>
      <a:lvl7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7pPr>
      <a:lvl8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8pPr>
      <a:lvl9pPr marL="0" marR="0" indent="0" algn="l" defTabSz="914400" rtl="0" latinLnBrk="0">
        <a:lnSpc>
          <a:spcPct val="100000"/>
        </a:lnSpc>
        <a:spcBef>
          <a:spcPts val="0"/>
        </a:spcBef>
        <a:spcAft>
          <a:spcPts val="0"/>
        </a:spcAft>
        <a:buClrTx/>
        <a:buSzTx/>
        <a:buFontTx/>
        <a:buNone/>
        <a:tabLst/>
        <a:defRPr sz="4600" b="0" i="0" u="none" strike="noStrike" cap="none" spc="0" baseline="0">
          <a:solidFill>
            <a:srgbClr val="0055A0"/>
          </a:solidFill>
          <a:uFillTx/>
          <a:latin typeface="Arial"/>
          <a:ea typeface="Arial"/>
          <a:cs typeface="Arial"/>
          <a:sym typeface="Arial"/>
        </a:defRPr>
      </a:lvl9pPr>
    </p:titleStyle>
    <p:bodyStyle>
      <a:lvl1pPr marL="493776" marR="0" indent="-457200" algn="l" defTabSz="914400" rtl="0" latinLnBrk="0">
        <a:lnSpc>
          <a:spcPct val="100000"/>
        </a:lnSpc>
        <a:spcBef>
          <a:spcPts val="700"/>
        </a:spcBef>
        <a:spcAft>
          <a:spcPts val="0"/>
        </a:spcAft>
        <a:buClr>
          <a:srgbClr val="0055A0"/>
        </a:buClr>
        <a:buSzPct val="80000"/>
        <a:buFont typeface="Arial"/>
        <a:buChar char="•"/>
        <a:tabLst/>
        <a:defRPr sz="3000" b="0" i="0" u="none" strike="noStrike" cap="none" spc="0" baseline="0">
          <a:solidFill>
            <a:srgbClr val="0055A0"/>
          </a:solidFill>
          <a:uFillTx/>
          <a:latin typeface="Arial"/>
          <a:ea typeface="Arial"/>
          <a:cs typeface="Arial"/>
          <a:sym typeface="Arial"/>
        </a:defRPr>
      </a:lvl1pPr>
      <a:lvl2pPr marL="975594" marR="0" indent="-527538" algn="l" defTabSz="914400" rtl="0" latinLnBrk="0">
        <a:lnSpc>
          <a:spcPct val="100000"/>
        </a:lnSpc>
        <a:spcBef>
          <a:spcPts val="700"/>
        </a:spcBef>
        <a:spcAft>
          <a:spcPts val="0"/>
        </a:spcAft>
        <a:buClr>
          <a:srgbClr val="0055A0"/>
        </a:buClr>
        <a:buSzPct val="90000"/>
        <a:buFont typeface="Arial"/>
        <a:buChar char="•"/>
        <a:tabLst/>
        <a:defRPr sz="3000" b="0" i="0" u="none" strike="noStrike" cap="none" spc="0" baseline="0">
          <a:solidFill>
            <a:srgbClr val="0055A0"/>
          </a:solidFill>
          <a:uFillTx/>
          <a:latin typeface="Arial"/>
          <a:ea typeface="Arial"/>
          <a:cs typeface="Arial"/>
          <a:sym typeface="Arial"/>
        </a:defRPr>
      </a:lvl2pPr>
      <a:lvl3pPr marL="1178433" marR="0" indent="-428625" algn="l" defTabSz="914400" rtl="0" latinLnBrk="0">
        <a:lnSpc>
          <a:spcPct val="100000"/>
        </a:lnSpc>
        <a:spcBef>
          <a:spcPts val="700"/>
        </a:spcBef>
        <a:spcAft>
          <a:spcPts val="0"/>
        </a:spcAft>
        <a:buClr>
          <a:srgbClr val="0055A0"/>
        </a:buClr>
        <a:buSzPct val="85000"/>
        <a:buFont typeface="Arial"/>
        <a:buChar char="•"/>
        <a:tabLst/>
        <a:defRPr sz="3000" b="0" i="0" u="none" strike="noStrike" cap="none" spc="0" baseline="0">
          <a:solidFill>
            <a:srgbClr val="0055A0"/>
          </a:solidFill>
          <a:uFillTx/>
          <a:latin typeface="Arial"/>
          <a:ea typeface="Arial"/>
          <a:cs typeface="Arial"/>
          <a:sym typeface="Arial"/>
        </a:defRPr>
      </a:lvl3pPr>
      <a:lvl4pPr marL="1556766" marR="0" indent="-514350" algn="l" defTabSz="914400" rtl="0" latinLnBrk="0">
        <a:lnSpc>
          <a:spcPct val="100000"/>
        </a:lnSpc>
        <a:spcBef>
          <a:spcPts val="700"/>
        </a:spcBef>
        <a:spcAft>
          <a:spcPts val="0"/>
        </a:spcAft>
        <a:buClr>
          <a:srgbClr val="0055A0"/>
        </a:buClr>
        <a:buSzPct val="90000"/>
        <a:buFont typeface="Arial"/>
        <a:buChar char="•"/>
        <a:tabLst/>
        <a:defRPr sz="3000" b="0" i="0" u="none" strike="noStrike" cap="none" spc="0" baseline="0">
          <a:solidFill>
            <a:srgbClr val="0055A0"/>
          </a:solidFill>
          <a:uFillTx/>
          <a:latin typeface="Arial"/>
          <a:ea typeface="Arial"/>
          <a:cs typeface="Arial"/>
          <a:sym typeface="Arial"/>
        </a:defRPr>
      </a:lvl4pPr>
      <a:lvl5pPr marL="1821942" marR="0" indent="-514350"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5pPr>
      <a:lvl6pPr marL="1792223" marR="0" indent="-27431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6pPr>
      <a:lvl7pPr marL="2042159" marR="0" indent="-3047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7pPr>
      <a:lvl8pPr marL="2299715"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8pPr>
      <a:lvl9pPr marL="2491739"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lcg.web.cern.ch/"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s://monit-grafana-open.cern.ch/d/MwuxgogIk/wlcg-site-network?orgId=16"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linuxsoft.cern.ch/wlcg/" TargetMode="External"/><Relationship Id="rId2" Type="http://schemas.openxmlformats.org/officeDocument/2006/relationships/hyperlink" Target="https://repository.egi.eu/umd/5/"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lcg.web.cern.ch/"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itle 1"/>
          <p:cNvSpPr txBox="1">
            <a:spLocks noGrp="1"/>
          </p:cNvSpPr>
          <p:nvPr>
            <p:ph type="title"/>
          </p:nvPr>
        </p:nvSpPr>
        <p:spPr>
          <a:xfrm>
            <a:off x="673100" y="1082886"/>
            <a:ext cx="8226853" cy="4915282"/>
          </a:xfrm>
          <a:prstGeom prst="rect">
            <a:avLst/>
          </a:prstGeom>
        </p:spPr>
        <p:txBody>
          <a:bodyPr>
            <a:normAutofit/>
          </a:bodyPr>
          <a:lstStyle/>
          <a:p>
            <a:r>
              <a:rPr lang="en-US" sz="3200" dirty="0"/>
              <a:t>OPS and Facilities session </a:t>
            </a:r>
            <a:br>
              <a:rPr lang="en-US" sz="3200" dirty="0"/>
            </a:br>
            <a:endParaRPr sz="3200" dirty="0"/>
          </a:p>
          <a:p>
            <a:pPr>
              <a:defRPr sz="2300" i="1">
                <a:solidFill>
                  <a:srgbClr val="011993"/>
                </a:solidFill>
              </a:defRPr>
            </a:pPr>
            <a:r>
              <a:rPr dirty="0"/>
              <a:t> </a:t>
            </a:r>
            <a:r>
              <a:rPr lang="en-US" dirty="0"/>
              <a:t>WLCG/HSF Workshop 2024</a:t>
            </a:r>
            <a:br>
              <a:rPr lang="en-US" dirty="0"/>
            </a:br>
            <a:r>
              <a:rPr lang="en-US" dirty="0"/>
              <a:t>14.05.2024</a:t>
            </a:r>
            <a:endParaRPr dirty="0"/>
          </a:p>
        </p:txBody>
      </p:sp>
      <p:pic>
        <p:nvPicPr>
          <p:cNvPr id="134" name="Picture 6" descr="Picture 6">
            <a:hlinkClick r:id="rId2"/>
          </p:cNvPr>
          <p:cNvPicPr>
            <a:picLocks noChangeAspect="1"/>
          </p:cNvPicPr>
          <p:nvPr/>
        </p:nvPicPr>
        <p:blipFill>
          <a:blip r:embed="rId3"/>
          <a:stretch>
            <a:fillRect/>
          </a:stretch>
        </p:blipFill>
        <p:spPr>
          <a:xfrm>
            <a:off x="8105775" y="3930"/>
            <a:ext cx="1038225" cy="919463"/>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F18-F933-9499-3501-C8BC5991DD83}"/>
              </a:ext>
            </a:extLst>
          </p:cNvPr>
          <p:cNvSpPr>
            <a:spLocks noGrp="1"/>
          </p:cNvSpPr>
          <p:nvPr>
            <p:ph type="title"/>
          </p:nvPr>
        </p:nvSpPr>
        <p:spPr/>
        <p:txBody>
          <a:bodyPr/>
          <a:lstStyle/>
          <a:p>
            <a:r>
              <a:rPr lang="en-CH" dirty="0"/>
              <a:t>Monitoring. Data transfer</a:t>
            </a:r>
          </a:p>
        </p:txBody>
      </p:sp>
      <p:sp>
        <p:nvSpPr>
          <p:cNvPr id="3" name="Text Placeholder 2">
            <a:extLst>
              <a:ext uri="{FF2B5EF4-FFF2-40B4-BE49-F238E27FC236}">
                <a16:creationId xmlns:a16="http://schemas.microsoft.com/office/drawing/2014/main" id="{32FDFF9B-E8D6-FC94-94C8-E127DB6D4658}"/>
              </a:ext>
            </a:extLst>
          </p:cNvPr>
          <p:cNvSpPr>
            <a:spLocks noGrp="1"/>
          </p:cNvSpPr>
          <p:nvPr>
            <p:ph type="body" idx="1"/>
          </p:nvPr>
        </p:nvSpPr>
        <p:spPr/>
        <p:txBody>
          <a:bodyPr>
            <a:normAutofit fontScale="77500" lnSpcReduction="20000"/>
          </a:bodyPr>
          <a:lstStyle/>
          <a:p>
            <a:r>
              <a:rPr lang="en-CH" dirty="0"/>
              <a:t>A lot of work on enchancement of monitoring of data transfer and remote data access in preparation for DC24</a:t>
            </a:r>
          </a:p>
          <a:p>
            <a:r>
              <a:rPr lang="en-CH" dirty="0"/>
              <a:t>WLCG site network monitoring has been enabled allowing sites to report incoming and outgoing network traffic. Deployment campaign has been run for big sites. About 50 sites have enabled this new functionality. Data is available in</a:t>
            </a:r>
            <a:r>
              <a:rPr lang="en-GB" dirty="0">
                <a:hlinkClick r:id="rId2"/>
              </a:rPr>
              <a:t> dashboard</a:t>
            </a:r>
            <a:endParaRPr lang="en-GB" dirty="0"/>
          </a:p>
          <a:p>
            <a:r>
              <a:rPr lang="en-GB" dirty="0"/>
              <a:t>New workflow for monitoring of the remote data access via </a:t>
            </a:r>
            <a:r>
              <a:rPr lang="en-GB" dirty="0" err="1"/>
              <a:t>xrootd</a:t>
            </a:r>
            <a:r>
              <a:rPr lang="en-GB" dirty="0"/>
              <a:t> protocol has been put in place shortly before DC24. Two use cases : </a:t>
            </a:r>
          </a:p>
          <a:p>
            <a:pPr lvl="1"/>
            <a:r>
              <a:rPr lang="en-GB" dirty="0"/>
              <a:t>Reporting monitoring flow from </a:t>
            </a:r>
            <a:r>
              <a:rPr lang="en-GB" dirty="0" err="1"/>
              <a:t>xrootd</a:t>
            </a:r>
            <a:r>
              <a:rPr lang="en-GB" dirty="0"/>
              <a:t> server (re-implementation)</a:t>
            </a:r>
          </a:p>
          <a:p>
            <a:pPr lvl="1"/>
            <a:r>
              <a:rPr lang="en-GB" dirty="0"/>
              <a:t>Using </a:t>
            </a:r>
            <a:r>
              <a:rPr lang="en-GB" dirty="0" err="1"/>
              <a:t>dCache</a:t>
            </a:r>
            <a:r>
              <a:rPr lang="en-GB" dirty="0"/>
              <a:t> billing information for </a:t>
            </a:r>
            <a:r>
              <a:rPr lang="en-GB" dirty="0" err="1"/>
              <a:t>dCache+xrootd</a:t>
            </a:r>
            <a:r>
              <a:rPr lang="en-GB" dirty="0"/>
              <a:t> door (completely new implementation)</a:t>
            </a:r>
          </a:p>
          <a:p>
            <a:pPr lvl="1"/>
            <a:r>
              <a:rPr lang="en-GB" dirty="0"/>
              <a:t>Though deployed, not really validated during DC24. Validation of this new monitoring workflow and massive deployment on the infrastructure is the main goal for the coming months</a:t>
            </a:r>
          </a:p>
          <a:p>
            <a:endParaRPr lang="en-GB" dirty="0"/>
          </a:p>
          <a:p>
            <a:endParaRPr lang="en-CH" dirty="0"/>
          </a:p>
        </p:txBody>
      </p:sp>
      <p:sp>
        <p:nvSpPr>
          <p:cNvPr id="5" name="TextBox 4">
            <a:extLst>
              <a:ext uri="{FF2B5EF4-FFF2-40B4-BE49-F238E27FC236}">
                <a16:creationId xmlns:a16="http://schemas.microsoft.com/office/drawing/2014/main" id="{5160AE98-661F-EB3A-32E6-47CC0DF2C05C}"/>
              </a:ext>
            </a:extLst>
          </p:cNvPr>
          <p:cNvSpPr txBox="1"/>
          <p:nvPr/>
        </p:nvSpPr>
        <p:spPr>
          <a:xfrm>
            <a:off x="3867375"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10</a:t>
            </a:fld>
            <a:endParaRPr lang="en-CH" dirty="0">
              <a:solidFill>
                <a:schemeClr val="bg2">
                  <a:lumMod val="20000"/>
                  <a:lumOff val="80000"/>
                </a:schemeClr>
              </a:solidFill>
            </a:endParaRPr>
          </a:p>
        </p:txBody>
      </p:sp>
    </p:spTree>
    <p:extLst>
      <p:ext uri="{BB962C8B-B14F-4D97-AF65-F5344CB8AC3E}">
        <p14:creationId xmlns:p14="http://schemas.microsoft.com/office/powerpoint/2010/main" val="71691566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1F24B4E9-F550-B6C9-BF38-D341115B2FF7}"/>
              </a:ext>
            </a:extLst>
          </p:cNvPr>
          <p:cNvSpPr txBox="1">
            <a:spLocks/>
          </p:cNvSpPr>
          <p:nvPr/>
        </p:nvSpPr>
        <p:spPr>
          <a:xfrm>
            <a:off x="215153" y="1097279"/>
            <a:ext cx="11138647" cy="487321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fontScale="62500" lnSpcReduction="20000"/>
          </a:bodyPr>
          <a:lstStyle>
            <a:lvl1pPr marL="432816" marR="0" indent="-396240" algn="l" defTabSz="914400" rtl="0" latinLnBrk="0">
              <a:lnSpc>
                <a:spcPct val="100000"/>
              </a:lnSpc>
              <a:spcBef>
                <a:spcPts val="600"/>
              </a:spcBef>
              <a:spcAft>
                <a:spcPts val="0"/>
              </a:spcAft>
              <a:buClr>
                <a:srgbClr val="0055A0"/>
              </a:buClr>
              <a:buSzPct val="80000"/>
              <a:buFontTx/>
              <a:buChar char="▪"/>
              <a:tabLst/>
              <a:defRPr sz="2600" b="0" i="0" u="none" strike="noStrike" cap="none" spc="0" baseline="0">
                <a:solidFill>
                  <a:srgbClr val="0B387C"/>
                </a:solidFill>
                <a:uFillTx/>
                <a:latin typeface="Arial"/>
                <a:ea typeface="Arial"/>
                <a:cs typeface="Arial"/>
                <a:sym typeface="Arial"/>
              </a:defRPr>
            </a:lvl1pPr>
            <a:lvl2pPr marL="905255" marR="0" indent="-457200" algn="l" defTabSz="914400" rtl="0" latinLnBrk="0">
              <a:lnSpc>
                <a:spcPct val="100000"/>
              </a:lnSpc>
              <a:spcBef>
                <a:spcPts val="600"/>
              </a:spcBef>
              <a:spcAft>
                <a:spcPts val="0"/>
              </a:spcAft>
              <a:buClr>
                <a:srgbClr val="0055A0"/>
              </a:buClr>
              <a:buSzPct val="90000"/>
              <a:buFontTx/>
              <a:buChar char="▪"/>
              <a:tabLst/>
              <a:defRPr sz="2600" b="0" i="0" u="none" strike="noStrike" cap="none" spc="0" baseline="0">
                <a:solidFill>
                  <a:srgbClr val="0B387C"/>
                </a:solidFill>
                <a:uFillTx/>
                <a:latin typeface="Arial"/>
                <a:ea typeface="Arial"/>
                <a:cs typeface="Arial"/>
                <a:sym typeface="Arial"/>
              </a:defRPr>
            </a:lvl2pPr>
            <a:lvl3pPr marL="1121283" marR="0" indent="-371475" algn="l" defTabSz="914400" rtl="0" latinLnBrk="0">
              <a:lnSpc>
                <a:spcPct val="100000"/>
              </a:lnSpc>
              <a:spcBef>
                <a:spcPts val="600"/>
              </a:spcBef>
              <a:spcAft>
                <a:spcPts val="0"/>
              </a:spcAft>
              <a:buClr>
                <a:srgbClr val="0055A0"/>
              </a:buClr>
              <a:buSzPct val="85000"/>
              <a:buFontTx/>
              <a:buChar char="▪"/>
              <a:tabLst/>
              <a:defRPr sz="2600" b="0" i="0" u="none" strike="noStrike" cap="none" spc="0" baseline="0">
                <a:solidFill>
                  <a:srgbClr val="0B387C"/>
                </a:solidFill>
                <a:uFillTx/>
                <a:latin typeface="Arial"/>
                <a:ea typeface="Arial"/>
                <a:cs typeface="Arial"/>
                <a:sym typeface="Arial"/>
              </a:defRPr>
            </a:lvl3pPr>
            <a:lvl4pPr marL="1488186" marR="0" indent="-445770" algn="l" defTabSz="914400" rtl="0" latinLnBrk="0">
              <a:lnSpc>
                <a:spcPct val="100000"/>
              </a:lnSpc>
              <a:spcBef>
                <a:spcPts val="600"/>
              </a:spcBef>
              <a:spcAft>
                <a:spcPts val="0"/>
              </a:spcAft>
              <a:buClr>
                <a:srgbClr val="0055A0"/>
              </a:buClr>
              <a:buSzPct val="90000"/>
              <a:buFontTx/>
              <a:buChar char="▪"/>
              <a:tabLst/>
              <a:defRPr sz="2600" b="0" i="0" u="none" strike="noStrike" cap="none" spc="0" baseline="0">
                <a:solidFill>
                  <a:srgbClr val="0B387C"/>
                </a:solidFill>
                <a:uFillTx/>
                <a:latin typeface="Arial"/>
                <a:ea typeface="Arial"/>
                <a:cs typeface="Arial"/>
                <a:sym typeface="Arial"/>
              </a:defRPr>
            </a:lvl4pPr>
            <a:lvl5pPr marL="1753362" marR="0" indent="-445770" algn="l" defTabSz="914400" rtl="0" latinLnBrk="0">
              <a:lnSpc>
                <a:spcPct val="100000"/>
              </a:lnSpc>
              <a:spcBef>
                <a:spcPts val="600"/>
              </a:spcBef>
              <a:spcAft>
                <a:spcPts val="0"/>
              </a:spcAft>
              <a:buClr>
                <a:srgbClr val="0055A0"/>
              </a:buClr>
              <a:buSzPct val="100000"/>
              <a:buFontTx/>
              <a:buChar char="▪"/>
              <a:tabLst/>
              <a:defRPr sz="2600" b="0" i="0" u="none" strike="noStrike" cap="none" spc="0" baseline="0">
                <a:solidFill>
                  <a:srgbClr val="0B387C"/>
                </a:solidFill>
                <a:uFillTx/>
                <a:latin typeface="Arial"/>
                <a:ea typeface="Arial"/>
                <a:cs typeface="Arial"/>
                <a:sym typeface="Arial"/>
              </a:defRPr>
            </a:lvl5pPr>
            <a:lvl6pPr marL="1792223" marR="0" indent="-27431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6pPr>
            <a:lvl7pPr marL="2042159" marR="0" indent="-3047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7pPr>
            <a:lvl8pPr marL="2299715"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8pPr>
            <a:lvl9pPr marL="2491739" marR="0" indent="-342899" algn="l" defTabSz="914400" rtl="0" latinLnBrk="0">
              <a:lnSpc>
                <a:spcPct val="100000"/>
              </a:lnSpc>
              <a:spcBef>
                <a:spcPts val="700"/>
              </a:spcBef>
              <a:spcAft>
                <a:spcPts val="0"/>
              </a:spcAft>
              <a:buClr>
                <a:srgbClr val="0055A0"/>
              </a:buClr>
              <a:buSzPct val="100000"/>
              <a:buFont typeface="Arial"/>
              <a:buChar char="•"/>
              <a:tabLst/>
              <a:defRPr sz="3000" b="0" i="0" u="none" strike="noStrike" cap="none" spc="0" baseline="0">
                <a:solidFill>
                  <a:srgbClr val="0055A0"/>
                </a:solidFill>
                <a:uFillTx/>
                <a:latin typeface="Arial"/>
                <a:ea typeface="Arial"/>
                <a:cs typeface="Arial"/>
                <a:sym typeface="Arial"/>
              </a:defRPr>
            </a:lvl9pPr>
          </a:lstStyle>
          <a:p>
            <a:pPr hangingPunct="1"/>
            <a:r>
              <a:rPr lang="en-GB" dirty="0"/>
              <a:t>Newly available for EL9:</a:t>
            </a:r>
          </a:p>
          <a:p>
            <a:pPr lvl="1" hangingPunct="1"/>
            <a:r>
              <a:rPr lang="en-CH" dirty="0"/>
              <a:t>LCMAPS</a:t>
            </a:r>
          </a:p>
          <a:p>
            <a:pPr lvl="2" hangingPunct="1"/>
            <a:r>
              <a:rPr lang="en-CH" dirty="0">
                <a:solidFill>
                  <a:srgbClr val="008F00"/>
                </a:solidFill>
                <a:sym typeface="Wingdings" pitchFamily="2" charset="2"/>
              </a:rPr>
              <a:t>Available in EPEL as of March 20</a:t>
            </a:r>
          </a:p>
          <a:p>
            <a:pPr lvl="2" hangingPunct="1"/>
            <a:endParaRPr lang="en-GB" dirty="0"/>
          </a:p>
          <a:p>
            <a:pPr hangingPunct="1"/>
            <a:r>
              <a:rPr lang="en-GB" dirty="0"/>
              <a:t>N</a:t>
            </a:r>
            <a:r>
              <a:rPr lang="en-CH" dirty="0"/>
              <a:t>ot yet available for EL9:</a:t>
            </a:r>
          </a:p>
          <a:p>
            <a:pPr lvl="1" hangingPunct="1"/>
            <a:r>
              <a:rPr lang="en-CH" dirty="0"/>
              <a:t>APEL client &amp; parsers</a:t>
            </a:r>
          </a:p>
          <a:p>
            <a:pPr lvl="2" hangingPunct="1"/>
            <a:r>
              <a:rPr lang="en-CH" dirty="0">
                <a:solidFill>
                  <a:srgbClr val="FF0000"/>
                </a:solidFill>
                <a:sym typeface="Wingdings" pitchFamily="2" charset="2"/>
              </a:rPr>
              <a:t>May-June</a:t>
            </a:r>
            <a:endParaRPr lang="en-CH" dirty="0">
              <a:solidFill>
                <a:srgbClr val="FF0000"/>
              </a:solidFill>
            </a:endParaRPr>
          </a:p>
          <a:p>
            <a:pPr lvl="1" hangingPunct="1"/>
            <a:r>
              <a:rPr lang="en-CH" dirty="0"/>
              <a:t>FTS server</a:t>
            </a:r>
          </a:p>
          <a:p>
            <a:pPr lvl="2" hangingPunct="1"/>
            <a:r>
              <a:rPr lang="en-CH" dirty="0">
                <a:solidFill>
                  <a:srgbClr val="FF0000"/>
                </a:solidFill>
                <a:sym typeface="Wingdings" pitchFamily="2" charset="2"/>
              </a:rPr>
              <a:t>May-June</a:t>
            </a:r>
            <a:endParaRPr lang="en-CH" dirty="0">
              <a:solidFill>
                <a:srgbClr val="FF0000"/>
              </a:solidFill>
            </a:endParaRPr>
          </a:p>
          <a:p>
            <a:pPr lvl="1" hangingPunct="1"/>
            <a:r>
              <a:rPr lang="en-CH" dirty="0"/>
              <a:t>StoRM</a:t>
            </a:r>
          </a:p>
          <a:p>
            <a:pPr lvl="2" hangingPunct="1"/>
            <a:r>
              <a:rPr lang="en-CH" dirty="0">
                <a:solidFill>
                  <a:srgbClr val="FF0000"/>
                </a:solidFill>
                <a:sym typeface="Wingdings" pitchFamily="2" charset="2"/>
              </a:rPr>
              <a:t>May-June</a:t>
            </a:r>
          </a:p>
          <a:p>
            <a:pPr lvl="1" hangingPunct="1"/>
            <a:r>
              <a:rPr lang="en-CH" dirty="0">
                <a:sym typeface="Wingdings" pitchFamily="2" charset="2"/>
              </a:rPr>
              <a:t>UI, WN</a:t>
            </a:r>
          </a:p>
          <a:p>
            <a:pPr lvl="2" hangingPunct="1"/>
            <a:r>
              <a:rPr lang="en-CH" dirty="0">
                <a:solidFill>
                  <a:srgbClr val="FF0000"/>
                </a:solidFill>
                <a:sym typeface="Wingdings" pitchFamily="2" charset="2"/>
              </a:rPr>
              <a:t>UMD-5 meta packages</a:t>
            </a:r>
          </a:p>
          <a:p>
            <a:pPr lvl="1" hangingPunct="1"/>
            <a:endParaRPr lang="en-CH" dirty="0"/>
          </a:p>
          <a:p>
            <a:pPr hangingPunct="1"/>
            <a:r>
              <a:rPr lang="en-CH" dirty="0"/>
              <a:t>EGI </a:t>
            </a:r>
            <a:r>
              <a:rPr lang="en-CH" dirty="0">
                <a:solidFill>
                  <a:srgbClr val="FF0000"/>
                </a:solidFill>
              </a:rPr>
              <a:t>UMD-5</a:t>
            </a:r>
            <a:r>
              <a:rPr lang="en-CH" dirty="0"/>
              <a:t> will bring support for EL9</a:t>
            </a:r>
          </a:p>
          <a:p>
            <a:pPr lvl="1" hangingPunct="1"/>
            <a:r>
              <a:rPr lang="en-GB" dirty="0"/>
              <a:t>Expected to</a:t>
            </a:r>
            <a:r>
              <a:rPr lang="en-CH" dirty="0"/>
              <a:t> become </a:t>
            </a:r>
            <a:r>
              <a:rPr lang="en-CH" dirty="0">
                <a:hlinkClick r:id="rId2"/>
              </a:rPr>
              <a:t>available</a:t>
            </a:r>
            <a:r>
              <a:rPr lang="en-CH" dirty="0"/>
              <a:t> this month</a:t>
            </a:r>
          </a:p>
          <a:p>
            <a:pPr lvl="1" hangingPunct="1"/>
            <a:r>
              <a:rPr lang="en-CH" dirty="0"/>
              <a:t>The </a:t>
            </a:r>
            <a:r>
              <a:rPr lang="en-CH" dirty="0">
                <a:hlinkClick r:id="rId3"/>
              </a:rPr>
              <a:t>WLCG repository</a:t>
            </a:r>
            <a:r>
              <a:rPr lang="en-CH" dirty="0"/>
              <a:t> can also be used to some extent</a:t>
            </a:r>
          </a:p>
        </p:txBody>
      </p:sp>
      <p:sp>
        <p:nvSpPr>
          <p:cNvPr id="5" name="Title 2">
            <a:extLst>
              <a:ext uri="{FF2B5EF4-FFF2-40B4-BE49-F238E27FC236}">
                <a16:creationId xmlns:a16="http://schemas.microsoft.com/office/drawing/2014/main" id="{852638ED-D725-6978-0037-73752270CE60}"/>
              </a:ext>
            </a:extLst>
          </p:cNvPr>
          <p:cNvSpPr>
            <a:spLocks noGrp="1"/>
          </p:cNvSpPr>
          <p:nvPr>
            <p:ph type="title"/>
          </p:nvPr>
        </p:nvSpPr>
        <p:spPr/>
        <p:txBody>
          <a:bodyPr>
            <a:normAutofit/>
          </a:bodyPr>
          <a:lstStyle/>
          <a:p>
            <a:r>
              <a:rPr lang="en-US" dirty="0"/>
              <a:t>MW readiness for EL9</a:t>
            </a:r>
            <a:endParaRPr lang="en-CH" dirty="0"/>
          </a:p>
        </p:txBody>
      </p:sp>
      <p:sp>
        <p:nvSpPr>
          <p:cNvPr id="7" name="TextBox 6">
            <a:extLst>
              <a:ext uri="{FF2B5EF4-FFF2-40B4-BE49-F238E27FC236}">
                <a16:creationId xmlns:a16="http://schemas.microsoft.com/office/drawing/2014/main" id="{D012177D-EDAC-8596-BF94-84D5EEFA0017}"/>
              </a:ext>
            </a:extLst>
          </p:cNvPr>
          <p:cNvSpPr txBox="1"/>
          <p:nvPr/>
        </p:nvSpPr>
        <p:spPr>
          <a:xfrm>
            <a:off x="3958814" y="6332267"/>
            <a:ext cx="5680036"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11</a:t>
            </a:fld>
            <a:endParaRPr lang="en-CH" dirty="0">
              <a:solidFill>
                <a:schemeClr val="bg2">
                  <a:lumMod val="20000"/>
                  <a:lumOff val="80000"/>
                </a:schemeClr>
              </a:solidFill>
            </a:endParaRPr>
          </a:p>
        </p:txBody>
      </p:sp>
    </p:spTree>
    <p:extLst>
      <p:ext uri="{BB962C8B-B14F-4D97-AF65-F5344CB8AC3E}">
        <p14:creationId xmlns:p14="http://schemas.microsoft.com/office/powerpoint/2010/main" val="102394973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5" name="Google Shape;175;p33"/>
          <p:cNvSpPr txBox="1"/>
          <p:nvPr/>
        </p:nvSpPr>
        <p:spPr>
          <a:xfrm>
            <a:off x="311700" y="760770"/>
            <a:ext cx="8520600" cy="831300"/>
          </a:xfrm>
          <a:prstGeom prst="rect">
            <a:avLst/>
          </a:prstGeom>
          <a:noFill/>
          <a:ln>
            <a:noFill/>
          </a:ln>
        </p:spPr>
        <p:txBody>
          <a:bodyPr spcFirstLastPara="1" wrap="square" lIns="91425" tIns="91425" rIns="91425" bIns="91425" anchor="b" anchorCtr="0">
            <a:noAutofit/>
          </a:bodyPr>
          <a:lstStyle/>
          <a:p>
            <a:r>
              <a:rPr lang="en-US" sz="2000" b="1" dirty="0">
                <a:solidFill>
                  <a:schemeClr val="dk1"/>
                </a:solidFill>
                <a:latin typeface="Economica"/>
                <a:ea typeface="Economica"/>
                <a:cs typeface="Economica"/>
                <a:sym typeface="Economica"/>
              </a:rPr>
              <a:t>Site input via questionnaire. 55 sites responded among them  T0 and 9 T1s </a:t>
            </a:r>
            <a:endParaRPr sz="2000" b="1" dirty="0">
              <a:solidFill>
                <a:schemeClr val="dk1"/>
              </a:solidFill>
              <a:latin typeface="Economica"/>
              <a:ea typeface="Economica"/>
              <a:cs typeface="Economica"/>
              <a:sym typeface="Economica"/>
            </a:endParaRPr>
          </a:p>
        </p:txBody>
      </p:sp>
      <p:pic>
        <p:nvPicPr>
          <p:cNvPr id="176" name="Google Shape;176;p33"/>
          <p:cNvPicPr preferRelativeResize="0"/>
          <p:nvPr/>
        </p:nvPicPr>
        <p:blipFill>
          <a:blip r:embed="rId3">
            <a:alphaModFix/>
          </a:blip>
          <a:stretch>
            <a:fillRect/>
          </a:stretch>
        </p:blipFill>
        <p:spPr>
          <a:xfrm>
            <a:off x="154001" y="1833700"/>
            <a:ext cx="4659223" cy="2601625"/>
          </a:xfrm>
          <a:prstGeom prst="rect">
            <a:avLst/>
          </a:prstGeom>
          <a:noFill/>
          <a:ln>
            <a:noFill/>
          </a:ln>
        </p:spPr>
      </p:pic>
      <p:pic>
        <p:nvPicPr>
          <p:cNvPr id="177" name="Google Shape;177;p33"/>
          <p:cNvPicPr preferRelativeResize="0"/>
          <p:nvPr/>
        </p:nvPicPr>
        <p:blipFill>
          <a:blip r:embed="rId4">
            <a:alphaModFix/>
          </a:blip>
          <a:stretch>
            <a:fillRect/>
          </a:stretch>
        </p:blipFill>
        <p:spPr>
          <a:xfrm>
            <a:off x="4558777" y="3155476"/>
            <a:ext cx="4477574" cy="2406275"/>
          </a:xfrm>
          <a:prstGeom prst="rect">
            <a:avLst/>
          </a:prstGeom>
          <a:noFill/>
          <a:ln>
            <a:noFill/>
          </a:ln>
        </p:spPr>
      </p:pic>
      <p:sp>
        <p:nvSpPr>
          <p:cNvPr id="2" name="Title 1">
            <a:extLst>
              <a:ext uri="{FF2B5EF4-FFF2-40B4-BE49-F238E27FC236}">
                <a16:creationId xmlns:a16="http://schemas.microsoft.com/office/drawing/2014/main" id="{39CFD84C-C368-2F86-FB74-D139A305FBCB}"/>
              </a:ext>
            </a:extLst>
          </p:cNvPr>
          <p:cNvSpPr>
            <a:spLocks noGrp="1"/>
          </p:cNvSpPr>
          <p:nvPr>
            <p:ph type="title"/>
          </p:nvPr>
        </p:nvSpPr>
        <p:spPr>
          <a:xfrm>
            <a:off x="445350" y="-89239"/>
            <a:ext cx="8226854" cy="940444"/>
          </a:xfrm>
        </p:spPr>
        <p:txBody>
          <a:bodyPr/>
          <a:lstStyle/>
          <a:p>
            <a:r>
              <a:rPr lang="en-CH" dirty="0">
                <a:solidFill>
                  <a:srgbClr val="7030A0"/>
                </a:solidFill>
              </a:rPr>
              <a:t>Adoption of ARM resources (1)</a:t>
            </a:r>
          </a:p>
        </p:txBody>
      </p:sp>
      <p:sp>
        <p:nvSpPr>
          <p:cNvPr id="4" name="TextBox 3">
            <a:extLst>
              <a:ext uri="{FF2B5EF4-FFF2-40B4-BE49-F238E27FC236}">
                <a16:creationId xmlns:a16="http://schemas.microsoft.com/office/drawing/2014/main" id="{3BA0E7E2-9481-F812-24C6-D34AC24B2E42}"/>
              </a:ext>
            </a:extLst>
          </p:cNvPr>
          <p:cNvSpPr txBox="1"/>
          <p:nvPr/>
        </p:nvSpPr>
        <p:spPr>
          <a:xfrm>
            <a:off x="3856616" y="6226891"/>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12</a:t>
            </a:fld>
            <a:endParaRPr lang="en-CH" dirty="0">
              <a:solidFill>
                <a:schemeClr val="bg2">
                  <a:lumMod val="20000"/>
                  <a:lumOff val="80000"/>
                </a:schemeClr>
              </a:solidFill>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E59DDB7-12FF-64FD-51A1-54D854BF4079}"/>
              </a:ext>
            </a:extLst>
          </p:cNvPr>
          <p:cNvSpPr>
            <a:spLocks noGrp="1"/>
          </p:cNvSpPr>
          <p:nvPr>
            <p:ph type="title"/>
          </p:nvPr>
        </p:nvSpPr>
        <p:spPr>
          <a:xfrm>
            <a:off x="457200" y="233491"/>
            <a:ext cx="8226854" cy="940444"/>
          </a:xfrm>
        </p:spPr>
        <p:txBody>
          <a:bodyPr/>
          <a:lstStyle/>
          <a:p>
            <a:r>
              <a:rPr lang="en-CH" dirty="0">
                <a:solidFill>
                  <a:srgbClr val="7030A0"/>
                </a:solidFill>
              </a:rPr>
              <a:t>Adoption of ARM resources (2)</a:t>
            </a:r>
          </a:p>
        </p:txBody>
      </p:sp>
      <p:pic>
        <p:nvPicPr>
          <p:cNvPr id="6" name="Picture 5" descr="A graph with blue and green bars&#10;&#10;Description automatically generated with medium confidence">
            <a:extLst>
              <a:ext uri="{FF2B5EF4-FFF2-40B4-BE49-F238E27FC236}">
                <a16:creationId xmlns:a16="http://schemas.microsoft.com/office/drawing/2014/main" id="{2D42A87E-0FF0-C785-05D6-471008A16E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638" y="1337592"/>
            <a:ext cx="8950362" cy="4353203"/>
          </a:xfrm>
          <a:prstGeom prst="rect">
            <a:avLst/>
          </a:prstGeom>
        </p:spPr>
      </p:pic>
      <p:sp>
        <p:nvSpPr>
          <p:cNvPr id="9" name="TextBox 8">
            <a:extLst>
              <a:ext uri="{FF2B5EF4-FFF2-40B4-BE49-F238E27FC236}">
                <a16:creationId xmlns:a16="http://schemas.microsoft.com/office/drawing/2014/main" id="{5369ED8E-5DE7-146E-BB4E-FBD83F46D5BE}"/>
              </a:ext>
            </a:extLst>
          </p:cNvPr>
          <p:cNvSpPr txBox="1"/>
          <p:nvPr/>
        </p:nvSpPr>
        <p:spPr>
          <a:xfrm>
            <a:off x="4394499"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13</a:t>
            </a:fld>
            <a:endParaRPr lang="en-CH" dirty="0">
              <a:solidFill>
                <a:schemeClr val="bg2">
                  <a:lumMod val="20000"/>
                  <a:lumOff val="80000"/>
                </a:schemeClr>
              </a:solidFill>
            </a:endParaRPr>
          </a:p>
        </p:txBody>
      </p:sp>
    </p:spTree>
    <p:extLst>
      <p:ext uri="{BB962C8B-B14F-4D97-AF65-F5344CB8AC3E}">
        <p14:creationId xmlns:p14="http://schemas.microsoft.com/office/powerpoint/2010/main" val="399569480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hite text on a black background&#10;&#10;Description automatically generated">
            <a:extLst>
              <a:ext uri="{FF2B5EF4-FFF2-40B4-BE49-F238E27FC236}">
                <a16:creationId xmlns:a16="http://schemas.microsoft.com/office/drawing/2014/main" id="{6E7AB476-C5A4-D5A8-17B8-1D7E189821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304511"/>
            <a:ext cx="9207981" cy="4278708"/>
          </a:xfrm>
          <a:prstGeom prst="rect">
            <a:avLst/>
          </a:prstGeom>
        </p:spPr>
      </p:pic>
      <p:sp>
        <p:nvSpPr>
          <p:cNvPr id="6" name="Title 1">
            <a:extLst>
              <a:ext uri="{FF2B5EF4-FFF2-40B4-BE49-F238E27FC236}">
                <a16:creationId xmlns:a16="http://schemas.microsoft.com/office/drawing/2014/main" id="{A00709E1-A5F3-3C4D-5CD8-7E1A9C751340}"/>
              </a:ext>
            </a:extLst>
          </p:cNvPr>
          <p:cNvSpPr>
            <a:spLocks noGrp="1"/>
          </p:cNvSpPr>
          <p:nvPr>
            <p:ph type="title"/>
          </p:nvPr>
        </p:nvSpPr>
        <p:spPr>
          <a:xfrm>
            <a:off x="457200" y="233491"/>
            <a:ext cx="8226854" cy="940444"/>
          </a:xfrm>
        </p:spPr>
        <p:txBody>
          <a:bodyPr/>
          <a:lstStyle/>
          <a:p>
            <a:r>
              <a:rPr lang="en-CH" dirty="0">
                <a:solidFill>
                  <a:srgbClr val="7030A0"/>
                </a:solidFill>
              </a:rPr>
              <a:t>Adoption of ARM resources (3)</a:t>
            </a:r>
          </a:p>
        </p:txBody>
      </p:sp>
      <p:sp>
        <p:nvSpPr>
          <p:cNvPr id="9" name="TextBox 8">
            <a:extLst>
              <a:ext uri="{FF2B5EF4-FFF2-40B4-BE49-F238E27FC236}">
                <a16:creationId xmlns:a16="http://schemas.microsoft.com/office/drawing/2014/main" id="{B73F83AF-CEFF-32C2-2AF4-D6345BC605D5}"/>
              </a:ext>
            </a:extLst>
          </p:cNvPr>
          <p:cNvSpPr txBox="1"/>
          <p:nvPr/>
        </p:nvSpPr>
        <p:spPr>
          <a:xfrm>
            <a:off x="4313817" y="6255177"/>
            <a:ext cx="4604272"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14</a:t>
            </a:fld>
            <a:endParaRPr lang="en-CH" dirty="0">
              <a:solidFill>
                <a:schemeClr val="bg2">
                  <a:lumMod val="20000"/>
                  <a:lumOff val="80000"/>
                </a:schemeClr>
              </a:solidFill>
            </a:endParaRPr>
          </a:p>
        </p:txBody>
      </p:sp>
    </p:spTree>
    <p:extLst>
      <p:ext uri="{BB962C8B-B14F-4D97-AF65-F5344CB8AC3E}">
        <p14:creationId xmlns:p14="http://schemas.microsoft.com/office/powerpoint/2010/main" val="328125987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screenshot of a white background&#10;&#10;Description automatically generated">
            <a:extLst>
              <a:ext uri="{FF2B5EF4-FFF2-40B4-BE49-F238E27FC236}">
                <a16:creationId xmlns:a16="http://schemas.microsoft.com/office/drawing/2014/main" id="{9E77BC38-0947-943C-7EC7-60C87C7E96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962" y="1362890"/>
            <a:ext cx="8715577" cy="3897599"/>
          </a:xfrm>
          <a:prstGeom prst="rect">
            <a:avLst/>
          </a:prstGeom>
        </p:spPr>
      </p:pic>
      <p:sp>
        <p:nvSpPr>
          <p:cNvPr id="8" name="TextBox 7">
            <a:extLst>
              <a:ext uri="{FF2B5EF4-FFF2-40B4-BE49-F238E27FC236}">
                <a16:creationId xmlns:a16="http://schemas.microsoft.com/office/drawing/2014/main" id="{AD6D0105-1645-4141-9F9A-EF0BD3162576}"/>
              </a:ext>
            </a:extLst>
          </p:cNvPr>
          <p:cNvSpPr txBox="1"/>
          <p:nvPr/>
        </p:nvSpPr>
        <p:spPr>
          <a:xfrm>
            <a:off x="193639" y="205696"/>
            <a:ext cx="8627900"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marL="0" lvl="0" indent="0" algn="ctr" rtl="0">
              <a:spcBef>
                <a:spcPts val="0"/>
              </a:spcBef>
              <a:spcAft>
                <a:spcPts val="0"/>
              </a:spcAft>
              <a:buNone/>
            </a:pPr>
            <a:r>
              <a:rPr lang="en-GB" sz="3600" b="1" dirty="0">
                <a:solidFill>
                  <a:srgbClr val="7030A0"/>
                </a:solidFill>
                <a:latin typeface="Economica"/>
                <a:ea typeface="Economica"/>
                <a:cs typeface="Economica"/>
                <a:sym typeface="Economica"/>
              </a:rPr>
              <a:t>Running x86_64-v1 or even older?</a:t>
            </a:r>
          </a:p>
        </p:txBody>
      </p:sp>
      <p:sp>
        <p:nvSpPr>
          <p:cNvPr id="10" name="TextBox 9">
            <a:extLst>
              <a:ext uri="{FF2B5EF4-FFF2-40B4-BE49-F238E27FC236}">
                <a16:creationId xmlns:a16="http://schemas.microsoft.com/office/drawing/2014/main" id="{22571704-31E5-B9B1-3AB3-5D1A3AAD03BE}"/>
              </a:ext>
            </a:extLst>
          </p:cNvPr>
          <p:cNvSpPr txBox="1"/>
          <p:nvPr/>
        </p:nvSpPr>
        <p:spPr>
          <a:xfrm>
            <a:off x="4463750" y="6366741"/>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15</a:t>
            </a:fld>
            <a:endParaRPr lang="en-CH" dirty="0">
              <a:solidFill>
                <a:schemeClr val="bg2">
                  <a:lumMod val="20000"/>
                  <a:lumOff val="80000"/>
                </a:schemeClr>
              </a:solidFill>
            </a:endParaRPr>
          </a:p>
        </p:txBody>
      </p:sp>
    </p:spTree>
    <p:extLst>
      <p:ext uri="{BB962C8B-B14F-4D97-AF65-F5344CB8AC3E}">
        <p14:creationId xmlns:p14="http://schemas.microsoft.com/office/powerpoint/2010/main" val="158273443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BB85A-4B90-1F10-169E-5C3E1987878C}"/>
              </a:ext>
            </a:extLst>
          </p:cNvPr>
          <p:cNvSpPr>
            <a:spLocks noGrp="1"/>
          </p:cNvSpPr>
          <p:nvPr>
            <p:ph type="title"/>
          </p:nvPr>
        </p:nvSpPr>
        <p:spPr/>
        <p:txBody>
          <a:bodyPr>
            <a:normAutofit fontScale="90000"/>
          </a:bodyPr>
          <a:lstStyle/>
          <a:p>
            <a:r>
              <a:rPr lang="en-CH" sz="3600" dirty="0"/>
              <a:t>OPS and Facilities session during WS</a:t>
            </a:r>
            <a:br>
              <a:rPr lang="en-CH" dirty="0"/>
            </a:br>
            <a:endParaRPr lang="en-CH" dirty="0"/>
          </a:p>
        </p:txBody>
      </p:sp>
      <p:sp>
        <p:nvSpPr>
          <p:cNvPr id="3" name="Text Placeholder 2">
            <a:extLst>
              <a:ext uri="{FF2B5EF4-FFF2-40B4-BE49-F238E27FC236}">
                <a16:creationId xmlns:a16="http://schemas.microsoft.com/office/drawing/2014/main" id="{691A22D6-511C-10EF-30EB-5A237A0A4D75}"/>
              </a:ext>
            </a:extLst>
          </p:cNvPr>
          <p:cNvSpPr>
            <a:spLocks noGrp="1"/>
          </p:cNvSpPr>
          <p:nvPr>
            <p:ph type="body" idx="1"/>
          </p:nvPr>
        </p:nvSpPr>
        <p:spPr/>
        <p:txBody>
          <a:bodyPr>
            <a:normAutofit fontScale="70000" lnSpcReduction="20000"/>
          </a:bodyPr>
          <a:lstStyle/>
          <a:p>
            <a:r>
              <a:rPr lang="en-CH" dirty="0"/>
              <a:t>Organized in two slots today and tomorrow, 1.5 hours each</a:t>
            </a:r>
          </a:p>
          <a:p>
            <a:r>
              <a:rPr lang="en-CH" dirty="0"/>
              <a:t>Topics to be included in the agenda have been discussed with the community (input collected from the LHC V</a:t>
            </a:r>
            <a:r>
              <a:rPr lang="en-GB" dirty="0" err="1"/>
              <a:t>Os</a:t>
            </a:r>
            <a:r>
              <a:rPr lang="en-GB" dirty="0"/>
              <a:t>, suggestions from the sites, set of proposed topics reviewed at the WLCG OPS coordination meeting)</a:t>
            </a:r>
          </a:p>
          <a:p>
            <a:r>
              <a:rPr lang="en-GB" dirty="0"/>
              <a:t>We certainly can not cover everything in 3 hours. Concentrate on the topics which in our opinion NOW have impact on the infrastructure evolution and WLCG operations, where currently work is ongoing and progress update is needed</a:t>
            </a:r>
          </a:p>
          <a:p>
            <a:r>
              <a:rPr lang="en-GB" dirty="0"/>
              <a:t>In preparation for the OPS and Facilities session WLCG OPS launched site questionnaire in order to get site perspective on some points which will be discussed. Many thanks for active participation of the sites. The outcome will be presented during the session</a:t>
            </a:r>
          </a:p>
          <a:p>
            <a:r>
              <a:rPr lang="en-GB" dirty="0"/>
              <a:t>Today main focus is on the transition to tokens and accounting </a:t>
            </a:r>
          </a:p>
          <a:p>
            <a:r>
              <a:rPr lang="en-GB" dirty="0"/>
              <a:t>Tomorrow agenda consists of update on the new WLCG helpdesk and a dedicated discussion how LHC VOs handle jobs with specific requirements, pros and cons of different approaches and what WLCG can do in order to manage such jobs more efficiently</a:t>
            </a:r>
          </a:p>
          <a:p>
            <a:pPr marL="36576" indent="0">
              <a:buNone/>
            </a:pPr>
            <a:endParaRPr lang="en-CH" dirty="0"/>
          </a:p>
        </p:txBody>
      </p:sp>
    </p:spTree>
    <p:extLst>
      <p:ext uri="{BB962C8B-B14F-4D97-AF65-F5344CB8AC3E}">
        <p14:creationId xmlns:p14="http://schemas.microsoft.com/office/powerpoint/2010/main" val="401465640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itle 1"/>
          <p:cNvSpPr txBox="1">
            <a:spLocks noGrp="1"/>
          </p:cNvSpPr>
          <p:nvPr>
            <p:ph type="title"/>
          </p:nvPr>
        </p:nvSpPr>
        <p:spPr>
          <a:xfrm>
            <a:off x="673100" y="1082886"/>
            <a:ext cx="8226853" cy="4915282"/>
          </a:xfrm>
          <a:prstGeom prst="rect">
            <a:avLst/>
          </a:prstGeom>
        </p:spPr>
        <p:txBody>
          <a:bodyPr>
            <a:normAutofit/>
          </a:bodyPr>
          <a:lstStyle/>
          <a:p>
            <a:r>
              <a:rPr lang="en-GB" sz="3200" dirty="0"/>
              <a:t>Overview of the ongoing changes and OPS campaigns on the WLCG infrastructure</a:t>
            </a:r>
            <a:br>
              <a:rPr lang="en-GB" sz="3200" dirty="0"/>
            </a:br>
            <a:br>
              <a:rPr lang="en-GB" sz="3200" dirty="0"/>
            </a:br>
            <a:r>
              <a:rPr lang="en-GB" sz="2000" dirty="0"/>
              <a:t>Julia Andreeva, Maarten </a:t>
            </a:r>
            <a:r>
              <a:rPr lang="en-GB" sz="2000" dirty="0" err="1"/>
              <a:t>Litmaath</a:t>
            </a:r>
            <a:r>
              <a:rPr lang="en-GB" sz="2000" dirty="0"/>
              <a:t>, </a:t>
            </a:r>
            <a:r>
              <a:rPr lang="en-GB" sz="2000" dirty="0" err="1"/>
              <a:t>Panos</a:t>
            </a:r>
            <a:r>
              <a:rPr lang="en-GB" sz="2000" dirty="0"/>
              <a:t> </a:t>
            </a:r>
            <a:r>
              <a:rPr lang="en-GB" sz="2000" dirty="0" err="1"/>
              <a:t>Paparrigopoulos</a:t>
            </a:r>
            <a:r>
              <a:rPr lang="en-GB" sz="2000" dirty="0"/>
              <a:t>, Domenico Giordano, Andrea </a:t>
            </a:r>
            <a:r>
              <a:rPr lang="en-GB" sz="2000" dirty="0" err="1"/>
              <a:t>Sciaba</a:t>
            </a:r>
            <a:r>
              <a:rPr lang="en-GB" sz="2000" dirty="0"/>
              <a:t>, Ewoud </a:t>
            </a:r>
            <a:r>
              <a:rPr lang="en-GB" sz="2000" dirty="0" err="1"/>
              <a:t>Ketele</a:t>
            </a:r>
            <a:r>
              <a:rPr lang="en-GB" sz="2000" dirty="0"/>
              <a:t>, </a:t>
            </a:r>
            <a:r>
              <a:rPr lang="en-GB" sz="2000" dirty="0" err="1"/>
              <a:t>Josep</a:t>
            </a:r>
            <a:r>
              <a:rPr lang="en-GB" sz="2000" dirty="0"/>
              <a:t> Flix, Borja Garrido Bear</a:t>
            </a:r>
            <a:br>
              <a:rPr lang="en-US" sz="3200" dirty="0"/>
            </a:br>
            <a:endParaRPr sz="3200" dirty="0"/>
          </a:p>
          <a:p>
            <a:pPr>
              <a:defRPr sz="2300" i="1">
                <a:solidFill>
                  <a:srgbClr val="011993"/>
                </a:solidFill>
              </a:defRPr>
            </a:pPr>
            <a:r>
              <a:rPr dirty="0"/>
              <a:t> </a:t>
            </a:r>
            <a:r>
              <a:rPr lang="en-US" dirty="0"/>
              <a:t>WLCG/HSF Workshop 2024</a:t>
            </a:r>
            <a:br>
              <a:rPr lang="en-US" dirty="0"/>
            </a:br>
            <a:r>
              <a:rPr lang="en-US" dirty="0"/>
              <a:t>14.05.2024</a:t>
            </a:r>
            <a:endParaRPr dirty="0"/>
          </a:p>
        </p:txBody>
      </p:sp>
      <p:pic>
        <p:nvPicPr>
          <p:cNvPr id="134" name="Picture 6" descr="Picture 6">
            <a:hlinkClick r:id="rId2"/>
          </p:cNvPr>
          <p:cNvPicPr>
            <a:picLocks noChangeAspect="1"/>
          </p:cNvPicPr>
          <p:nvPr/>
        </p:nvPicPr>
        <p:blipFill>
          <a:blip r:embed="rId3"/>
          <a:stretch>
            <a:fillRect/>
          </a:stretch>
        </p:blipFill>
        <p:spPr>
          <a:xfrm>
            <a:off x="8105775" y="3930"/>
            <a:ext cx="1038225" cy="919463"/>
          </a:xfrm>
          <a:prstGeom prst="rect">
            <a:avLst/>
          </a:prstGeom>
          <a:ln w="12700">
            <a:miter lim="400000"/>
          </a:ln>
        </p:spPr>
      </p:pic>
    </p:spTree>
    <p:extLst>
      <p:ext uri="{BB962C8B-B14F-4D97-AF65-F5344CB8AC3E}">
        <p14:creationId xmlns:p14="http://schemas.microsoft.com/office/powerpoint/2010/main" val="378458446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6DE44-9B48-A7B3-5F69-40EBC9654E5D}"/>
              </a:ext>
            </a:extLst>
          </p:cNvPr>
          <p:cNvSpPr>
            <a:spLocks noGrp="1"/>
          </p:cNvSpPr>
          <p:nvPr>
            <p:ph type="title"/>
          </p:nvPr>
        </p:nvSpPr>
        <p:spPr/>
        <p:txBody>
          <a:bodyPr/>
          <a:lstStyle/>
          <a:p>
            <a:r>
              <a:rPr lang="en-CH" dirty="0"/>
              <a:t>Overview</a:t>
            </a:r>
          </a:p>
        </p:txBody>
      </p:sp>
      <p:sp>
        <p:nvSpPr>
          <p:cNvPr id="3" name="Text Placeholder 2">
            <a:extLst>
              <a:ext uri="{FF2B5EF4-FFF2-40B4-BE49-F238E27FC236}">
                <a16:creationId xmlns:a16="http://schemas.microsoft.com/office/drawing/2014/main" id="{905058E3-25A4-DED0-7270-437F3B898A8D}"/>
              </a:ext>
            </a:extLst>
          </p:cNvPr>
          <p:cNvSpPr>
            <a:spLocks noGrp="1"/>
          </p:cNvSpPr>
          <p:nvPr>
            <p:ph type="body" idx="1"/>
          </p:nvPr>
        </p:nvSpPr>
        <p:spPr/>
        <p:txBody>
          <a:bodyPr>
            <a:normAutofit fontScale="92500" lnSpcReduction="10000"/>
          </a:bodyPr>
          <a:lstStyle/>
          <a:p>
            <a:r>
              <a:rPr lang="en-US" sz="2800" dirty="0">
                <a:effectLst/>
                <a:latin typeface="Calibri" panose="020F0502020204030204" pitchFamily="34" charset="0"/>
                <a:ea typeface="Calibri" panose="020F0502020204030204" pitchFamily="34" charset="0"/>
                <a:cs typeface="Times New Roman" panose="02020603050405020304" pitchFamily="18" charset="0"/>
              </a:rPr>
              <a:t>WLCG infrastructure is quickly evolving following technology evolution in all areas of LHC computing</a:t>
            </a:r>
            <a:r>
              <a:rPr lang="en-CH" sz="1800" dirty="0">
                <a:effectLst/>
              </a:rPr>
              <a:t> </a:t>
            </a:r>
          </a:p>
          <a:p>
            <a:r>
              <a:rPr lang="en-US" dirty="0">
                <a:effectLst/>
                <a:latin typeface="Arial" panose="020B0604020202020204" pitchFamily="34" charset="0"/>
                <a:ea typeface="Calibri" panose="020F0502020204030204" pitchFamily="34" charset="0"/>
                <a:cs typeface="Arial" panose="020B0604020202020204" pitchFamily="34" charset="0"/>
              </a:rPr>
              <a:t>Coordination of this evolution is </a:t>
            </a:r>
            <a:r>
              <a:rPr lang="en-US" dirty="0">
                <a:latin typeface="Arial" panose="020B0604020202020204" pitchFamily="34" charset="0"/>
                <a:ea typeface="Calibri" panose="020F0502020204030204" pitchFamily="34" charset="0"/>
                <a:cs typeface="Arial" panose="020B0604020202020204" pitchFamily="34" charset="0"/>
              </a:rPr>
              <a:t>joined effort of various </a:t>
            </a:r>
            <a:r>
              <a:rPr lang="en-US" dirty="0">
                <a:effectLst/>
                <a:latin typeface="Arial" panose="020B0604020202020204" pitchFamily="34" charset="0"/>
                <a:ea typeface="Calibri" panose="020F0502020204030204" pitchFamily="34" charset="0"/>
                <a:cs typeface="Arial" panose="020B0604020202020204" pitchFamily="34" charset="0"/>
              </a:rPr>
              <a:t>stakeholders: LHC experiments, sites, WLCG Operations Coordinatio</a:t>
            </a:r>
            <a:r>
              <a:rPr lang="en-US" dirty="0">
                <a:latin typeface="Arial" panose="020B0604020202020204" pitchFamily="34" charset="0"/>
                <a:ea typeface="Calibri" panose="020F0502020204030204" pitchFamily="34" charset="0"/>
                <a:cs typeface="Arial" panose="020B0604020202020204" pitchFamily="34" charset="0"/>
              </a:rPr>
              <a:t>n, </a:t>
            </a:r>
            <a:r>
              <a:rPr lang="en-US" dirty="0">
                <a:effectLst/>
                <a:latin typeface="Arial" panose="020B0604020202020204" pitchFamily="34" charset="0"/>
                <a:ea typeface="Calibri" panose="020F0502020204030204" pitchFamily="34" charset="0"/>
                <a:cs typeface="Arial" panose="020B0604020202020204" pitchFamily="34" charset="0"/>
              </a:rPr>
              <a:t>EGI and OSG infrastructure providers  and middleware projects.</a:t>
            </a:r>
            <a:r>
              <a:rPr lang="en-CH" dirty="0">
                <a:effectLst/>
                <a:latin typeface="Arial" panose="020B0604020202020204" pitchFamily="34" charset="0"/>
                <a:cs typeface="Arial" panose="020B0604020202020204" pitchFamily="34" charset="0"/>
              </a:rPr>
              <a:t> </a:t>
            </a:r>
            <a:endParaRPr lang="en-GB" dirty="0"/>
          </a:p>
          <a:p>
            <a:r>
              <a:rPr lang="en-GB" dirty="0"/>
              <a:t>Current presentation will cover </a:t>
            </a:r>
            <a:r>
              <a:rPr lang="en-GB" dirty="0">
                <a:solidFill>
                  <a:srgbClr val="00B050"/>
                </a:solidFill>
              </a:rPr>
              <a:t>some</a:t>
            </a:r>
            <a:r>
              <a:rPr lang="en-GB" dirty="0"/>
              <a:t> of ongoing changes and/or status of OPS campaigns where we believe update is required while no dedicated talk is foreseen in the agenda</a:t>
            </a:r>
          </a:p>
          <a:p>
            <a:pPr marL="36576" indent="0">
              <a:buNone/>
            </a:pPr>
            <a:br>
              <a:rPr lang="en-GB" dirty="0"/>
            </a:br>
            <a:endParaRPr lang="en-CH" dirty="0"/>
          </a:p>
        </p:txBody>
      </p:sp>
      <p:sp>
        <p:nvSpPr>
          <p:cNvPr id="5" name="TextBox 4">
            <a:extLst>
              <a:ext uri="{FF2B5EF4-FFF2-40B4-BE49-F238E27FC236}">
                <a16:creationId xmlns:a16="http://schemas.microsoft.com/office/drawing/2014/main" id="{34295B72-9E8C-BE27-E2B2-1D931B6CDEA5}"/>
              </a:ext>
            </a:extLst>
          </p:cNvPr>
          <p:cNvSpPr txBox="1"/>
          <p:nvPr/>
        </p:nvSpPr>
        <p:spPr>
          <a:xfrm>
            <a:off x="4276164"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4</a:t>
            </a:fld>
            <a:endParaRPr lang="en-CH" dirty="0">
              <a:solidFill>
                <a:schemeClr val="bg2">
                  <a:lumMod val="20000"/>
                  <a:lumOff val="80000"/>
                </a:schemeClr>
              </a:solidFill>
            </a:endParaRPr>
          </a:p>
        </p:txBody>
      </p:sp>
    </p:spTree>
    <p:extLst>
      <p:ext uri="{BB962C8B-B14F-4D97-AF65-F5344CB8AC3E}">
        <p14:creationId xmlns:p14="http://schemas.microsoft.com/office/powerpoint/2010/main" val="1404181547"/>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BDC3C-1487-9574-FABA-9C64CD077B33}"/>
              </a:ext>
            </a:extLst>
          </p:cNvPr>
          <p:cNvSpPr>
            <a:spLocks noGrp="1"/>
          </p:cNvSpPr>
          <p:nvPr>
            <p:ph type="title"/>
          </p:nvPr>
        </p:nvSpPr>
        <p:spPr/>
        <p:txBody>
          <a:bodyPr/>
          <a:lstStyle/>
          <a:p>
            <a:r>
              <a:rPr lang="en-CH" dirty="0"/>
              <a:t>DPM migration</a:t>
            </a:r>
          </a:p>
        </p:txBody>
      </p:sp>
      <p:sp>
        <p:nvSpPr>
          <p:cNvPr id="3" name="Text Placeholder 2">
            <a:extLst>
              <a:ext uri="{FF2B5EF4-FFF2-40B4-BE49-F238E27FC236}">
                <a16:creationId xmlns:a16="http://schemas.microsoft.com/office/drawing/2014/main" id="{42623075-1A3C-DB9E-349D-BA82C0AEAF33}"/>
              </a:ext>
            </a:extLst>
          </p:cNvPr>
          <p:cNvSpPr>
            <a:spLocks noGrp="1"/>
          </p:cNvSpPr>
          <p:nvPr>
            <p:ph type="body" idx="1"/>
          </p:nvPr>
        </p:nvSpPr>
        <p:spPr/>
        <p:txBody>
          <a:bodyPr>
            <a:normAutofit fontScale="55000" lnSpcReduction="20000"/>
          </a:bodyPr>
          <a:lstStyle/>
          <a:p>
            <a:r>
              <a:rPr lang="en-GB" sz="3800" dirty="0"/>
              <a:t>EGI support for migration from DPM  to </a:t>
            </a:r>
            <a:r>
              <a:rPr lang="en-GB" sz="3800" dirty="0" err="1"/>
              <a:t>dCache</a:t>
            </a:r>
            <a:r>
              <a:rPr lang="en-GB" sz="3800" dirty="0"/>
              <a:t>  ended end of June 2023</a:t>
            </a:r>
          </a:p>
          <a:p>
            <a:r>
              <a:rPr lang="en-GB" sz="3800" dirty="0"/>
              <a:t>CERN security fixes will no longer be available after June 2024 (CentOS7 EOL). This is a critical point by which all sites which are used by LHC experiments and still run DPM storage </a:t>
            </a:r>
            <a:r>
              <a:rPr lang="en-GB" sz="3800" dirty="0">
                <a:solidFill>
                  <a:srgbClr val="FF0000"/>
                </a:solidFill>
              </a:rPr>
              <a:t>have to </a:t>
            </a:r>
            <a:r>
              <a:rPr lang="en-GB" sz="3800" dirty="0"/>
              <a:t>migrate</a:t>
            </a:r>
          </a:p>
          <a:p>
            <a:r>
              <a:rPr lang="en-CH" sz="3800" dirty="0"/>
              <a:t>Experiments operations play active role in helping sites to migrate</a:t>
            </a:r>
          </a:p>
          <a:p>
            <a:r>
              <a:rPr lang="en-CH" sz="3800" dirty="0"/>
              <a:t>WLCG have less sites to migrate compared to EGI, but more requirements (enabling SRR)</a:t>
            </a:r>
          </a:p>
          <a:p>
            <a:r>
              <a:rPr lang="en-GB" sz="3800" dirty="0"/>
              <a:t>Current status (WLCG sites):</a:t>
            </a:r>
          </a:p>
          <a:p>
            <a:pPr lvl="1"/>
            <a:r>
              <a:rPr lang="en-GB" sz="3800" dirty="0"/>
              <a:t>34 tickets solved (37 sites)</a:t>
            </a:r>
          </a:p>
          <a:p>
            <a:pPr lvl="1"/>
            <a:r>
              <a:rPr lang="en-GB" sz="3800" dirty="0"/>
              <a:t>6 not yet accomplished. Mainly very small sites. </a:t>
            </a:r>
          </a:p>
          <a:p>
            <a:pPr marL="448055" lvl="1" indent="0">
              <a:buNone/>
            </a:pPr>
            <a:br>
              <a:rPr lang="en-GB" dirty="0"/>
            </a:br>
            <a:br>
              <a:rPr lang="en-GB" dirty="0"/>
            </a:br>
            <a:endParaRPr lang="en-CH" dirty="0"/>
          </a:p>
          <a:p>
            <a:pPr marL="36576" indent="0">
              <a:buNone/>
            </a:pPr>
            <a:endParaRPr lang="en-CH" dirty="0"/>
          </a:p>
        </p:txBody>
      </p:sp>
      <p:sp>
        <p:nvSpPr>
          <p:cNvPr id="5" name="TextBox 4">
            <a:extLst>
              <a:ext uri="{FF2B5EF4-FFF2-40B4-BE49-F238E27FC236}">
                <a16:creationId xmlns:a16="http://schemas.microsoft.com/office/drawing/2014/main" id="{8F5C7B62-DFDA-E69C-B981-E69F2F988C30}"/>
              </a:ext>
            </a:extLst>
          </p:cNvPr>
          <p:cNvSpPr txBox="1"/>
          <p:nvPr/>
        </p:nvSpPr>
        <p:spPr>
          <a:xfrm>
            <a:off x="4222377" y="6144698"/>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5</a:t>
            </a:fld>
            <a:endParaRPr lang="en-CH" dirty="0">
              <a:solidFill>
                <a:schemeClr val="bg2">
                  <a:lumMod val="20000"/>
                  <a:lumOff val="80000"/>
                </a:schemeClr>
              </a:solidFill>
            </a:endParaRPr>
          </a:p>
        </p:txBody>
      </p:sp>
    </p:spTree>
    <p:extLst>
      <p:ext uri="{BB962C8B-B14F-4D97-AF65-F5344CB8AC3E}">
        <p14:creationId xmlns:p14="http://schemas.microsoft.com/office/powerpoint/2010/main" val="98898757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78E36-B2A5-17B7-C241-DC647934BEBD}"/>
              </a:ext>
            </a:extLst>
          </p:cNvPr>
          <p:cNvSpPr>
            <a:spLocks noGrp="1"/>
          </p:cNvSpPr>
          <p:nvPr>
            <p:ph type="title"/>
          </p:nvPr>
        </p:nvSpPr>
        <p:spPr/>
        <p:txBody>
          <a:bodyPr/>
          <a:lstStyle/>
          <a:p>
            <a:r>
              <a:rPr lang="en-CH" dirty="0"/>
              <a:t>Drop of FTP protocol in FTS</a:t>
            </a:r>
          </a:p>
        </p:txBody>
      </p:sp>
      <p:sp>
        <p:nvSpPr>
          <p:cNvPr id="3" name="Text Placeholder 2">
            <a:extLst>
              <a:ext uri="{FF2B5EF4-FFF2-40B4-BE49-F238E27FC236}">
                <a16:creationId xmlns:a16="http://schemas.microsoft.com/office/drawing/2014/main" id="{7E10B09F-8FB2-924A-1991-A48FA508133C}"/>
              </a:ext>
            </a:extLst>
          </p:cNvPr>
          <p:cNvSpPr>
            <a:spLocks noGrp="1"/>
          </p:cNvSpPr>
          <p:nvPr>
            <p:ph type="body" idx="1"/>
          </p:nvPr>
        </p:nvSpPr>
        <p:spPr/>
        <p:txBody>
          <a:bodyPr>
            <a:normAutofit fontScale="70000" lnSpcReduction="20000"/>
          </a:bodyPr>
          <a:lstStyle/>
          <a:p>
            <a:r>
              <a:rPr lang="en-CH" dirty="0"/>
              <a:t>Whether GridFTP protocol can be dropped in FTS services?</a:t>
            </a:r>
          </a:p>
          <a:p>
            <a:r>
              <a:rPr lang="en-CH" dirty="0"/>
              <a:t>There is </a:t>
            </a:r>
            <a:r>
              <a:rPr lang="en-GB" dirty="0"/>
              <a:t>still some occasional </a:t>
            </a:r>
            <a:r>
              <a:rPr lang="en-GB" dirty="0" err="1"/>
              <a:t>GridFTP</a:t>
            </a:r>
            <a:r>
              <a:rPr lang="en-GB" dirty="0"/>
              <a:t> usage, often as a backup after something else fails</a:t>
            </a:r>
            <a:endParaRPr lang="en-CH" dirty="0"/>
          </a:p>
          <a:p>
            <a:r>
              <a:rPr lang="en-CH" dirty="0"/>
              <a:t>Sites are concerned since </a:t>
            </a:r>
            <a:r>
              <a:rPr lang="en-GB" dirty="0"/>
              <a:t>remaining </a:t>
            </a:r>
            <a:r>
              <a:rPr lang="en-GB" dirty="0" err="1"/>
              <a:t>GridFTP</a:t>
            </a:r>
            <a:r>
              <a:rPr lang="en-GB" dirty="0"/>
              <a:t> endpoints are running on SL7</a:t>
            </a:r>
            <a:endParaRPr lang="en-CH" dirty="0"/>
          </a:p>
          <a:p>
            <a:r>
              <a:rPr lang="en-CH" dirty="0"/>
              <a:t>WLCG Ops Coordination pinged  V</a:t>
            </a:r>
            <a:r>
              <a:rPr lang="en-GB" dirty="0"/>
              <a:t>O</a:t>
            </a:r>
            <a:r>
              <a:rPr lang="en-CH" dirty="0"/>
              <a:t>s using FTS on WLCG infrastructure</a:t>
            </a:r>
          </a:p>
          <a:p>
            <a:r>
              <a:rPr lang="en-CH" dirty="0"/>
              <a:t>ALICE, ATLAS and CMS do not use it for a while</a:t>
            </a:r>
          </a:p>
          <a:p>
            <a:r>
              <a:rPr lang="en-CH" dirty="0"/>
              <a:t>LHCb </a:t>
            </a:r>
            <a:r>
              <a:rPr lang="en-GB" dirty="0"/>
              <a:t>still has </a:t>
            </a:r>
            <a:r>
              <a:rPr lang="en-GB" dirty="0" err="1"/>
              <a:t>GridFTP</a:t>
            </a:r>
            <a:r>
              <a:rPr lang="en-GB" dirty="0"/>
              <a:t> endpoints as a backup, but agreed that they can be decommissioned.</a:t>
            </a:r>
          </a:p>
          <a:p>
            <a:r>
              <a:rPr lang="en-GB" dirty="0"/>
              <a:t>DUNE does not use it apart of one single exception FNAL to NERSC (will not be needed soon)</a:t>
            </a:r>
          </a:p>
          <a:p>
            <a:r>
              <a:rPr lang="en-GB" dirty="0"/>
              <a:t>BELLE II still uses </a:t>
            </a:r>
            <a:r>
              <a:rPr lang="en-GB" dirty="0" err="1"/>
              <a:t>GridFTP</a:t>
            </a:r>
            <a:r>
              <a:rPr lang="en-GB" dirty="0"/>
              <a:t> endpoints as a fallback solution. Will ensure that they are not needed after June 2024 (SL7 EOF)</a:t>
            </a:r>
          </a:p>
          <a:p>
            <a:r>
              <a:rPr lang="en-GB" b="1" dirty="0"/>
              <a:t>Can we conclude that  sites can stop support of </a:t>
            </a:r>
            <a:r>
              <a:rPr lang="en-GB" b="1" dirty="0" err="1"/>
              <a:t>GridFTP</a:t>
            </a:r>
            <a:r>
              <a:rPr lang="en-GB" b="1" dirty="0"/>
              <a:t> endpoints used by FTS considering usage by LHC VOs, DUNE and BELLE II after 30</a:t>
            </a:r>
            <a:r>
              <a:rPr lang="en-GB" b="1" baseline="30000" dirty="0"/>
              <a:t>th</a:t>
            </a:r>
            <a:r>
              <a:rPr lang="en-GB" b="1" dirty="0"/>
              <a:t> of June 2024?</a:t>
            </a:r>
          </a:p>
          <a:p>
            <a:pPr marL="36576" indent="0">
              <a:buNone/>
            </a:pPr>
            <a:endParaRPr lang="en-CH" dirty="0"/>
          </a:p>
        </p:txBody>
      </p:sp>
      <p:sp>
        <p:nvSpPr>
          <p:cNvPr id="7" name="TextBox 6">
            <a:extLst>
              <a:ext uri="{FF2B5EF4-FFF2-40B4-BE49-F238E27FC236}">
                <a16:creationId xmlns:a16="http://schemas.microsoft.com/office/drawing/2014/main" id="{DD31F6E2-B2FB-25FA-967B-315981B9B3ED}"/>
              </a:ext>
            </a:extLst>
          </p:cNvPr>
          <p:cNvSpPr txBox="1"/>
          <p:nvPr/>
        </p:nvSpPr>
        <p:spPr>
          <a:xfrm>
            <a:off x="3910404"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6</a:t>
            </a:fld>
            <a:endParaRPr lang="en-CH" dirty="0">
              <a:solidFill>
                <a:schemeClr val="bg2">
                  <a:lumMod val="20000"/>
                  <a:lumOff val="80000"/>
                </a:schemeClr>
              </a:solidFill>
            </a:endParaRPr>
          </a:p>
        </p:txBody>
      </p:sp>
    </p:spTree>
    <p:extLst>
      <p:ext uri="{BB962C8B-B14F-4D97-AF65-F5344CB8AC3E}">
        <p14:creationId xmlns:p14="http://schemas.microsoft.com/office/powerpoint/2010/main" val="320632247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8C2BD-900F-C0BA-C736-B7C8AA7A82A1}"/>
              </a:ext>
            </a:extLst>
          </p:cNvPr>
          <p:cNvSpPr>
            <a:spLocks noGrp="1"/>
          </p:cNvSpPr>
          <p:nvPr>
            <p:ph type="title"/>
          </p:nvPr>
        </p:nvSpPr>
        <p:spPr/>
        <p:txBody>
          <a:bodyPr>
            <a:normAutofit/>
          </a:bodyPr>
          <a:lstStyle/>
          <a:p>
            <a:r>
              <a:rPr lang="en-US" sz="3600" dirty="0"/>
              <a:t>IPv6 deployment on compute services</a:t>
            </a:r>
            <a:r>
              <a:rPr lang="en-CH" sz="3600" dirty="0"/>
              <a:t> </a:t>
            </a:r>
          </a:p>
        </p:txBody>
      </p:sp>
      <p:pic>
        <p:nvPicPr>
          <p:cNvPr id="5" name="Picture 4" descr="A screenshot of a graph&#10;&#10;Description automatically generated">
            <a:extLst>
              <a:ext uri="{FF2B5EF4-FFF2-40B4-BE49-F238E27FC236}">
                <a16:creationId xmlns:a16="http://schemas.microsoft.com/office/drawing/2014/main" id="{8C8784B3-BE92-ABEC-AA60-935154E13B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339" y="1325606"/>
            <a:ext cx="8687322" cy="4161439"/>
          </a:xfrm>
          <a:prstGeom prst="rect">
            <a:avLst/>
          </a:prstGeom>
        </p:spPr>
      </p:pic>
      <p:sp>
        <p:nvSpPr>
          <p:cNvPr id="9" name="TextBox 8">
            <a:extLst>
              <a:ext uri="{FF2B5EF4-FFF2-40B4-BE49-F238E27FC236}">
                <a16:creationId xmlns:a16="http://schemas.microsoft.com/office/drawing/2014/main" id="{E7FB472B-218D-6CC9-9D29-C563CAB34884}"/>
              </a:ext>
            </a:extLst>
          </p:cNvPr>
          <p:cNvSpPr txBox="1"/>
          <p:nvPr/>
        </p:nvSpPr>
        <p:spPr>
          <a:xfrm>
            <a:off x="3974950"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7</a:t>
            </a:fld>
            <a:endParaRPr lang="en-CH" dirty="0">
              <a:solidFill>
                <a:schemeClr val="bg2">
                  <a:lumMod val="20000"/>
                  <a:lumOff val="80000"/>
                </a:schemeClr>
              </a:solidFill>
            </a:endParaRPr>
          </a:p>
        </p:txBody>
      </p:sp>
    </p:spTree>
    <p:extLst>
      <p:ext uri="{BB962C8B-B14F-4D97-AF65-F5344CB8AC3E}">
        <p14:creationId xmlns:p14="http://schemas.microsoft.com/office/powerpoint/2010/main" val="226741657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E60AD-CF95-695C-FF1C-A2AAFB756C46}"/>
              </a:ext>
            </a:extLst>
          </p:cNvPr>
          <p:cNvSpPr>
            <a:spLocks noGrp="1"/>
          </p:cNvSpPr>
          <p:nvPr>
            <p:ph type="title"/>
          </p:nvPr>
        </p:nvSpPr>
        <p:spPr/>
        <p:txBody>
          <a:bodyPr/>
          <a:lstStyle/>
          <a:p>
            <a:r>
              <a:rPr lang="en-CH" dirty="0"/>
              <a:t>Benchmarking</a:t>
            </a:r>
          </a:p>
        </p:txBody>
      </p:sp>
      <p:pic>
        <p:nvPicPr>
          <p:cNvPr id="7" name="Picture 6" descr="A screenshot of a computer program&#10;&#10;Description automatically generated">
            <a:extLst>
              <a:ext uri="{FF2B5EF4-FFF2-40B4-BE49-F238E27FC236}">
                <a16:creationId xmlns:a16="http://schemas.microsoft.com/office/drawing/2014/main" id="{909DB577-2E3B-28A0-3F3F-4BD1E15FDF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9952" y="1315248"/>
            <a:ext cx="8804048" cy="3966757"/>
          </a:xfrm>
          <a:prstGeom prst="rect">
            <a:avLst/>
          </a:prstGeom>
        </p:spPr>
      </p:pic>
      <p:sp>
        <p:nvSpPr>
          <p:cNvPr id="10" name="TextBox 9">
            <a:extLst>
              <a:ext uri="{FF2B5EF4-FFF2-40B4-BE49-F238E27FC236}">
                <a16:creationId xmlns:a16="http://schemas.microsoft.com/office/drawing/2014/main" id="{4F2020B3-83AB-AD92-A09C-F648F93F6F5F}"/>
              </a:ext>
            </a:extLst>
          </p:cNvPr>
          <p:cNvSpPr txBox="1"/>
          <p:nvPr/>
        </p:nvSpPr>
        <p:spPr>
          <a:xfrm>
            <a:off x="3896902" y="6255177"/>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solidFill>
                  <a:schemeClr val="bg2">
                    <a:lumMod val="20000"/>
                    <a:lumOff val="80000"/>
                  </a:schemeClr>
                </a:solidFill>
              </a:rPr>
              <a:pPr/>
              <a:t>8</a:t>
            </a:fld>
            <a:endParaRPr lang="en-CH" dirty="0">
              <a:solidFill>
                <a:schemeClr val="bg2">
                  <a:lumMod val="20000"/>
                  <a:lumOff val="80000"/>
                </a:schemeClr>
              </a:solidFill>
            </a:endParaRPr>
          </a:p>
        </p:txBody>
      </p:sp>
    </p:spTree>
    <p:extLst>
      <p:ext uri="{BB962C8B-B14F-4D97-AF65-F5344CB8AC3E}">
        <p14:creationId xmlns:p14="http://schemas.microsoft.com/office/powerpoint/2010/main" val="427592721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09038-B4C2-6EAE-A0D5-928175640491}"/>
              </a:ext>
            </a:extLst>
          </p:cNvPr>
          <p:cNvSpPr>
            <a:spLocks noGrp="1"/>
          </p:cNvSpPr>
          <p:nvPr>
            <p:ph type="title"/>
          </p:nvPr>
        </p:nvSpPr>
        <p:spPr/>
        <p:txBody>
          <a:bodyPr>
            <a:normAutofit fontScale="90000"/>
          </a:bodyPr>
          <a:lstStyle/>
          <a:p>
            <a:r>
              <a:rPr lang="en-CH" dirty="0"/>
              <a:t>Monitoring. Job processing</a:t>
            </a:r>
            <a:br>
              <a:rPr lang="en-CH" dirty="0"/>
            </a:br>
            <a:endParaRPr lang="en-CH" dirty="0"/>
          </a:p>
        </p:txBody>
      </p:sp>
      <p:sp>
        <p:nvSpPr>
          <p:cNvPr id="3" name="Text Placeholder 2">
            <a:extLst>
              <a:ext uri="{FF2B5EF4-FFF2-40B4-BE49-F238E27FC236}">
                <a16:creationId xmlns:a16="http://schemas.microsoft.com/office/drawing/2014/main" id="{5213F7CD-E439-BE00-AF3F-F945F0448E8F}"/>
              </a:ext>
            </a:extLst>
          </p:cNvPr>
          <p:cNvSpPr>
            <a:spLocks noGrp="1"/>
          </p:cNvSpPr>
          <p:nvPr>
            <p:ph type="body" idx="1"/>
          </p:nvPr>
        </p:nvSpPr>
        <p:spPr>
          <a:xfrm>
            <a:off x="457199" y="1325606"/>
            <a:ext cx="4340712" cy="4096248"/>
          </a:xfrm>
        </p:spPr>
        <p:txBody>
          <a:bodyPr>
            <a:normAutofit fontScale="77500" lnSpcReduction="20000"/>
          </a:bodyPr>
          <a:lstStyle/>
          <a:p>
            <a:pPr lvl="0">
              <a:lnSpc>
                <a:spcPct val="100000"/>
              </a:lnSpc>
              <a:spcBef>
                <a:spcPts val="499"/>
              </a:spcBef>
              <a:spcAft>
                <a:spcPts val="300"/>
              </a:spcAft>
            </a:pPr>
            <a:r>
              <a:rPr lang="en-US" sz="2000" b="1" dirty="0"/>
              <a:t>Unified Experiment Monitoring is a WLCG project with the objective to harmonize the WLCG job accounting reports across the LHC experiments in order to provide aggregated reports of the compute capacity</a:t>
            </a:r>
          </a:p>
          <a:p>
            <a:pPr lvl="0">
              <a:lnSpc>
                <a:spcPct val="100000"/>
              </a:lnSpc>
              <a:spcBef>
                <a:spcPts val="499"/>
              </a:spcBef>
              <a:spcAft>
                <a:spcPts val="300"/>
              </a:spcAft>
            </a:pPr>
            <a:r>
              <a:rPr lang="en-US" sz="2000" b="1" dirty="0"/>
              <a:t>Started in October 2022</a:t>
            </a:r>
          </a:p>
          <a:p>
            <a:pPr lvl="0">
              <a:lnSpc>
                <a:spcPct val="100000"/>
              </a:lnSpc>
              <a:spcBef>
                <a:spcPts val="499"/>
              </a:spcBef>
              <a:spcAft>
                <a:spcPts val="300"/>
              </a:spcAft>
            </a:pPr>
            <a:r>
              <a:rPr lang="en-US" sz="2000" b="1" dirty="0"/>
              <a:t>Gained access to necessary/required data sources from all LHC experiments</a:t>
            </a:r>
          </a:p>
          <a:p>
            <a:pPr lvl="0">
              <a:lnSpc>
                <a:spcPct val="100000"/>
              </a:lnSpc>
              <a:spcBef>
                <a:spcPts val="499"/>
              </a:spcBef>
              <a:spcAft>
                <a:spcPts val="300"/>
              </a:spcAft>
            </a:pPr>
            <a:r>
              <a:rPr lang="en-US" sz="2000" b="1" dirty="0"/>
              <a:t>Agreed on a common set of metrics</a:t>
            </a:r>
          </a:p>
          <a:p>
            <a:pPr lvl="0">
              <a:spcBef>
                <a:spcPts val="1417"/>
              </a:spcBef>
            </a:pPr>
            <a:r>
              <a:rPr lang="en-US" sz="2000" b="1" dirty="0"/>
              <a:t>Alignment of experiment definitions still in progress</a:t>
            </a:r>
          </a:p>
          <a:p>
            <a:pPr lvl="0">
              <a:spcBef>
                <a:spcPts val="1417"/>
              </a:spcBef>
            </a:pPr>
            <a:r>
              <a:rPr lang="en-US" sz="2000" b="1" dirty="0"/>
              <a:t>Preliminary dashboard can be found in WLCG </a:t>
            </a:r>
            <a:r>
              <a:rPr lang="en-US" sz="2000" b="1" dirty="0" err="1"/>
              <a:t>grafana</a:t>
            </a:r>
            <a:r>
              <a:rPr lang="en-US" sz="2000" b="1" dirty="0"/>
              <a:t> </a:t>
            </a:r>
            <a:r>
              <a:rPr lang="en-US" sz="2000" b="1" dirty="0" err="1"/>
              <a:t>organisation</a:t>
            </a:r>
            <a:r>
              <a:rPr lang="en-US" sz="2000" b="1" dirty="0"/>
              <a:t> (numbers not yet fully validated)</a:t>
            </a:r>
          </a:p>
          <a:p>
            <a:endParaRPr lang="en-CH" dirty="0"/>
          </a:p>
        </p:txBody>
      </p:sp>
      <p:sp>
        <p:nvSpPr>
          <p:cNvPr id="6" name="TextBox 5">
            <a:extLst>
              <a:ext uri="{FF2B5EF4-FFF2-40B4-BE49-F238E27FC236}">
                <a16:creationId xmlns:a16="http://schemas.microsoft.com/office/drawing/2014/main" id="{83F9EA46-65E2-5D93-F77D-75EC580D4D7E}"/>
              </a:ext>
            </a:extLst>
          </p:cNvPr>
          <p:cNvSpPr txBox="1"/>
          <p:nvPr/>
        </p:nvSpPr>
        <p:spPr>
          <a:xfrm>
            <a:off x="4112054" y="6343024"/>
            <a:ext cx="4572000" cy="36933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fld id="{86CB4B4D-7CA3-9044-876B-883B54F8677D}" type="slidenum">
              <a:rPr lang="en-CH" smtClean="0"/>
              <a:pPr/>
              <a:t>9</a:t>
            </a:fld>
            <a:endParaRPr lang="en-CH" dirty="0">
              <a:solidFill>
                <a:schemeClr val="bg2">
                  <a:lumMod val="20000"/>
                  <a:lumOff val="80000"/>
                </a:schemeClr>
              </a:solidFill>
            </a:endParaRPr>
          </a:p>
        </p:txBody>
      </p:sp>
      <p:pic>
        <p:nvPicPr>
          <p:cNvPr id="10" name="Picture 9" descr="A graph of different colored lines&#10;&#10;Description automatically generated">
            <a:extLst>
              <a:ext uri="{FF2B5EF4-FFF2-40B4-BE49-F238E27FC236}">
                <a16:creationId xmlns:a16="http://schemas.microsoft.com/office/drawing/2014/main" id="{09A878DE-ED0A-B37C-15C9-BEC241904B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7911" y="1325606"/>
            <a:ext cx="4346088" cy="3203363"/>
          </a:xfrm>
          <a:prstGeom prst="rect">
            <a:avLst/>
          </a:prstGeom>
        </p:spPr>
      </p:pic>
    </p:spTree>
    <p:extLst>
      <p:ext uri="{BB962C8B-B14F-4D97-AF65-F5344CB8AC3E}">
        <p14:creationId xmlns:p14="http://schemas.microsoft.com/office/powerpoint/2010/main" val="3079550123"/>
      </p:ext>
    </p:extLst>
  </p:cSld>
  <p:clrMapOvr>
    <a:masterClrMapping/>
  </p:clrMapOvr>
  <p:transition spd="med"/>
</p:sld>
</file>

<file path=ppt/theme/theme1.xml><?xml version="1.0" encoding="utf-8"?>
<a:theme xmlns:a="http://schemas.openxmlformats.org/drawingml/2006/main" name="CERNCorporate4-3">
  <a:themeElements>
    <a:clrScheme name="CERNCorporate4-3">
      <a:dk1>
        <a:srgbClr val="104282"/>
      </a:dk1>
      <a:lt1>
        <a:srgbClr val="0055A0"/>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CERNCorporate4-3">
      <a:majorFont>
        <a:latin typeface="Calibri"/>
        <a:ea typeface="Calibri"/>
        <a:cs typeface="Calibri"/>
      </a:majorFont>
      <a:minorFont>
        <a:latin typeface="Helvetica"/>
        <a:ea typeface="Helvetica"/>
        <a:cs typeface="Helvetica"/>
      </a:minorFont>
    </a:fontScheme>
    <a:fmtScheme name="CERNCorporate4-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51343"/>
          </a:schemeClr>
        </a:solidFill>
        <a:ln w="19050" cap="flat">
          <a:solidFill>
            <a:schemeClr val="accent4">
              <a:lumOff val="36303"/>
            </a:schemeClr>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4">
              <a:lumOff val="36303"/>
            </a:schemeClr>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CERNCorporate4-3">
  <a:themeElements>
    <a:clrScheme name="CERNCorporate4-3">
      <a:dk1>
        <a:srgbClr val="000000"/>
      </a:dk1>
      <a:lt1>
        <a:srgbClr val="FFFFFF"/>
      </a:lt1>
      <a:dk2>
        <a:srgbClr val="A7A7A7"/>
      </a:dk2>
      <a:lt2>
        <a:srgbClr val="535353"/>
      </a:lt2>
      <a:accent1>
        <a:srgbClr val="7C7C7C"/>
      </a:accent1>
      <a:accent2>
        <a:srgbClr val="B2B2B2"/>
      </a:accent2>
      <a:accent3>
        <a:srgbClr val="969696"/>
      </a:accent3>
      <a:accent4>
        <a:srgbClr val="808080"/>
      </a:accent4>
      <a:accent5>
        <a:srgbClr val="5F5F5F"/>
      </a:accent5>
      <a:accent6>
        <a:srgbClr val="4D4D4D"/>
      </a:accent6>
      <a:hlink>
        <a:srgbClr val="0000FF"/>
      </a:hlink>
      <a:folHlink>
        <a:srgbClr val="FF00FF"/>
      </a:folHlink>
    </a:clrScheme>
    <a:fontScheme name="CERNCorporate4-3">
      <a:majorFont>
        <a:latin typeface="Calibri"/>
        <a:ea typeface="Calibri"/>
        <a:cs typeface="Calibri"/>
      </a:majorFont>
      <a:minorFont>
        <a:latin typeface="Helvetica"/>
        <a:ea typeface="Helvetica"/>
        <a:cs typeface="Helvetica"/>
      </a:minorFont>
    </a:fontScheme>
    <a:fmtScheme name="CERNCorporate4-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lumOff val="51343"/>
          </a:schemeClr>
        </a:solidFill>
        <a:ln w="19050" cap="flat">
          <a:solidFill>
            <a:schemeClr val="accent4">
              <a:lumOff val="36303"/>
            </a:schemeClr>
          </a:solidFill>
          <a:prstDash val="solid"/>
          <a:round/>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9050" cap="flat">
          <a:solidFill>
            <a:schemeClr val="accent4">
              <a:lumOff val="36303"/>
            </a:schemeClr>
          </a:solidFill>
          <a:prstDash val="solid"/>
          <a:round/>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55A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13081</TotalTime>
  <Words>936</Words>
  <Application>Microsoft Macintosh PowerPoint</Application>
  <PresentationFormat>On-screen Show (4:3)</PresentationFormat>
  <Paragraphs>86</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Economica</vt:lpstr>
      <vt:lpstr>CERNCorporate4-3</vt:lpstr>
      <vt:lpstr>OPS and Facilities session    WLCG/HSF Workshop 2024 14.05.2024</vt:lpstr>
      <vt:lpstr>OPS and Facilities session during WS </vt:lpstr>
      <vt:lpstr>Overview of the ongoing changes and OPS campaigns on the WLCG infrastructure  Julia Andreeva, Maarten Litmaath, Panos Paparrigopoulos, Domenico Giordano, Andrea Sciaba, Ewoud Ketele, Josep Flix, Borja Garrido Bear   WLCG/HSF Workshop 2024 14.05.2024</vt:lpstr>
      <vt:lpstr>Overview</vt:lpstr>
      <vt:lpstr>DPM migration</vt:lpstr>
      <vt:lpstr>Drop of FTP protocol in FTS</vt:lpstr>
      <vt:lpstr>IPv6 deployment on compute services </vt:lpstr>
      <vt:lpstr>Benchmarking</vt:lpstr>
      <vt:lpstr>Monitoring. Job processing </vt:lpstr>
      <vt:lpstr>Monitoring. Data transfer</vt:lpstr>
      <vt:lpstr>MW readiness for EL9</vt:lpstr>
      <vt:lpstr>Adoption of ARM resources (1)</vt:lpstr>
      <vt:lpstr>Adoption of ARM resources (2)</vt:lpstr>
      <vt:lpstr>Adoption of ARM resources (3)</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Deployment HEPscore from the accounting perspective  Julia Andreeva (CERN)   15.03.2023</dc:title>
  <cp:lastModifiedBy>Julia Andreeva</cp:lastModifiedBy>
  <cp:revision>31</cp:revision>
  <cp:lastPrinted>2024-02-14T11:56:15Z</cp:lastPrinted>
  <dcterms:modified xsi:type="dcterms:W3CDTF">2024-05-14T13:19:10Z</dcterms:modified>
</cp:coreProperties>
</file>