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15" r:id="rId5"/>
    <p:sldMasterId id="2147483700" r:id="rId6"/>
  </p:sldMasterIdLst>
  <p:notesMasterIdLst>
    <p:notesMasterId r:id="rId23"/>
  </p:notesMasterIdLst>
  <p:handoutMasterIdLst>
    <p:handoutMasterId r:id="rId24"/>
  </p:handoutMasterIdLst>
  <p:sldIdLst>
    <p:sldId id="257" r:id="rId7"/>
    <p:sldId id="302" r:id="rId8"/>
    <p:sldId id="260" r:id="rId9"/>
    <p:sldId id="312" r:id="rId10"/>
    <p:sldId id="303" r:id="rId11"/>
    <p:sldId id="304" r:id="rId12"/>
    <p:sldId id="297" r:id="rId13"/>
    <p:sldId id="305" r:id="rId14"/>
    <p:sldId id="307" r:id="rId15"/>
    <p:sldId id="306" r:id="rId16"/>
    <p:sldId id="313" r:id="rId17"/>
    <p:sldId id="309" r:id="rId18"/>
    <p:sldId id="310" r:id="rId19"/>
    <p:sldId id="311" r:id="rId20"/>
    <p:sldId id="272" r:id="rId21"/>
    <p:sldId id="27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1708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7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D62"/>
    <a:srgbClr val="000000"/>
    <a:srgbClr val="F08900"/>
    <a:srgbClr val="0563C1"/>
    <a:srgbClr val="1E5DF8"/>
    <a:srgbClr val="003088"/>
    <a:srgbClr val="FF6900"/>
    <a:srgbClr val="626262"/>
    <a:srgbClr val="FFFFFF"/>
    <a:srgbClr val="00B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10"/>
    <p:restoredTop sz="72344"/>
  </p:normalViewPr>
  <p:slideViewPr>
    <p:cSldViewPr snapToGrid="0">
      <p:cViewPr varScale="1">
        <p:scale>
          <a:sx n="78" d="100"/>
          <a:sy n="78" d="100"/>
        </p:scale>
        <p:origin x="480" y="168"/>
      </p:cViewPr>
      <p:guideLst>
        <p:guide orient="horz" pos="323"/>
        <p:guide pos="234"/>
        <p:guide orient="horz" pos="3974"/>
        <p:guide pos="7355"/>
        <p:guide pos="1708"/>
        <p:guide orient="horz" pos="867"/>
        <p:guide orient="horz" pos="3634"/>
        <p:guide pos="7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9F5509-8D3D-4B77-97E1-6BE38A95CCF9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EBE42618-DB54-48E2-8831-BFBE8097210D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106246" y="411"/>
          <a:ext cx="521038" cy="521038"/>
        </a:xfrm>
        <a:prstGeom prst="ellipse">
          <a:avLst/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CE</a:t>
          </a:r>
        </a:p>
      </dgm:t>
    </dgm:pt>
    <dgm:pt modelId="{75942C54-D75C-4595-A0A1-DDB49431F45F}" type="parTrans" cxnId="{CAA54CC0-DA9A-43DB-B6C4-8324FB8C9B87}">
      <dgm:prSet/>
      <dgm:spPr/>
      <dgm:t>
        <a:bodyPr/>
        <a:lstStyle/>
        <a:p>
          <a:endParaRPr lang="en-GB"/>
        </a:p>
      </dgm:t>
    </dgm:pt>
    <dgm:pt modelId="{04D72507-5E96-4E84-A321-B4AAE34D55B8}" type="sibTrans" cxnId="{CAA54CC0-DA9A-43DB-B6C4-8324FB8C9B87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215665" y="563757"/>
          <a:ext cx="302202" cy="302202"/>
        </a:xfrm>
        <a:prstGeom prst="mathPlus">
          <a:avLst/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</a:ln>
        <a:effectLst/>
      </dgm:spPr>
      <dgm:t>
        <a:bodyPr/>
        <a:lstStyle/>
        <a:p>
          <a:endParaRPr lang="en-GB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55208E34-E4E1-45D2-A018-A73893F60A7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xfrm>
          <a:off x="106246" y="908268"/>
          <a:ext cx="521038" cy="521038"/>
        </a:xfrm>
        <a:prstGeom prst="ellipse">
          <a:avLst/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Batch</a:t>
          </a:r>
        </a:p>
      </dgm:t>
    </dgm:pt>
    <dgm:pt modelId="{622555B4-3722-4E6F-A166-3B020F90121B}" type="parTrans" cxnId="{49E1E923-ACF8-42DB-8C92-3B0288490168}">
      <dgm:prSet/>
      <dgm:spPr/>
      <dgm:t>
        <a:bodyPr/>
        <a:lstStyle/>
        <a:p>
          <a:endParaRPr lang="en-GB"/>
        </a:p>
      </dgm:t>
    </dgm:pt>
    <dgm:pt modelId="{A762A1A7-F632-49F3-B3A6-52BD91FAAF8C}" type="sibTrans" cxnId="{49E1E923-ACF8-42DB-8C92-3B0288490168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705441" y="617945"/>
          <a:ext cx="165690" cy="193826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</a:ln>
        <a:effectLst/>
      </dgm:spPr>
      <dgm:t>
        <a:bodyPr/>
        <a:lstStyle/>
        <a:p>
          <a:endParaRPr lang="en-GB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B280AD3-571B-4983-B39E-D4D32FBB183B}">
      <dgm:prSet phldrT="[Text]"/>
      <dgm:spPr>
        <a:xfrm>
          <a:off x="939908" y="193820"/>
          <a:ext cx="1042076" cy="1042076"/>
        </a:xfrm>
        <a:prstGeom prst="ellipse">
          <a:avLst/>
        </a:prstGeom>
        <a:solidFill>
          <a:srgbClr val="C0504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GB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APEL parser</a:t>
          </a:r>
        </a:p>
      </dgm:t>
    </dgm:pt>
    <dgm:pt modelId="{8C26FEF6-0CD2-44F1-B51F-AE0C27022783}" type="parTrans" cxnId="{9B44ECF0-A694-4AF3-B32A-EE62D075535D}">
      <dgm:prSet/>
      <dgm:spPr/>
      <dgm:t>
        <a:bodyPr/>
        <a:lstStyle/>
        <a:p>
          <a:endParaRPr lang="en-GB"/>
        </a:p>
      </dgm:t>
    </dgm:pt>
    <dgm:pt modelId="{48918829-E54D-4CCC-9C86-8BC6123C80E5}" type="sibTrans" cxnId="{9B44ECF0-A694-4AF3-B32A-EE62D075535D}">
      <dgm:prSet/>
      <dgm:spPr/>
      <dgm:t>
        <a:bodyPr/>
        <a:lstStyle/>
        <a:p>
          <a:endParaRPr lang="en-GB"/>
        </a:p>
      </dgm:t>
    </dgm:pt>
    <dgm:pt modelId="{DB034D1D-0A4D-4D58-A854-965AAD1E9E76}" type="pres">
      <dgm:prSet presAssocID="{899F5509-8D3D-4B77-97E1-6BE38A95CCF9}" presName="Name0" presStyleCnt="0">
        <dgm:presLayoutVars>
          <dgm:dir/>
          <dgm:resizeHandles val="exact"/>
        </dgm:presLayoutVars>
      </dgm:prSet>
      <dgm:spPr/>
    </dgm:pt>
    <dgm:pt modelId="{2A67F134-4D42-430D-8D3B-66755E8D5EA5}" type="pres">
      <dgm:prSet presAssocID="{899F5509-8D3D-4B77-97E1-6BE38A95CCF9}" presName="vNodes" presStyleCnt="0"/>
      <dgm:spPr/>
    </dgm:pt>
    <dgm:pt modelId="{A71355B8-AF2C-4437-976F-3131DFFAD9D9}" type="pres">
      <dgm:prSet presAssocID="{EBE42618-DB54-48E2-8831-BFBE8097210D}" presName="node" presStyleLbl="node1" presStyleIdx="0" presStyleCnt="3">
        <dgm:presLayoutVars>
          <dgm:bulletEnabled val="1"/>
        </dgm:presLayoutVars>
      </dgm:prSet>
      <dgm:spPr/>
    </dgm:pt>
    <dgm:pt modelId="{C6850343-1B6B-46BE-A524-461292E76A95}" type="pres">
      <dgm:prSet presAssocID="{04D72507-5E96-4E84-A321-B4AAE34D55B8}" presName="spacerT" presStyleCnt="0"/>
      <dgm:spPr/>
    </dgm:pt>
    <dgm:pt modelId="{F4A56102-F888-4804-83E4-F80CC1B7C6B0}" type="pres">
      <dgm:prSet presAssocID="{04D72507-5E96-4E84-A321-B4AAE34D55B8}" presName="sibTrans" presStyleLbl="sibTrans2D1" presStyleIdx="0" presStyleCnt="2"/>
      <dgm:spPr/>
    </dgm:pt>
    <dgm:pt modelId="{F144A1B8-CEA4-40D3-9CDD-3F84955F0056}" type="pres">
      <dgm:prSet presAssocID="{04D72507-5E96-4E84-A321-B4AAE34D55B8}" presName="spacerB" presStyleCnt="0"/>
      <dgm:spPr/>
    </dgm:pt>
    <dgm:pt modelId="{9C51FA95-F3ED-420B-B206-DCA0EBA7BFEC}" type="pres">
      <dgm:prSet presAssocID="{55208E34-E4E1-45D2-A018-A73893F60A77}" presName="node" presStyleLbl="node1" presStyleIdx="1" presStyleCnt="3">
        <dgm:presLayoutVars>
          <dgm:bulletEnabled val="1"/>
        </dgm:presLayoutVars>
      </dgm:prSet>
      <dgm:spPr/>
    </dgm:pt>
    <dgm:pt modelId="{36138366-ABED-49C3-A9A8-CE01DC33150F}" type="pres">
      <dgm:prSet presAssocID="{899F5509-8D3D-4B77-97E1-6BE38A95CCF9}" presName="sibTransLast" presStyleLbl="sibTrans2D1" presStyleIdx="1" presStyleCnt="2"/>
      <dgm:spPr/>
    </dgm:pt>
    <dgm:pt modelId="{E2903F11-0BD0-404D-BF07-FEC711E80E6C}" type="pres">
      <dgm:prSet presAssocID="{899F5509-8D3D-4B77-97E1-6BE38A95CCF9}" presName="connectorText" presStyleLbl="sibTrans2D1" presStyleIdx="1" presStyleCnt="2"/>
      <dgm:spPr/>
    </dgm:pt>
    <dgm:pt modelId="{B4793617-F69F-4730-879F-FDDB9AB26275}" type="pres">
      <dgm:prSet presAssocID="{899F5509-8D3D-4B77-97E1-6BE38A95CCF9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5F72C600-0E07-4844-AE9C-1C3189718B2C}" type="presOf" srcId="{A762A1A7-F632-49F3-B3A6-52BD91FAAF8C}" destId="{36138366-ABED-49C3-A9A8-CE01DC33150F}" srcOrd="0" destOrd="0" presId="urn:microsoft.com/office/officeart/2005/8/layout/equation2"/>
    <dgm:cxn modelId="{49E1E923-ACF8-42DB-8C92-3B0288490168}" srcId="{899F5509-8D3D-4B77-97E1-6BE38A95CCF9}" destId="{55208E34-E4E1-45D2-A018-A73893F60A77}" srcOrd="1" destOrd="0" parTransId="{622555B4-3722-4E6F-A166-3B020F90121B}" sibTransId="{A762A1A7-F632-49F3-B3A6-52BD91FAAF8C}"/>
    <dgm:cxn modelId="{C8798A2A-198F-4790-B567-4E95DEEBDE71}" type="presOf" srcId="{A762A1A7-F632-49F3-B3A6-52BD91FAAF8C}" destId="{E2903F11-0BD0-404D-BF07-FEC711E80E6C}" srcOrd="1" destOrd="0" presId="urn:microsoft.com/office/officeart/2005/8/layout/equation2"/>
    <dgm:cxn modelId="{1054813B-6979-484B-8329-F6A41D9AADE0}" type="presOf" srcId="{DB280AD3-571B-4983-B39E-D4D32FBB183B}" destId="{B4793617-F69F-4730-879F-FDDB9AB26275}" srcOrd="0" destOrd="0" presId="urn:microsoft.com/office/officeart/2005/8/layout/equation2"/>
    <dgm:cxn modelId="{6F60AB45-A6E8-404A-95E5-080BFDCC99E4}" type="presOf" srcId="{EBE42618-DB54-48E2-8831-BFBE8097210D}" destId="{A71355B8-AF2C-4437-976F-3131DFFAD9D9}" srcOrd="0" destOrd="0" presId="urn:microsoft.com/office/officeart/2005/8/layout/equation2"/>
    <dgm:cxn modelId="{4146CD76-9A41-4F18-A547-D24BBB92FB0F}" type="presOf" srcId="{899F5509-8D3D-4B77-97E1-6BE38A95CCF9}" destId="{DB034D1D-0A4D-4D58-A854-965AAD1E9E76}" srcOrd="0" destOrd="0" presId="urn:microsoft.com/office/officeart/2005/8/layout/equation2"/>
    <dgm:cxn modelId="{655F85A5-D510-4DA7-9490-21925BA50961}" type="presOf" srcId="{04D72507-5E96-4E84-A321-B4AAE34D55B8}" destId="{F4A56102-F888-4804-83E4-F80CC1B7C6B0}" srcOrd="0" destOrd="0" presId="urn:microsoft.com/office/officeart/2005/8/layout/equation2"/>
    <dgm:cxn modelId="{E31885A9-FA38-40EC-848E-A8993FC053CF}" type="presOf" srcId="{55208E34-E4E1-45D2-A018-A73893F60A77}" destId="{9C51FA95-F3ED-420B-B206-DCA0EBA7BFEC}" srcOrd="0" destOrd="0" presId="urn:microsoft.com/office/officeart/2005/8/layout/equation2"/>
    <dgm:cxn modelId="{CAA54CC0-DA9A-43DB-B6C4-8324FB8C9B87}" srcId="{899F5509-8D3D-4B77-97E1-6BE38A95CCF9}" destId="{EBE42618-DB54-48E2-8831-BFBE8097210D}" srcOrd="0" destOrd="0" parTransId="{75942C54-D75C-4595-A0A1-DDB49431F45F}" sibTransId="{04D72507-5E96-4E84-A321-B4AAE34D55B8}"/>
    <dgm:cxn modelId="{9B44ECF0-A694-4AF3-B32A-EE62D075535D}" srcId="{899F5509-8D3D-4B77-97E1-6BE38A95CCF9}" destId="{DB280AD3-571B-4983-B39E-D4D32FBB183B}" srcOrd="2" destOrd="0" parTransId="{8C26FEF6-0CD2-44F1-B51F-AE0C27022783}" sibTransId="{48918829-E54D-4CCC-9C86-8BC6123C80E5}"/>
    <dgm:cxn modelId="{005B8E5E-273A-455F-8726-05F68B7F5CFA}" type="presParOf" srcId="{DB034D1D-0A4D-4D58-A854-965AAD1E9E76}" destId="{2A67F134-4D42-430D-8D3B-66755E8D5EA5}" srcOrd="0" destOrd="0" presId="urn:microsoft.com/office/officeart/2005/8/layout/equation2"/>
    <dgm:cxn modelId="{8B723A33-8AD1-4BEF-8801-D53FBC900940}" type="presParOf" srcId="{2A67F134-4D42-430D-8D3B-66755E8D5EA5}" destId="{A71355B8-AF2C-4437-976F-3131DFFAD9D9}" srcOrd="0" destOrd="0" presId="urn:microsoft.com/office/officeart/2005/8/layout/equation2"/>
    <dgm:cxn modelId="{3A8FD443-A048-41D4-B93F-03819296EF3B}" type="presParOf" srcId="{2A67F134-4D42-430D-8D3B-66755E8D5EA5}" destId="{C6850343-1B6B-46BE-A524-461292E76A95}" srcOrd="1" destOrd="0" presId="urn:microsoft.com/office/officeart/2005/8/layout/equation2"/>
    <dgm:cxn modelId="{4A2D71A2-B39F-406A-826B-83D11525E091}" type="presParOf" srcId="{2A67F134-4D42-430D-8D3B-66755E8D5EA5}" destId="{F4A56102-F888-4804-83E4-F80CC1B7C6B0}" srcOrd="2" destOrd="0" presId="urn:microsoft.com/office/officeart/2005/8/layout/equation2"/>
    <dgm:cxn modelId="{FB19A0B1-5DC9-4317-BE26-1A2BF3BD96DA}" type="presParOf" srcId="{2A67F134-4D42-430D-8D3B-66755E8D5EA5}" destId="{F144A1B8-CEA4-40D3-9CDD-3F84955F0056}" srcOrd="3" destOrd="0" presId="urn:microsoft.com/office/officeart/2005/8/layout/equation2"/>
    <dgm:cxn modelId="{7F75D8F3-A5DA-45F8-89D9-8D4A367AC067}" type="presParOf" srcId="{2A67F134-4D42-430D-8D3B-66755E8D5EA5}" destId="{9C51FA95-F3ED-420B-B206-DCA0EBA7BFEC}" srcOrd="4" destOrd="0" presId="urn:microsoft.com/office/officeart/2005/8/layout/equation2"/>
    <dgm:cxn modelId="{F6F8F9AE-58F4-49C9-BF8C-C8779797361B}" type="presParOf" srcId="{DB034D1D-0A4D-4D58-A854-965AAD1E9E76}" destId="{36138366-ABED-49C3-A9A8-CE01DC33150F}" srcOrd="1" destOrd="0" presId="urn:microsoft.com/office/officeart/2005/8/layout/equation2"/>
    <dgm:cxn modelId="{EA46FB5A-0965-4AF3-A4BE-8CCF627E1C11}" type="presParOf" srcId="{36138366-ABED-49C3-A9A8-CE01DC33150F}" destId="{E2903F11-0BD0-404D-BF07-FEC711E80E6C}" srcOrd="0" destOrd="0" presId="urn:microsoft.com/office/officeart/2005/8/layout/equation2"/>
    <dgm:cxn modelId="{3CB1BE96-EEEC-431D-B5DB-456F39DA6218}" type="presParOf" srcId="{DB034D1D-0A4D-4D58-A854-965AAD1E9E76}" destId="{B4793617-F69F-4730-879F-FDDB9AB2627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F6FDD3-8749-4E49-A73D-9270A23DC98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</dgm:pt>
    <dgm:pt modelId="{8F868C43-20D0-4231-B26E-42DF9ED74653}">
      <dgm:prSet phldrT="[Text]"/>
      <dgm:spPr>
        <a:xfrm>
          <a:off x="3270" y="335203"/>
          <a:ext cx="977645" cy="69657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Batch system</a:t>
          </a:r>
        </a:p>
      </dgm:t>
    </dgm:pt>
    <dgm:pt modelId="{3145BD5E-2FB8-48BE-A335-5D894FDE6DAA}" type="parTrans" cxnId="{ED46C230-2C22-4BF0-96D2-84CA42853D28}">
      <dgm:prSet/>
      <dgm:spPr/>
      <dgm:t>
        <a:bodyPr/>
        <a:lstStyle/>
        <a:p>
          <a:endParaRPr lang="en-GB"/>
        </a:p>
      </dgm:t>
    </dgm:pt>
    <dgm:pt modelId="{B0835B61-61D8-4252-9B97-A0596ED900AF}" type="sibTrans" cxnId="{ED46C230-2C22-4BF0-96D2-84CA42853D28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1078680" y="562262"/>
          <a:ext cx="207260" cy="242455"/>
        </a:xfrm>
        <a:prstGeom prst="rightArrow">
          <a:avLst/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</a:ln>
        <a:effectLst/>
      </dgm:spPr>
      <dgm:t>
        <a:bodyPr/>
        <a:lstStyle/>
        <a:p>
          <a:endParaRPr lang="en-GB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4FD8757-A96B-4AD0-B5C9-C2CBC4C1F16D}">
      <dgm:prSet phldrT="[Text]"/>
      <dgm:spPr>
        <a:xfrm>
          <a:off x="1371973" y="335203"/>
          <a:ext cx="977645" cy="696572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en-GB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e.g. ARC/JURA</a:t>
          </a:r>
        </a:p>
      </dgm:t>
    </dgm:pt>
    <dgm:pt modelId="{A4CED9B3-2B3A-43CE-A584-166B6FA0C343}" type="parTrans" cxnId="{B888A71B-F77A-438F-9C7B-31A3B758A8DF}">
      <dgm:prSet/>
      <dgm:spPr/>
      <dgm:t>
        <a:bodyPr/>
        <a:lstStyle/>
        <a:p>
          <a:endParaRPr lang="en-GB"/>
        </a:p>
      </dgm:t>
    </dgm:pt>
    <dgm:pt modelId="{AAC6D881-73DD-4D80-9E07-5FE94F878BC1}" type="sibTrans" cxnId="{B888A71B-F77A-438F-9C7B-31A3B758A8DF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2447383" y="562262"/>
          <a:ext cx="207260" cy="242455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</a:ln>
        <a:effectLst/>
      </dgm:spPr>
      <dgm:t>
        <a:bodyPr/>
        <a:lstStyle/>
        <a:p>
          <a:endParaRPr lang="en-GB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33DBB99E-DADB-401C-92CE-FFCB6EBA9B81}">
      <dgm:prSet phldrT="[Text]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>
        <a:xfrm>
          <a:off x="2740677" y="335203"/>
          <a:ext cx="977645" cy="696572"/>
        </a:xfrm>
        <a:prstGeom prst="roundRect">
          <a:avLst>
            <a:gd name="adj" fmla="val 10000"/>
          </a:avLst>
        </a:prstGeom>
        <a:solidFill>
          <a:srgbClr val="C0504D"/>
        </a:solidFill>
        <a:ln w="25400" cap="flat" cmpd="sng" algn="ctr">
          <a:solidFill>
            <a:srgbClr val="C0504D">
              <a:shade val="50000"/>
            </a:srgbClr>
          </a:solidFill>
          <a:prstDash val="solid"/>
        </a:ln>
        <a:effectLst/>
        <a:scene3d>
          <a:camera prst="orthographicFront"/>
          <a:lightRig rig="flat" dir="t"/>
        </a:scene3d>
        <a:sp3d/>
      </dgm:spPr>
      <dgm:t>
        <a:bodyPr/>
        <a:lstStyle/>
        <a:p>
          <a:r>
            <a:rPr lang="en-GB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SSM</a:t>
          </a:r>
        </a:p>
      </dgm:t>
    </dgm:pt>
    <dgm:pt modelId="{54368321-1F63-4518-A6FF-6F605603F446}" type="parTrans" cxnId="{0F0966C6-A673-4500-8B1C-2C3957EED903}">
      <dgm:prSet/>
      <dgm:spPr/>
      <dgm:t>
        <a:bodyPr/>
        <a:lstStyle/>
        <a:p>
          <a:endParaRPr lang="en-GB"/>
        </a:p>
      </dgm:t>
    </dgm:pt>
    <dgm:pt modelId="{A99BF7CA-56E3-4930-ACAD-D7520D4BC2EA}" type="sibTrans" cxnId="{0F0966C6-A673-4500-8B1C-2C3957EED903}">
      <dgm:prSet/>
      <dgm:spPr/>
      <dgm:t>
        <a:bodyPr/>
        <a:lstStyle/>
        <a:p>
          <a:endParaRPr lang="en-GB"/>
        </a:p>
      </dgm:t>
    </dgm:pt>
    <dgm:pt modelId="{EE1DE684-7790-4E21-AA6A-CEA0C39FA946}" type="pres">
      <dgm:prSet presAssocID="{3AF6FDD3-8749-4E49-A73D-9270A23DC985}" presName="Name0" presStyleCnt="0">
        <dgm:presLayoutVars>
          <dgm:dir/>
          <dgm:resizeHandles val="exact"/>
        </dgm:presLayoutVars>
      </dgm:prSet>
      <dgm:spPr/>
    </dgm:pt>
    <dgm:pt modelId="{B43944DF-0CB3-4FC6-98E8-A26197DB53D0}" type="pres">
      <dgm:prSet presAssocID="{8F868C43-20D0-4231-B26E-42DF9ED74653}" presName="node" presStyleLbl="node1" presStyleIdx="0" presStyleCnt="3">
        <dgm:presLayoutVars>
          <dgm:bulletEnabled val="1"/>
        </dgm:presLayoutVars>
      </dgm:prSet>
      <dgm:spPr/>
    </dgm:pt>
    <dgm:pt modelId="{14C283A1-613B-49D9-BC37-44639F7C6E48}" type="pres">
      <dgm:prSet presAssocID="{B0835B61-61D8-4252-9B97-A0596ED900AF}" presName="sibTrans" presStyleLbl="sibTrans2D1" presStyleIdx="0" presStyleCnt="2"/>
      <dgm:spPr>
        <a:prstGeom prst="rightArrow">
          <a:avLst/>
        </a:prstGeom>
      </dgm:spPr>
    </dgm:pt>
    <dgm:pt modelId="{7D6BA4D8-DBCC-4AC8-8752-487A5DC6F2B6}" type="pres">
      <dgm:prSet presAssocID="{B0835B61-61D8-4252-9B97-A0596ED900AF}" presName="connectorText" presStyleLbl="sibTrans2D1" presStyleIdx="0" presStyleCnt="2"/>
      <dgm:spPr/>
    </dgm:pt>
    <dgm:pt modelId="{DEB4C8D3-DB99-428B-9C62-2CAE466DD60E}" type="pres">
      <dgm:prSet presAssocID="{74FD8757-A96B-4AD0-B5C9-C2CBC4C1F16D}" presName="node" presStyleLbl="node1" presStyleIdx="1" presStyleCnt="3">
        <dgm:presLayoutVars>
          <dgm:bulletEnabled val="1"/>
        </dgm:presLayoutVars>
      </dgm:prSet>
      <dgm:spPr/>
    </dgm:pt>
    <dgm:pt modelId="{D1F05877-0358-4E2C-9E81-4873667FB250}" type="pres">
      <dgm:prSet presAssocID="{AAC6D881-73DD-4D80-9E07-5FE94F878BC1}" presName="sibTrans" presStyleLbl="sibTrans2D1" presStyleIdx="1" presStyleCnt="2"/>
      <dgm:spPr/>
    </dgm:pt>
    <dgm:pt modelId="{FA23D997-83D0-4FE0-B7DB-54792E6DB801}" type="pres">
      <dgm:prSet presAssocID="{AAC6D881-73DD-4D80-9E07-5FE94F878BC1}" presName="connectorText" presStyleLbl="sibTrans2D1" presStyleIdx="1" presStyleCnt="2"/>
      <dgm:spPr/>
    </dgm:pt>
    <dgm:pt modelId="{0BA7A05C-6838-4805-B3BA-93AB26257C53}" type="pres">
      <dgm:prSet presAssocID="{33DBB99E-DADB-401C-92CE-FFCB6EBA9B81}" presName="node" presStyleLbl="node1" presStyleIdx="2" presStyleCnt="3">
        <dgm:presLayoutVars>
          <dgm:bulletEnabled val="1"/>
        </dgm:presLayoutVars>
      </dgm:prSet>
      <dgm:spPr/>
    </dgm:pt>
  </dgm:ptLst>
  <dgm:cxnLst>
    <dgm:cxn modelId="{C22C5914-4068-49F2-B5B1-299B7228ADFD}" type="presOf" srcId="{B0835B61-61D8-4252-9B97-A0596ED900AF}" destId="{14C283A1-613B-49D9-BC37-44639F7C6E48}" srcOrd="0" destOrd="0" presId="urn:microsoft.com/office/officeart/2005/8/layout/process1"/>
    <dgm:cxn modelId="{B888A71B-F77A-438F-9C7B-31A3B758A8DF}" srcId="{3AF6FDD3-8749-4E49-A73D-9270A23DC985}" destId="{74FD8757-A96B-4AD0-B5C9-C2CBC4C1F16D}" srcOrd="1" destOrd="0" parTransId="{A4CED9B3-2B3A-43CE-A584-166B6FA0C343}" sibTransId="{AAC6D881-73DD-4D80-9E07-5FE94F878BC1}"/>
    <dgm:cxn modelId="{66C1F11F-035C-4F42-A7AB-7B4B5988BE20}" type="presOf" srcId="{8F868C43-20D0-4231-B26E-42DF9ED74653}" destId="{B43944DF-0CB3-4FC6-98E8-A26197DB53D0}" srcOrd="0" destOrd="0" presId="urn:microsoft.com/office/officeart/2005/8/layout/process1"/>
    <dgm:cxn modelId="{ED46C230-2C22-4BF0-96D2-84CA42853D28}" srcId="{3AF6FDD3-8749-4E49-A73D-9270A23DC985}" destId="{8F868C43-20D0-4231-B26E-42DF9ED74653}" srcOrd="0" destOrd="0" parTransId="{3145BD5E-2FB8-48BE-A335-5D894FDE6DAA}" sibTransId="{B0835B61-61D8-4252-9B97-A0596ED900AF}"/>
    <dgm:cxn modelId="{F146674A-2A06-4F0D-A5A0-EF3E65524EAE}" type="presOf" srcId="{3AF6FDD3-8749-4E49-A73D-9270A23DC985}" destId="{EE1DE684-7790-4E21-AA6A-CEA0C39FA946}" srcOrd="0" destOrd="0" presId="urn:microsoft.com/office/officeart/2005/8/layout/process1"/>
    <dgm:cxn modelId="{1867466B-5A75-4032-8A3D-0DF290758460}" type="presOf" srcId="{33DBB99E-DADB-401C-92CE-FFCB6EBA9B81}" destId="{0BA7A05C-6838-4805-B3BA-93AB26257C53}" srcOrd="0" destOrd="0" presId="urn:microsoft.com/office/officeart/2005/8/layout/process1"/>
    <dgm:cxn modelId="{6D5C9D73-9247-4DA8-8F2F-6D13E530DD21}" type="presOf" srcId="{B0835B61-61D8-4252-9B97-A0596ED900AF}" destId="{7D6BA4D8-DBCC-4AC8-8752-487A5DC6F2B6}" srcOrd="1" destOrd="0" presId="urn:microsoft.com/office/officeart/2005/8/layout/process1"/>
    <dgm:cxn modelId="{CBA1FAB2-3B88-437C-8C11-CC341BF6786D}" type="presOf" srcId="{AAC6D881-73DD-4D80-9E07-5FE94F878BC1}" destId="{FA23D997-83D0-4FE0-B7DB-54792E6DB801}" srcOrd="1" destOrd="0" presId="urn:microsoft.com/office/officeart/2005/8/layout/process1"/>
    <dgm:cxn modelId="{F078ACB3-456A-4628-8913-A1A24CBA9B99}" type="presOf" srcId="{74FD8757-A96B-4AD0-B5C9-C2CBC4C1F16D}" destId="{DEB4C8D3-DB99-428B-9C62-2CAE466DD60E}" srcOrd="0" destOrd="0" presId="urn:microsoft.com/office/officeart/2005/8/layout/process1"/>
    <dgm:cxn modelId="{0F0966C6-A673-4500-8B1C-2C3957EED903}" srcId="{3AF6FDD3-8749-4E49-A73D-9270A23DC985}" destId="{33DBB99E-DADB-401C-92CE-FFCB6EBA9B81}" srcOrd="2" destOrd="0" parTransId="{54368321-1F63-4518-A6FF-6F605603F446}" sibTransId="{A99BF7CA-56E3-4930-ACAD-D7520D4BC2EA}"/>
    <dgm:cxn modelId="{607C4ADE-4AF6-44A5-93DF-1E203F94CA84}" type="presOf" srcId="{AAC6D881-73DD-4D80-9E07-5FE94F878BC1}" destId="{D1F05877-0358-4E2C-9E81-4873667FB250}" srcOrd="0" destOrd="0" presId="urn:microsoft.com/office/officeart/2005/8/layout/process1"/>
    <dgm:cxn modelId="{6E54DC5C-1B5D-47A6-AA29-463D4D2F0196}" type="presParOf" srcId="{EE1DE684-7790-4E21-AA6A-CEA0C39FA946}" destId="{B43944DF-0CB3-4FC6-98E8-A26197DB53D0}" srcOrd="0" destOrd="0" presId="urn:microsoft.com/office/officeart/2005/8/layout/process1"/>
    <dgm:cxn modelId="{03E2F33B-0755-476D-8407-B8E0C2CD87F6}" type="presParOf" srcId="{EE1DE684-7790-4E21-AA6A-CEA0C39FA946}" destId="{14C283A1-613B-49D9-BC37-44639F7C6E48}" srcOrd="1" destOrd="0" presId="urn:microsoft.com/office/officeart/2005/8/layout/process1"/>
    <dgm:cxn modelId="{BCC7F673-6210-4B4B-AD60-988DD8356FBC}" type="presParOf" srcId="{14C283A1-613B-49D9-BC37-44639F7C6E48}" destId="{7D6BA4D8-DBCC-4AC8-8752-487A5DC6F2B6}" srcOrd="0" destOrd="0" presId="urn:microsoft.com/office/officeart/2005/8/layout/process1"/>
    <dgm:cxn modelId="{C9196B18-3802-4A16-914D-A5A2286064CC}" type="presParOf" srcId="{EE1DE684-7790-4E21-AA6A-CEA0C39FA946}" destId="{DEB4C8D3-DB99-428B-9C62-2CAE466DD60E}" srcOrd="2" destOrd="0" presId="urn:microsoft.com/office/officeart/2005/8/layout/process1"/>
    <dgm:cxn modelId="{6B950606-8331-43FA-885E-6014BB0090E9}" type="presParOf" srcId="{EE1DE684-7790-4E21-AA6A-CEA0C39FA946}" destId="{D1F05877-0358-4E2C-9E81-4873667FB250}" srcOrd="3" destOrd="0" presId="urn:microsoft.com/office/officeart/2005/8/layout/process1"/>
    <dgm:cxn modelId="{40924731-DFC2-481A-99FC-1E987C013F6C}" type="presParOf" srcId="{D1F05877-0358-4E2C-9E81-4873667FB250}" destId="{FA23D997-83D0-4FE0-B7DB-54792E6DB801}" srcOrd="0" destOrd="0" presId="urn:microsoft.com/office/officeart/2005/8/layout/process1"/>
    <dgm:cxn modelId="{B0B3D698-550D-4955-8008-8A7B6AC6D3CA}" type="presParOf" srcId="{EE1DE684-7790-4E21-AA6A-CEA0C39FA946}" destId="{0BA7A05C-6838-4805-B3BA-93AB26257C5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1355B8-AF2C-4437-976F-3131DFFAD9D9}">
      <dsp:nvSpPr>
        <dsp:cNvPr id="0" name=""/>
        <dsp:cNvSpPr/>
      </dsp:nvSpPr>
      <dsp:spPr>
        <a:xfrm>
          <a:off x="66620" y="1027"/>
          <a:ext cx="453915" cy="453915"/>
        </a:xfrm>
        <a:prstGeom prst="ellipse">
          <a:avLst/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CE</a:t>
          </a:r>
        </a:p>
      </dsp:txBody>
      <dsp:txXfrm>
        <a:off x="133094" y="67501"/>
        <a:ext cx="320967" cy="320967"/>
      </dsp:txXfrm>
    </dsp:sp>
    <dsp:sp modelId="{F4A56102-F888-4804-83E4-F80CC1B7C6B0}">
      <dsp:nvSpPr>
        <dsp:cNvPr id="0" name=""/>
        <dsp:cNvSpPr/>
      </dsp:nvSpPr>
      <dsp:spPr>
        <a:xfrm>
          <a:off x="161942" y="491801"/>
          <a:ext cx="263270" cy="263270"/>
        </a:xfrm>
        <a:prstGeom prst="mathPlus">
          <a:avLst/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96838" y="592475"/>
        <a:ext cx="193478" cy="61922"/>
      </dsp:txXfrm>
    </dsp:sp>
    <dsp:sp modelId="{9C51FA95-F3ED-420B-B206-DCA0EBA7BFEC}">
      <dsp:nvSpPr>
        <dsp:cNvPr id="0" name=""/>
        <dsp:cNvSpPr/>
      </dsp:nvSpPr>
      <dsp:spPr>
        <a:xfrm>
          <a:off x="66620" y="791929"/>
          <a:ext cx="453915" cy="453915"/>
        </a:xfrm>
        <a:prstGeom prst="ellipse">
          <a:avLst/>
        </a:prstGeom>
        <a:gradFill rotWithShape="1">
          <a:gsLst>
            <a:gs pos="0">
              <a:srgbClr val="4F81BD">
                <a:tint val="50000"/>
                <a:satMod val="300000"/>
              </a:srgbClr>
            </a:gs>
            <a:gs pos="35000">
              <a:srgbClr val="4F81BD">
                <a:tint val="37000"/>
                <a:satMod val="300000"/>
              </a:srgbClr>
            </a:gs>
            <a:gs pos="100000">
              <a:srgbClr val="4F81BD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4F81BD">
              <a:shade val="95000"/>
              <a:satMod val="105000"/>
            </a:srgb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Batch</a:t>
          </a:r>
        </a:p>
      </dsp:txBody>
      <dsp:txXfrm>
        <a:off x="133094" y="858403"/>
        <a:ext cx="320967" cy="320967"/>
      </dsp:txXfrm>
    </dsp:sp>
    <dsp:sp modelId="{36138366-ABED-49C3-A9A8-CE01DC33150F}">
      <dsp:nvSpPr>
        <dsp:cNvPr id="0" name=""/>
        <dsp:cNvSpPr/>
      </dsp:nvSpPr>
      <dsp:spPr>
        <a:xfrm>
          <a:off x="588622" y="539008"/>
          <a:ext cx="144345" cy="168856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88622" y="572779"/>
        <a:ext cx="101042" cy="101314"/>
      </dsp:txXfrm>
    </dsp:sp>
    <dsp:sp modelId="{B4793617-F69F-4730-879F-FDDB9AB26275}">
      <dsp:nvSpPr>
        <dsp:cNvPr id="0" name=""/>
        <dsp:cNvSpPr/>
      </dsp:nvSpPr>
      <dsp:spPr>
        <a:xfrm>
          <a:off x="792884" y="169521"/>
          <a:ext cx="907830" cy="907830"/>
        </a:xfrm>
        <a:prstGeom prst="ellipse">
          <a:avLst/>
        </a:prstGeom>
        <a:solidFill>
          <a:srgbClr val="C0504D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APEL parser</a:t>
          </a:r>
        </a:p>
      </dsp:txBody>
      <dsp:txXfrm>
        <a:off x="925833" y="302470"/>
        <a:ext cx="641932" cy="6419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3944DF-0CB3-4FC6-98E8-A26197DB53D0}">
      <dsp:nvSpPr>
        <dsp:cNvPr id="0" name=""/>
        <dsp:cNvSpPr/>
      </dsp:nvSpPr>
      <dsp:spPr>
        <a:xfrm>
          <a:off x="2768" y="347855"/>
          <a:ext cx="827411" cy="49644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Batch system</a:t>
          </a:r>
        </a:p>
      </dsp:txBody>
      <dsp:txXfrm>
        <a:off x="17308" y="362395"/>
        <a:ext cx="798331" cy="467367"/>
      </dsp:txXfrm>
    </dsp:sp>
    <dsp:sp modelId="{14C283A1-613B-49D9-BC37-44639F7C6E48}">
      <dsp:nvSpPr>
        <dsp:cNvPr id="0" name=""/>
        <dsp:cNvSpPr/>
      </dsp:nvSpPr>
      <dsp:spPr>
        <a:xfrm>
          <a:off x="912921" y="493480"/>
          <a:ext cx="175411" cy="205198"/>
        </a:xfrm>
        <a:prstGeom prst="rightArrow">
          <a:avLst/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912921" y="544780"/>
        <a:ext cx="131558" cy="102599"/>
      </dsp:txXfrm>
    </dsp:sp>
    <dsp:sp modelId="{DEB4C8D3-DB99-428B-9C62-2CAE466DD60E}">
      <dsp:nvSpPr>
        <dsp:cNvPr id="0" name=""/>
        <dsp:cNvSpPr/>
      </dsp:nvSpPr>
      <dsp:spPr>
        <a:xfrm>
          <a:off x="1161144" y="347855"/>
          <a:ext cx="827411" cy="49644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4F81B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Text" lastClr="000000"/>
              </a:solidFill>
              <a:latin typeface="Calibri"/>
              <a:ea typeface="+mn-ea"/>
              <a:cs typeface="+mn-cs"/>
            </a:rPr>
            <a:t>e.g. ARC/JURA</a:t>
          </a:r>
        </a:p>
      </dsp:txBody>
      <dsp:txXfrm>
        <a:off x="1175684" y="362395"/>
        <a:ext cx="798331" cy="467367"/>
      </dsp:txXfrm>
    </dsp:sp>
    <dsp:sp modelId="{D1F05877-0358-4E2C-9E81-4873667FB250}">
      <dsp:nvSpPr>
        <dsp:cNvPr id="0" name=""/>
        <dsp:cNvSpPr/>
      </dsp:nvSpPr>
      <dsp:spPr>
        <a:xfrm>
          <a:off x="2071297" y="493480"/>
          <a:ext cx="175411" cy="205198"/>
        </a:xfrm>
        <a:prstGeom prst="rightArrow">
          <a:avLst>
            <a:gd name="adj1" fmla="val 60000"/>
            <a:gd name="adj2" fmla="val 50000"/>
          </a:avLst>
        </a:prstGeom>
        <a:solidFill>
          <a:srgbClr val="F79646"/>
        </a:solidFill>
        <a:ln w="25400" cap="flat" cmpd="sng" algn="ctr">
          <a:solidFill>
            <a:srgbClr val="F79646">
              <a:shade val="50000"/>
            </a:srgbClr>
          </a:solidFill>
          <a:prstDash val="solid"/>
          <a:miter lim="800000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071297" y="534520"/>
        <a:ext cx="122788" cy="123118"/>
      </dsp:txXfrm>
    </dsp:sp>
    <dsp:sp modelId="{0BA7A05C-6838-4805-B3BA-93AB26257C53}">
      <dsp:nvSpPr>
        <dsp:cNvPr id="0" name=""/>
        <dsp:cNvSpPr/>
      </dsp:nvSpPr>
      <dsp:spPr>
        <a:xfrm>
          <a:off x="2319521" y="347855"/>
          <a:ext cx="827411" cy="496447"/>
        </a:xfrm>
        <a:prstGeom prst="roundRect">
          <a:avLst>
            <a:gd name="adj" fmla="val 10000"/>
          </a:avLst>
        </a:prstGeom>
        <a:solidFill>
          <a:srgbClr val="C0504D"/>
        </a:solidFill>
        <a:ln w="25400" cap="flat" cmpd="sng" algn="ctr">
          <a:solidFill>
            <a:srgbClr val="C0504D">
              <a:shade val="50000"/>
            </a:srgb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SSM</a:t>
          </a:r>
        </a:p>
      </dsp:txBody>
      <dsp:txXfrm>
        <a:off x="2334061" y="362395"/>
        <a:ext cx="798331" cy="467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90891A3-B3BF-EE4A-B72F-9DC5677D83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CCA953-6AA9-784D-AA53-0836BF688D6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19C7E-7B24-274E-8CB7-52C4522250E3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7EFAB-CFCF-A74D-B725-295B520F7A8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8AB5E6-26B5-1D41-A451-AE363F4C6B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41029-40F4-D847-893E-D265EE59D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145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5/14/24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65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94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577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7784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43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04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29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 some overhead responsibility away from developers/service manager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Decouples the prioritisation of development features from developers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This should assist in avoiding scope creep</a:t>
            </a:r>
          </a:p>
          <a:p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67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969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476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92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45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51A27-3A46-6548-A658-AF078FED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3235BA-4644-F742-B68A-58857ABFA7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3258F6-501F-DF4D-BC61-AD3F27C1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1A04B-89FD-BB4A-BE38-11423AD0E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2FEF-A672-D74A-818C-FD7E25F8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97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BE78-2DAE-784C-8BDD-1ACFE9325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A6CBD-752B-C54A-9472-47601230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EEB16F-2AF7-AF4F-BAC0-66A9F203F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97A28-8E57-8849-B304-4BD747CD2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34E1A-BF2D-3F43-B5E9-97AA6F77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339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472D-C6B8-F544-BCBA-6D34B6B8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E73B32-686A-E649-86AB-3479FB66E9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5A8D1-9377-1742-BBD6-21C94A27E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D9E8E3-692C-EB47-AE32-1D59637AE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299E9-66F9-CC49-AF60-86ECA79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E006E-3602-3240-801F-364000B4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A57B7-EF2C-3044-B58B-175EDDFEAF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875FEF-E26D-7D4C-9207-D0510ACF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407D9-439C-464B-B83C-AD392B6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FBC8E8-C96E-A644-AFCF-9A484B2E3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4BDBDA-2F87-E140-8669-57B9B7121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97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6AA6-F7E1-E941-BB92-88330D63E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413033-E229-2848-A214-6BD8D631D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6FF0D-44BC-1845-ADBF-A1BDA30F4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43DBC9-6028-9A46-8CF4-7F90F03B2D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30AFFD-F8E0-FA48-8C05-C1EA3B817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2EF13E-80AE-2F4B-99DD-2E1E85DF1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5D6405-91B4-B742-BE0F-74FC84097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47248F-EB72-3A40-8C00-44A631D34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87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29E50-BA89-B14D-B9B0-2C2D41422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63D20A-A613-5C4C-A2D9-3F3716F24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434657-A7D5-C94F-8190-795F9A70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F68932-BF18-6D41-AAA1-AA62712FC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63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04FA24-B38B-8E42-AD9A-46A8FE745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B9E2C-DF1C-3348-A7D0-868403EF1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0C3B7E-3AE4-3248-816B-42AEABE32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97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46E7B-2B21-4349-A5E8-F51BDA4FD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800EC2-20B6-564C-B497-8BC94D18A0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3D7AB7-03F9-CB44-8B65-1FA651581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43C11-7DE1-A040-A366-66CFE0770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8A39E-CEDC-5D45-B7A7-427E12ADC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3EE87-F227-0641-991C-BC2504CBA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507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6682-8C5D-5446-8420-6965F374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959B58-CA83-2541-BFBB-72A596B18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69452C-75B1-A440-9A3E-16096BEAA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3ABED3-0D2E-C24F-AB08-D6551BC9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DB2E6C-CD2C-CD47-A952-D2C835A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CFB704-2EF3-024E-A7B5-B19083B6B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449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64499-2F4D-F54B-B034-112AA6F67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2BD32-AEFC-9C43-9EC4-4770BA5A5B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B193B-4C5C-8349-A401-B84C817E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25579-668C-6E4A-9506-5AD2E00C5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93645-915D-A945-A086-86CD1350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99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6932E-B973-1440-8C8A-A20FC31CE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C55602-66E9-6A44-8E3B-7944447C11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233EE-C4AC-3944-8F41-167DE075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DC9E0-7443-FC45-B98E-6EEECFAD3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199EE-E38E-C842-82B0-22CAA11BE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073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8177F7-A449-9A4A-A435-C2D7910F8B4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3600" y="5760000"/>
            <a:ext cx="2352675" cy="1010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F700E1-8806-684B-92DD-38F427D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E7C5-4BAD-EE4F-97FA-4ABC35C18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4F891B-020E-3848-8F43-83411742EA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4130-B4A6-894D-B490-953E3F85E7B4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B35C3-6F52-0E4C-9B18-32A0FD1E72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25824-A379-764C-93C6-08FD5AE01C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6594-A73E-E649-A4D8-85AD0E0F546E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8E88D-0124-334D-9A62-B379BDAB517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97200" y="5760000"/>
            <a:ext cx="2338676" cy="10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8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el/apel/releases/tag/2.0.0-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s://github.com/apel/ssm/releases/3.4.0-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emf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el/apel/releases/tag/2.0.0-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stfc.atlassian.net/servicedesk/customer/portal/3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em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8CF5DAF-3795-FB27-298F-7BCE3EB1472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013" t="44946" r="19707" b="27096"/>
          <a:stretch/>
        </p:blipFill>
        <p:spPr>
          <a:xfrm rot="10800000">
            <a:off x="5154052" y="0"/>
            <a:ext cx="65448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972169" y="3189600"/>
            <a:ext cx="6544800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Status And Plans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994654" y="5002119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</a:t>
            </a:r>
            <a:r>
              <a:rPr lang="en-GB" sz="24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Dack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 Owner for APEL at STFC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14/05/24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905EFB-B6F4-434F-8144-48C5D9C45E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6" y="1019864"/>
            <a:ext cx="5613117" cy="563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2.0.0-1 released on GitHub on the 8</a:t>
            </a:r>
            <a:r>
              <a:rPr lang="en-GB" sz="3200" b="1" spc="-100" baseline="300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</a:t>
            </a:r>
          </a:p>
          <a:p>
            <a:pPr marL="342900" indent="-342900" fontAlgn="base">
              <a:buFont typeface="Arial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APEL server and client software is now compatible with Python 3.</a:t>
            </a:r>
          </a:p>
          <a:p>
            <a:pPr marL="800100" lvl="1" indent="-342900" fontAlgn="base">
              <a:buFont typeface="Arial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We last week released </a:t>
            </a:r>
            <a:r>
              <a:rPr lang="en-GB" sz="2000" b="1" dirty="0">
                <a:solidFill>
                  <a:srgbClr val="626262"/>
                </a:solidFill>
                <a:latin typeface="Arial"/>
                <a:cs typeface="Arial"/>
                <a:hlinkClick r:id="rId3"/>
              </a:rPr>
              <a:t>2.0.0-1</a:t>
            </a: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 which has RPMs for EL 7, 8 and 9.</a:t>
            </a:r>
            <a:endParaRPr lang="en-GB" sz="2000" b="1" u="sng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/>
              <a:buChar char="•"/>
              <a:defRPr/>
            </a:pPr>
            <a:r>
              <a:rPr kumimoji="0" lang="en-GB" sz="2000" b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EL 8 and 9 packages for </a:t>
            </a:r>
            <a:r>
              <a:rPr kumimoji="0" lang="en-GB" sz="2000" b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  <a:hlinkClick r:id="rId4"/>
              </a:rPr>
              <a:t>SSM 3.4.0-1</a:t>
            </a:r>
            <a:r>
              <a:rPr kumimoji="0" lang="en-GB" sz="2000" b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have been rebuilt which should fix an issue some early adopters were seeing.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Testing of HEPscore23 rebased onto Py3 base, and compatibility work is currently underway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Fixes for EL8 &amp; 9 builds with prioritised, as found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Python 3 &amp; New OS Compatibility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8783AE-2FA9-79EC-4F1A-99E4C4ADF9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1418" y="1140686"/>
            <a:ext cx="6021556" cy="5456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034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12768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Work to finalise changes, testing, and production rollout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Code changes complete barring anything new being raised in testing.</a:t>
            </a:r>
            <a:endParaRPr lang="en-US" sz="2400" dirty="0">
              <a:solidFill>
                <a:srgbClr val="2E2C61"/>
              </a:solidFill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Initial tests on migration script for the database have been successful.</a:t>
            </a:r>
            <a:endParaRPr lang="en-US" sz="2400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Code does need re-testing now that the Python 3 work has been merged.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Additional sites sending test data appreciated.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Deploying to production planned for the next two-month increment – exact dates to be understood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pre-release RPM is available, please reach out if you would like access</a:t>
            </a:r>
          </a:p>
          <a:p>
            <a:pPr lvl="1"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50" normalizeH="0" baseline="0" noProof="0" dirty="0" err="1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HEPScore</a:t>
            </a:r>
            <a:endParaRPr kumimoji="0" lang="en-US" sz="40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423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0719460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Work on this stalled when bugs were encountered with the new system, and effort needed to be directed towards Python 3/EL8+ development.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Manually summarised output, similar to the pub/sync system, is being provided to EGI Ops so that they can keep an eye on site publishing.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U</a:t>
            </a:r>
            <a:r>
              <a:rPr lang="en-GB" sz="2400">
                <a:solidFill>
                  <a:srgbClr val="626262"/>
                </a:solidFill>
                <a:latin typeface="Arial"/>
                <a:cs typeface="Arial"/>
              </a:rPr>
              <a:t>ntil 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the new system is deployed, If sites require data for reports or similar, they can request a manual extraction of the results via GGUS.</a:t>
            </a:r>
            <a:endParaRPr lang="en-GB" sz="2400" b="0" i="1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Pub/Sync Monitoring System</a:t>
            </a:r>
          </a:p>
        </p:txBody>
      </p:sp>
    </p:spTree>
    <p:extLst>
      <p:ext uri="{BB962C8B-B14F-4D97-AF65-F5344CB8AC3E}">
        <p14:creationId xmlns:p14="http://schemas.microsoft.com/office/powerpoint/2010/main" val="456248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0719460" cy="30469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Completion of the Python 3 and new OS compatibility work enables infrastructure migration work to wrap up.</a:t>
            </a:r>
            <a:endParaRPr kumimoji="0" lang="en-GB" sz="2400" b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The APEL Repository is currently on dedicated hardware running EL 7, with configuration management only for the base host.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It will move to a departmentally managed Galera Cluster for the database, and a fully configuration managed VM – targeting Rocky 9 -  for the APEL server.</a:t>
            </a:r>
          </a:p>
          <a:p>
            <a:pPr>
              <a:defRPr/>
            </a:pPr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STFC-APEL Infrastructure Migration</a:t>
            </a:r>
            <a:endParaRPr kumimoji="0" lang="en-US" sz="44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158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1276855" cy="3052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for the subsequent increment </a:t>
            </a:r>
            <a:r>
              <a:rPr lang="en-GB" sz="32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(PI3) will </a:t>
            </a: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late July/early August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are on the feature backlog for future development: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 authenticated accounting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GPU Accounting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Storage Accounting</a:t>
            </a:r>
          </a:p>
          <a:p>
            <a:pPr lvl="1"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3267028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00" y="2811600"/>
            <a:ext cx="6934200" cy="1155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F19A2E-55BC-0141-A9B0-7C61B212B0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9A5AC6-8D0D-200E-E25D-4C87BBA7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28" t="26557" r="14023" b="11544"/>
          <a:stretch/>
        </p:blipFill>
        <p:spPr>
          <a:xfrm>
            <a:off x="5257801" y="722134"/>
            <a:ext cx="6934199" cy="604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52F047-B258-DA96-7471-2B9F8793C6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792" t="18723" r="24695" b="36333"/>
          <a:stretch/>
        </p:blipFill>
        <p:spPr>
          <a:xfrm rot="10800000">
            <a:off x="6825653" y="910499"/>
            <a:ext cx="5366345" cy="59475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000" y="2813050"/>
            <a:ext cx="7442200" cy="12319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F273127-A4C8-B643-890C-2DC4FD2D6A30}"/>
              </a:ext>
            </a:extLst>
          </p:cNvPr>
          <p:cNvSpPr/>
          <p:nvPr/>
        </p:nvSpPr>
        <p:spPr>
          <a:xfrm>
            <a:off x="2525654" y="6111890"/>
            <a:ext cx="19319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SciComp_STFC</a:t>
            </a:r>
            <a:endParaRPr lang="en-GB" sz="160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ADC1DB-59A1-C947-A1DF-E1F6257963DC}"/>
              </a:ext>
            </a:extLst>
          </p:cNvPr>
          <p:cNvSpPr/>
          <p:nvPr/>
        </p:nvSpPr>
        <p:spPr>
          <a:xfrm>
            <a:off x="275082" y="6111890"/>
            <a:ext cx="17085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scd.stfc.ac.uk</a:t>
            </a:r>
            <a:endParaRPr lang="en-GB" sz="160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A313CC-F7A7-EE54-8373-1710B45B40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7C4F6B7-D848-AB7E-A6D3-5568825354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32868" y="6201634"/>
            <a:ext cx="238951" cy="19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1276855" cy="477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2.0.0-1 released on GitHub on the 8</a:t>
            </a:r>
            <a:r>
              <a:rPr lang="en-GB" sz="3200" b="1" spc="-100" baseline="300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Migrates the APEL codebase to Python3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well as other changes, details at: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https://github.com/apel/apel/releases/tag/2.0.0-1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EL8+ RPMs (and EL7) for APEL are available at the above link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you encounter any bugs, please report them via either: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GitHub issues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GGUS</a:t>
            </a: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the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team helpdesk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APEL Release</a:t>
            </a:r>
          </a:p>
        </p:txBody>
      </p:sp>
    </p:spTree>
    <p:extLst>
      <p:ext uri="{BB962C8B-B14F-4D97-AF65-F5344CB8AC3E}">
        <p14:creationId xmlns:p14="http://schemas.microsoft.com/office/powerpoint/2010/main" val="2505215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FD055A-EE9D-CBD0-B41B-2BA78779E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" t="29344" b="4273"/>
          <a:stretch/>
        </p:blipFill>
        <p:spPr>
          <a:xfrm rot="10800000">
            <a:off x="702718" y="-3"/>
            <a:ext cx="11489279" cy="68580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DEB608-4DB6-BD46-9EA8-B6ACD0AD7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B5395C-8EED-44F5-2EA7-0E9C1C54FE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23" t="3438" r="41861" b="20967"/>
          <a:stretch/>
        </p:blipFill>
        <p:spPr>
          <a:xfrm rot="16200000">
            <a:off x="4189208" y="-1285798"/>
            <a:ext cx="6716998" cy="92885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972000" y="3189600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</a:t>
            </a:r>
            <a:r>
              <a:rPr lang="en-US" sz="4800" b="1" spc="-16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  <a:endParaRPr lang="en-US" sz="4800" b="1" spc="-16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206751" y="1454290"/>
            <a:ext cx="411109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manages the development of the APEL Client, Server, and messaging client, as well as running the APEL server service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 is not responsible for the accounting frontends (EGI Accounting and CRIC), or EGI Messaging/AMS/Argo Messaging Service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at STFC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B543F9-F682-9911-9604-43B329A1162D}"/>
              </a:ext>
            </a:extLst>
          </p:cNvPr>
          <p:cNvGrpSpPr/>
          <p:nvPr/>
        </p:nvGrpSpPr>
        <p:grpSpPr>
          <a:xfrm>
            <a:off x="4568182" y="1816208"/>
            <a:ext cx="7417067" cy="3225581"/>
            <a:chOff x="3324135" y="2863317"/>
            <a:chExt cx="8763786" cy="3698588"/>
          </a:xfrm>
        </p:grpSpPr>
        <p:graphicFrame>
          <p:nvGraphicFramePr>
            <p:cNvPr id="2" name="Content Placeholder 3">
              <a:extLst>
                <a:ext uri="{FF2B5EF4-FFF2-40B4-BE49-F238E27FC236}">
                  <a16:creationId xmlns:a16="http://schemas.microsoft.com/office/drawing/2014/main" id="{B4AF3311-4815-EE21-5658-7D0AC67017D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51038605"/>
                </p:ext>
              </p:extLst>
            </p:nvPr>
          </p:nvGraphicFramePr>
          <p:xfrm>
            <a:off x="3324135" y="2863317"/>
            <a:ext cx="2088232" cy="14297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1B661F4B-7B16-C4C5-6A9A-E06C48464E42}"/>
                </a:ext>
              </a:extLst>
            </p:cNvPr>
            <p:cNvSpPr/>
            <p:nvPr/>
          </p:nvSpPr>
          <p:spPr>
            <a:xfrm>
              <a:off x="5655977" y="2966108"/>
              <a:ext cx="1512168" cy="1224136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" name="Can 3">
              <a:extLst>
                <a:ext uri="{FF2B5EF4-FFF2-40B4-BE49-F238E27FC236}">
                  <a16:creationId xmlns:a16="http://schemas.microsoft.com/office/drawing/2014/main" id="{58E6EA34-F586-4B90-5332-764423F91E28}"/>
                </a:ext>
              </a:extLst>
            </p:cNvPr>
            <p:cNvSpPr/>
            <p:nvPr/>
          </p:nvSpPr>
          <p:spPr>
            <a:xfrm>
              <a:off x="5944009" y="3326148"/>
              <a:ext cx="360040" cy="504056"/>
            </a:xfrm>
            <a:prstGeom prst="can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EEF80B2-ECF6-DF63-7D92-7AED17141AC6}"/>
                </a:ext>
              </a:extLst>
            </p:cNvPr>
            <p:cNvSpPr txBox="1"/>
            <p:nvPr/>
          </p:nvSpPr>
          <p:spPr>
            <a:xfrm>
              <a:off x="5716660" y="2931845"/>
              <a:ext cx="814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dirty="0">
                  <a:solidFill>
                    <a:prstClr val="black"/>
                  </a:solidFill>
                  <a:latin typeface="Calibri"/>
                </a:rPr>
                <a:t>APEL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A6366A6-4ABC-0471-740C-5AAB04F122CC}"/>
                </a:ext>
              </a:extLst>
            </p:cNvPr>
            <p:cNvSpPr txBox="1"/>
            <p:nvPr/>
          </p:nvSpPr>
          <p:spPr>
            <a:xfrm>
              <a:off x="5716660" y="3820912"/>
              <a:ext cx="814738" cy="38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600" dirty="0">
                  <a:solidFill>
                    <a:prstClr val="black"/>
                  </a:solidFill>
                  <a:latin typeface="Calibri"/>
                </a:rPr>
                <a:t>Client</a:t>
              </a:r>
            </a:p>
          </p:txBody>
        </p: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8509C59-6DBD-2CB1-99EB-731BA9F8F9AB}"/>
                </a:ext>
              </a:extLst>
            </p:cNvPr>
            <p:cNvSpPr/>
            <p:nvPr/>
          </p:nvSpPr>
          <p:spPr>
            <a:xfrm>
              <a:off x="5268351" y="3470164"/>
              <a:ext cx="675658" cy="216024"/>
            </a:xfrm>
            <a:prstGeom prst="rightArrow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Cloud 9">
              <a:extLst>
                <a:ext uri="{FF2B5EF4-FFF2-40B4-BE49-F238E27FC236}">
                  <a16:creationId xmlns:a16="http://schemas.microsoft.com/office/drawing/2014/main" id="{334861CB-9C93-F793-6BFC-62CA54281E7C}"/>
                </a:ext>
              </a:extLst>
            </p:cNvPr>
            <p:cNvSpPr/>
            <p:nvPr/>
          </p:nvSpPr>
          <p:spPr>
            <a:xfrm>
              <a:off x="7500599" y="4295316"/>
              <a:ext cx="2016224" cy="1749078"/>
            </a:xfrm>
            <a:prstGeom prst="cloud">
              <a:avLst/>
            </a:prstGeom>
            <a:gradFill rotWithShape="1">
              <a:gsLst>
                <a:gs pos="0">
                  <a:srgbClr val="4BACC6">
                    <a:tint val="50000"/>
                    <a:satMod val="300000"/>
                  </a:srgbClr>
                </a:gs>
                <a:gs pos="35000">
                  <a:srgbClr val="4BACC6">
                    <a:tint val="37000"/>
                    <a:satMod val="300000"/>
                  </a:srgbClr>
                </a:gs>
                <a:gs pos="100000">
                  <a:srgbClr val="4BACC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E283AD93-E610-4217-B94E-F901AF087B82}"/>
                </a:ext>
              </a:extLst>
            </p:cNvPr>
            <p:cNvSpPr/>
            <p:nvPr/>
          </p:nvSpPr>
          <p:spPr>
            <a:xfrm>
              <a:off x="9611686" y="2935410"/>
              <a:ext cx="2051720" cy="1224136"/>
            </a:xfrm>
            <a:prstGeom prst="roundRect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Can 11">
              <a:extLst>
                <a:ext uri="{FF2B5EF4-FFF2-40B4-BE49-F238E27FC236}">
                  <a16:creationId xmlns:a16="http://schemas.microsoft.com/office/drawing/2014/main" id="{3F93D572-BA6D-5CF3-A906-B010AAD10AFA}"/>
                </a:ext>
              </a:extLst>
            </p:cNvPr>
            <p:cNvSpPr/>
            <p:nvPr/>
          </p:nvSpPr>
          <p:spPr>
            <a:xfrm>
              <a:off x="10495052" y="3325386"/>
              <a:ext cx="360040" cy="504056"/>
            </a:xfrm>
            <a:prstGeom prst="can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5B8ED0-DEAE-AC5A-C837-C039BA578ABF}"/>
                </a:ext>
              </a:extLst>
            </p:cNvPr>
            <p:cNvSpPr txBox="1"/>
            <p:nvPr/>
          </p:nvSpPr>
          <p:spPr>
            <a:xfrm>
              <a:off x="10267703" y="2931083"/>
              <a:ext cx="814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dirty="0">
                  <a:solidFill>
                    <a:prstClr val="black"/>
                  </a:solidFill>
                  <a:latin typeface="Calibri"/>
                </a:rPr>
                <a:t>APEL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6B5684-5D53-4833-E511-E89AD4B41025}"/>
                </a:ext>
              </a:extLst>
            </p:cNvPr>
            <p:cNvSpPr txBox="1"/>
            <p:nvPr/>
          </p:nvSpPr>
          <p:spPr>
            <a:xfrm>
              <a:off x="10249482" y="3820150"/>
              <a:ext cx="874371" cy="388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600" dirty="0">
                  <a:solidFill>
                    <a:prstClr val="black"/>
                  </a:solidFill>
                  <a:latin typeface="Calibri"/>
                </a:rPr>
                <a:t>Server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A8BD2BDA-30EA-F721-853F-E7F56FCCCB3C}"/>
                </a:ext>
              </a:extLst>
            </p:cNvPr>
            <p:cNvSpPr/>
            <p:nvPr/>
          </p:nvSpPr>
          <p:spPr>
            <a:xfrm>
              <a:off x="9604044" y="5307833"/>
              <a:ext cx="2051720" cy="1224136"/>
            </a:xfrm>
            <a:prstGeom prst="roundRect">
              <a:avLst/>
            </a:prstGeom>
            <a:gradFill rotWithShape="1">
              <a:gsLst>
                <a:gs pos="0">
                  <a:srgbClr val="F79646">
                    <a:tint val="50000"/>
                    <a:satMod val="300000"/>
                  </a:srgbClr>
                </a:gs>
                <a:gs pos="35000">
                  <a:srgbClr val="F79646">
                    <a:tint val="37000"/>
                    <a:satMod val="300000"/>
                  </a:srgbClr>
                </a:gs>
                <a:gs pos="100000">
                  <a:srgbClr val="F79646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1C4A647-6272-1955-6C27-5E0A7B8E5B3E}"/>
                </a:ext>
              </a:extLst>
            </p:cNvPr>
            <p:cNvSpPr/>
            <p:nvPr/>
          </p:nvSpPr>
          <p:spPr>
            <a:xfrm>
              <a:off x="10487410" y="5697809"/>
              <a:ext cx="360040" cy="504056"/>
            </a:xfrm>
            <a:prstGeom prst="can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B1EC15-EA98-8899-DCE3-5FA78FA7C5BB}"/>
                </a:ext>
              </a:extLst>
            </p:cNvPr>
            <p:cNvSpPr txBox="1"/>
            <p:nvPr/>
          </p:nvSpPr>
          <p:spPr>
            <a:xfrm>
              <a:off x="10260061" y="5303506"/>
              <a:ext cx="814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dirty="0">
                  <a:solidFill>
                    <a:prstClr val="black"/>
                  </a:solidFill>
                  <a:latin typeface="Calibri"/>
                </a:rPr>
                <a:t>EGI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4B0477A-87F6-426D-A54F-5538678863ED}"/>
                </a:ext>
              </a:extLst>
            </p:cNvPr>
            <p:cNvSpPr txBox="1"/>
            <p:nvPr/>
          </p:nvSpPr>
          <p:spPr>
            <a:xfrm>
              <a:off x="10241840" y="6192573"/>
              <a:ext cx="8743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dirty="0">
                  <a:solidFill>
                    <a:prstClr val="black"/>
                  </a:solidFill>
                  <a:latin typeface="Calibri"/>
                </a:rPr>
                <a:t>Portal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031A13B2-7ADA-C0CD-AC98-9AF7F06E6A76}"/>
                </a:ext>
              </a:extLst>
            </p:cNvPr>
            <p:cNvSpPr/>
            <p:nvPr/>
          </p:nvSpPr>
          <p:spPr>
            <a:xfrm>
              <a:off x="11132070" y="5379841"/>
              <a:ext cx="523695" cy="1080120"/>
            </a:xfrm>
            <a:prstGeom prst="roundRect">
              <a:avLst/>
            </a:prstGeom>
            <a:solidFill>
              <a:srgbClr val="8064A2"/>
            </a:solidFill>
            <a:ln w="25400" cap="flat" cmpd="sng" algn="ctr">
              <a:solidFill>
                <a:srgbClr val="8064A2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W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e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b</a:t>
              </a: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54F8DD3-0DB8-3EEC-E601-5B846F72DED8}"/>
                </a:ext>
              </a:extLst>
            </p:cNvPr>
            <p:cNvSpPr/>
            <p:nvPr/>
          </p:nvSpPr>
          <p:spPr>
            <a:xfrm>
              <a:off x="7165644" y="3429000"/>
              <a:ext cx="2438400" cy="1121285"/>
            </a:xfrm>
            <a:custGeom>
              <a:avLst/>
              <a:gdLst>
                <a:gd name="connsiteX0" fmla="*/ 0 w 2438400"/>
                <a:gd name="connsiteY0" fmla="*/ 164154 h 1220431"/>
                <a:gd name="connsiteX1" fmla="*/ 1436914 w 2438400"/>
                <a:gd name="connsiteY1" fmla="*/ 1220068 h 1220431"/>
                <a:gd name="connsiteX2" fmla="*/ 2024742 w 2438400"/>
                <a:gd name="connsiteY2" fmla="*/ 66182 h 1220431"/>
                <a:gd name="connsiteX3" fmla="*/ 2438400 w 2438400"/>
                <a:gd name="connsiteY3" fmla="*/ 142382 h 1220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38400" h="1220431">
                  <a:moveTo>
                    <a:pt x="0" y="164154"/>
                  </a:moveTo>
                  <a:cubicBezTo>
                    <a:pt x="549728" y="700275"/>
                    <a:pt x="1099457" y="1236397"/>
                    <a:pt x="1436914" y="1220068"/>
                  </a:cubicBezTo>
                  <a:cubicBezTo>
                    <a:pt x="1774371" y="1203739"/>
                    <a:pt x="1857828" y="245796"/>
                    <a:pt x="2024742" y="66182"/>
                  </a:cubicBezTo>
                  <a:cubicBezTo>
                    <a:pt x="2191656" y="-113432"/>
                    <a:pt x="2369457" y="127868"/>
                    <a:pt x="2438400" y="142382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lumMod val="75000"/>
                </a:srgbClr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8244B7-1820-0571-DCC8-C93BBA4ABFB7}"/>
                </a:ext>
              </a:extLst>
            </p:cNvPr>
            <p:cNvSpPr txBox="1"/>
            <p:nvPr/>
          </p:nvSpPr>
          <p:spPr>
            <a:xfrm>
              <a:off x="7828406" y="4788966"/>
              <a:ext cx="1334854" cy="988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/>
              <a:r>
                <a:rPr lang="en-GB" sz="1600" dirty="0">
                  <a:solidFill>
                    <a:prstClr val="black"/>
                  </a:solidFill>
                  <a:latin typeface="Calibri"/>
                </a:rPr>
                <a:t>EGI Messaging (AMS)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D613491E-7382-CDEF-E741-5A7517EF8FED}"/>
                </a:ext>
              </a:extLst>
            </p:cNvPr>
            <p:cNvSpPr/>
            <p:nvPr/>
          </p:nvSpPr>
          <p:spPr>
            <a:xfrm>
              <a:off x="6644451" y="3038116"/>
              <a:ext cx="523695" cy="1080120"/>
            </a:xfrm>
            <a:prstGeom prst="round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M</a:t>
              </a: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6A64F008-04A5-A1EA-A10E-87C9A4938B82}"/>
                </a:ext>
              </a:extLst>
            </p:cNvPr>
            <p:cNvSpPr/>
            <p:nvPr/>
          </p:nvSpPr>
          <p:spPr>
            <a:xfrm>
              <a:off x="9611687" y="3007418"/>
              <a:ext cx="523695" cy="1080120"/>
            </a:xfrm>
            <a:prstGeom prst="round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M</a:t>
              </a: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A5260655-8F4E-D06C-3636-B8683AEAE967}"/>
                </a:ext>
              </a:extLst>
            </p:cNvPr>
            <p:cNvSpPr/>
            <p:nvPr/>
          </p:nvSpPr>
          <p:spPr>
            <a:xfrm>
              <a:off x="9622155" y="5379841"/>
              <a:ext cx="523695" cy="1080120"/>
            </a:xfrm>
            <a:prstGeom prst="round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M</a:t>
              </a: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622D9FE2-AC22-D27A-DFAC-1199C4699F27}"/>
                </a:ext>
              </a:extLst>
            </p:cNvPr>
            <p:cNvSpPr/>
            <p:nvPr/>
          </p:nvSpPr>
          <p:spPr>
            <a:xfrm>
              <a:off x="11139712" y="3007418"/>
              <a:ext cx="523695" cy="1080120"/>
            </a:xfrm>
            <a:prstGeom prst="round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S</a:t>
              </a:r>
            </a:p>
            <a:p>
              <a:pPr algn="ctr">
                <a:defRPr/>
              </a:pPr>
              <a:r>
                <a:rPr lang="en-GB" dirty="0">
                  <a:solidFill>
                    <a:prstClr val="white"/>
                  </a:solidFill>
                  <a:latin typeface="Calibri"/>
                </a:rPr>
                <a:t>M</a:t>
              </a:r>
            </a:p>
          </p:txBody>
        </p:sp>
        <p:graphicFrame>
          <p:nvGraphicFramePr>
            <p:cNvPr id="26" name="Diagram 25">
              <a:extLst>
                <a:ext uri="{FF2B5EF4-FFF2-40B4-BE49-F238E27FC236}">
                  <a16:creationId xmlns:a16="http://schemas.microsoft.com/office/drawing/2014/main" id="{6635D6B5-8BBA-3CC6-7847-588BB1919EC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6830042"/>
                </p:ext>
              </p:extLst>
            </p:nvPr>
          </p:nvGraphicFramePr>
          <p:xfrm>
            <a:off x="3418967" y="4119408"/>
            <a:ext cx="3721593" cy="136698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32B1D6B8-175A-829C-5D87-AC430A5F88F0}"/>
                </a:ext>
              </a:extLst>
            </p:cNvPr>
            <p:cNvSpPr/>
            <p:nvPr/>
          </p:nvSpPr>
          <p:spPr>
            <a:xfrm>
              <a:off x="7158584" y="4512848"/>
              <a:ext cx="1573427" cy="312718"/>
            </a:xfrm>
            <a:custGeom>
              <a:avLst/>
              <a:gdLst>
                <a:gd name="connsiteX0" fmla="*/ 0 w 1573427"/>
                <a:gd name="connsiteY0" fmla="*/ 247135 h 312718"/>
                <a:gd name="connsiteX1" fmla="*/ 1054443 w 1573427"/>
                <a:gd name="connsiteY1" fmla="*/ 296562 h 312718"/>
                <a:gd name="connsiteX2" fmla="*/ 1573427 w 1573427"/>
                <a:gd name="connsiteY2" fmla="*/ 0 h 31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73427" h="312718">
                  <a:moveTo>
                    <a:pt x="0" y="247135"/>
                  </a:moveTo>
                  <a:cubicBezTo>
                    <a:pt x="396102" y="292443"/>
                    <a:pt x="792205" y="337751"/>
                    <a:pt x="1054443" y="296562"/>
                  </a:cubicBezTo>
                  <a:cubicBezTo>
                    <a:pt x="1316681" y="255373"/>
                    <a:pt x="1477319" y="79632"/>
                    <a:pt x="1573427" y="0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29671B3-B15D-C2BE-770D-BF2D4A35CD6F}"/>
                </a:ext>
              </a:extLst>
            </p:cNvPr>
            <p:cNvSpPr/>
            <p:nvPr/>
          </p:nvSpPr>
          <p:spPr>
            <a:xfrm>
              <a:off x="9141528" y="3515854"/>
              <a:ext cx="2946393" cy="2417587"/>
            </a:xfrm>
            <a:custGeom>
              <a:avLst/>
              <a:gdLst>
                <a:gd name="connsiteX0" fmla="*/ 2539629 w 2946393"/>
                <a:gd name="connsiteY0" fmla="*/ 8455 h 2417587"/>
                <a:gd name="connsiteX1" fmla="*/ 2902093 w 2946393"/>
                <a:gd name="connsiteY1" fmla="*/ 49644 h 2417587"/>
                <a:gd name="connsiteX2" fmla="*/ 2893856 w 2946393"/>
                <a:gd name="connsiteY2" fmla="*/ 387395 h 2417587"/>
                <a:gd name="connsiteX3" fmla="*/ 2481964 w 2946393"/>
                <a:gd name="connsiteY3" fmla="*/ 1005233 h 2417587"/>
                <a:gd name="connsiteX4" fmla="*/ 1633466 w 2946393"/>
                <a:gd name="connsiteY4" fmla="*/ 1112325 h 2417587"/>
                <a:gd name="connsiteX5" fmla="*/ 340126 w 2946393"/>
                <a:gd name="connsiteY5" fmla="*/ 1079374 h 2417587"/>
                <a:gd name="connsiteX6" fmla="*/ 10612 w 2946393"/>
                <a:gd name="connsiteY6" fmla="*/ 1474790 h 2417587"/>
                <a:gd name="connsiteX7" fmla="*/ 117704 w 2946393"/>
                <a:gd name="connsiteY7" fmla="*/ 2273860 h 2417587"/>
                <a:gd name="connsiteX8" fmla="*/ 480169 w 2946393"/>
                <a:gd name="connsiteY8" fmla="*/ 2413903 h 241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6393" h="2417587">
                  <a:moveTo>
                    <a:pt x="2539629" y="8455"/>
                  </a:moveTo>
                  <a:cubicBezTo>
                    <a:pt x="2691342" y="-2529"/>
                    <a:pt x="2843055" y="-13513"/>
                    <a:pt x="2902093" y="49644"/>
                  </a:cubicBezTo>
                  <a:cubicBezTo>
                    <a:pt x="2961131" y="112801"/>
                    <a:pt x="2963877" y="228130"/>
                    <a:pt x="2893856" y="387395"/>
                  </a:cubicBezTo>
                  <a:cubicBezTo>
                    <a:pt x="2823835" y="546660"/>
                    <a:pt x="2692029" y="884411"/>
                    <a:pt x="2481964" y="1005233"/>
                  </a:cubicBezTo>
                  <a:cubicBezTo>
                    <a:pt x="2271899" y="1126055"/>
                    <a:pt x="1990439" y="1099968"/>
                    <a:pt x="1633466" y="1112325"/>
                  </a:cubicBezTo>
                  <a:cubicBezTo>
                    <a:pt x="1276493" y="1124682"/>
                    <a:pt x="610602" y="1018963"/>
                    <a:pt x="340126" y="1079374"/>
                  </a:cubicBezTo>
                  <a:cubicBezTo>
                    <a:pt x="69650" y="1139785"/>
                    <a:pt x="47682" y="1275709"/>
                    <a:pt x="10612" y="1474790"/>
                  </a:cubicBezTo>
                  <a:cubicBezTo>
                    <a:pt x="-26458" y="1673871"/>
                    <a:pt x="39445" y="2117341"/>
                    <a:pt x="117704" y="2273860"/>
                  </a:cubicBezTo>
                  <a:cubicBezTo>
                    <a:pt x="195963" y="2430379"/>
                    <a:pt x="338066" y="2422141"/>
                    <a:pt x="480169" y="2413903"/>
                  </a:cubicBezTo>
                </a:path>
              </a:pathLst>
            </a:cu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847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0719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Earlier this year, we took steps to restructure and reorganise the management of APEL, and other services - such as GOCDB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 now have a single, clear team leader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Unified as one Federating services/Grid tools team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Separate from the RAL Tier 1 &amp; Tier 2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Taking some overhead responsibility away from developers/service manager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allows a refocus on requirements management and delivering key priorities for stakeholders – such as WLCG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Reorganization - Team Structure</a:t>
            </a:r>
          </a:p>
        </p:txBody>
      </p:sp>
    </p:spTree>
    <p:extLst>
      <p:ext uri="{BB962C8B-B14F-4D97-AF65-F5344CB8AC3E}">
        <p14:creationId xmlns:p14="http://schemas.microsoft.com/office/powerpoint/2010/main" val="92111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03340" y="1373388"/>
            <a:ext cx="11274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part of the team changes, Agile methods and processes have been adopted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agreed upon planning and reporting processes, and short term development goals – allowing value to be delivered sooner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Peer led planning increments, based on Product Owner* defined priorities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Makes better use of shared developer and service manager effort development 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Reorganization – Agile Methods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256F782-B2B1-3470-CF11-DEBDC66DFDA3}"/>
              </a:ext>
            </a:extLst>
          </p:cNvPr>
          <p:cNvSpPr/>
          <p:nvPr/>
        </p:nvSpPr>
        <p:spPr>
          <a:xfrm>
            <a:off x="2587297" y="5312489"/>
            <a:ext cx="9500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*Product Owner: the Agile team member primarily responsible for maximizing the value delivered by the team by ensuring that the team backlog is aligned with customer and stakeholder needs.</a:t>
            </a:r>
            <a:b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30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07194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Revisions to Operational Management within the team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Sharing service manager operations within the team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involve knowledge sharing to ensure more staff able to handle operational issues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helpdesk functions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Implementing new internal ticketing, to manage ownership and work done for support requests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Reorganization – Next Steps</a:t>
            </a:r>
          </a:p>
        </p:txBody>
      </p:sp>
    </p:spTree>
    <p:extLst>
      <p:ext uri="{BB962C8B-B14F-4D97-AF65-F5344CB8AC3E}">
        <p14:creationId xmlns:p14="http://schemas.microsoft.com/office/powerpoint/2010/main" val="3205306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FD055A-EE9D-CBD0-B41B-2BA78779EE0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9" t="29344" b="4273"/>
          <a:stretch/>
        </p:blipFill>
        <p:spPr>
          <a:xfrm rot="10800000">
            <a:off x="702718" y="-3"/>
            <a:ext cx="11489279" cy="68580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DEB608-4DB6-BD46-9EA8-B6ACD0AD71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050" y="141003"/>
            <a:ext cx="3619500" cy="1554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B5395C-8EED-44F5-2EA7-0E9C1C54FE9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23" t="3438" r="41861" b="20967"/>
          <a:stretch/>
        </p:blipFill>
        <p:spPr>
          <a:xfrm rot="16200000">
            <a:off x="4189208" y="-1285798"/>
            <a:ext cx="6716998" cy="928859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972000" y="3189600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APEL Development</a:t>
            </a:r>
            <a:b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800" b="1" spc="-16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64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288275-2FA5-564F-87D1-D588139B106D}"/>
              </a:ext>
            </a:extLst>
          </p:cNvPr>
          <p:cNvSpPr/>
          <p:nvPr/>
        </p:nvSpPr>
        <p:spPr>
          <a:xfrm>
            <a:off x="427465" y="1401194"/>
            <a:ext cx="11276855" cy="366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PI2 Planning on 24</a:t>
            </a:r>
            <a:r>
              <a:rPr lang="en-GB" sz="3200" b="1" spc="-100" baseline="300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May, to cover the following 2 months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feature backlog has been reviewed and prioritised, and a retrospective for this increment will happen during the week of 20/05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features will planned based on team capacity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Prioritised features: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 and replacement of the Pub/Sync monitoring system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Finalisation of HEPScore23 Accounting to production</a:t>
            </a:r>
          </a:p>
          <a:p>
            <a:pPr marL="800100" lvl="1" indent="-342900" fontAlgn="base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Upgrading of STFC-run APEL service and operating systems</a:t>
            </a:r>
          </a:p>
          <a:p>
            <a:pPr lvl="1" fontAlgn="base"/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 for Next Planning Increment</a:t>
            </a:r>
          </a:p>
        </p:txBody>
      </p:sp>
    </p:spTree>
    <p:extLst>
      <p:ext uri="{BB962C8B-B14F-4D97-AF65-F5344CB8AC3E}">
        <p14:creationId xmlns:p14="http://schemas.microsoft.com/office/powerpoint/2010/main" val="1321724087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e32309d-f48d-4471-8991-55b065ac2ec9">
      <Terms xmlns="http://schemas.microsoft.com/office/infopath/2007/PartnerControls"/>
    </lcf76f155ced4ddcb4097134ff3c332f>
    <TaxCatchAll xmlns="5d2a7bdf-96b0-4308-940e-3e68c236cfe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19D85083640C458DB225BC1B6B112F" ma:contentTypeVersion="16" ma:contentTypeDescription="Create a new document." ma:contentTypeScope="" ma:versionID="ecb6fdbc95b7128ae6c855aead06ca3b">
  <xsd:schema xmlns:xsd="http://www.w3.org/2001/XMLSchema" xmlns:xs="http://www.w3.org/2001/XMLSchema" xmlns:p="http://schemas.microsoft.com/office/2006/metadata/properties" xmlns:ns2="3e32309d-f48d-4471-8991-55b065ac2ec9" xmlns:ns3="5d2a7bdf-96b0-4308-940e-3e68c236cfe2" targetNamespace="http://schemas.microsoft.com/office/2006/metadata/properties" ma:root="true" ma:fieldsID="e3228109375aff0327da3a13bdda0be5" ns2:_="" ns3:_="">
    <xsd:import namespace="3e32309d-f48d-4471-8991-55b065ac2ec9"/>
    <xsd:import namespace="5d2a7bdf-96b0-4308-940e-3e68c236cfe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32309d-f48d-4471-8991-55b065ac2ec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2a7bdf-96b0-4308-940e-3e68c236cfe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5a07ff4-85b6-4698-9293-e5256f19a7d9}" ma:internalName="TaxCatchAll" ma:showField="CatchAllData" ma:web="5d2a7bdf-96b0-4308-940e-3e68c236cfe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D5D5B8-BF10-44EC-A741-7A15D8CEAE9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F1C4F4-B514-46B5-BA53-F3136A038A55}">
  <ds:schemaRefs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5d2a7bdf-96b0-4308-940e-3e68c236cfe2"/>
    <ds:schemaRef ds:uri="3e32309d-f48d-4471-8991-55b065ac2ec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60A03AA-C9AC-447B-B6A9-A64B71A06482}">
  <ds:schemaRefs>
    <ds:schemaRef ds:uri="3e32309d-f48d-4471-8991-55b065ac2ec9"/>
    <ds:schemaRef ds:uri="5d2a7bdf-96b0-4308-940e-3e68c236cfe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12457</TotalTime>
  <Words>1385</Words>
  <Application>Microsoft Macintosh PowerPoint</Application>
  <PresentationFormat>Widescreen</PresentationFormat>
  <Paragraphs>153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Regular</vt:lpstr>
      <vt:lpstr>Calibri</vt:lpstr>
      <vt:lpstr>Calibri Light</vt:lpstr>
      <vt:lpstr>Wingdings</vt:lpstr>
      <vt:lpstr>Font and logo master</vt:lpstr>
      <vt:lpstr>Custom Design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Tom Dack</cp:lastModifiedBy>
  <cp:revision>14</cp:revision>
  <cp:lastPrinted>2019-10-02T08:27:37Z</cp:lastPrinted>
  <dcterms:created xsi:type="dcterms:W3CDTF">2019-09-17T08:04:08Z</dcterms:created>
  <dcterms:modified xsi:type="dcterms:W3CDTF">2024-05-14T13:25:17Z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0x0101000419D85083640C458DB225BC1B6B112F</vt:lpwstr>
  </property>
  <property fmtid="{D5CDD505-2E9C-101B-9397-08002B2CF9AE}" pid="3" name="_dlc_DocIdItemGuid">
    <vt:lpwstr>7d6dd9f8-2757-4d2f-b6c5-c8fdb553a0d1</vt:lpwstr>
  </property>
  <property fmtid="{D5CDD505-2E9C-101B-9397-08002B2CF9AE}" pid="4" name="MediaServiceImageTags">
    <vt:lpwstr/>
  </property>
</Properties>
</file>