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5" r:id="rId2"/>
  </p:sldMasterIdLst>
  <p:notesMasterIdLst>
    <p:notesMasterId r:id="rId11"/>
  </p:notesMasterIdLst>
  <p:handoutMasterIdLst>
    <p:handoutMasterId r:id="rId12"/>
  </p:handoutMasterIdLst>
  <p:sldIdLst>
    <p:sldId id="256" r:id="rId3"/>
    <p:sldId id="1217" r:id="rId4"/>
    <p:sldId id="1219" r:id="rId5"/>
    <p:sldId id="1220" r:id="rId6"/>
    <p:sldId id="1221" r:id="rId7"/>
    <p:sldId id="1222" r:id="rId8"/>
    <p:sldId id="1223" r:id="rId9"/>
    <p:sldId id="122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0">
          <p15:clr>
            <a:srgbClr val="A4A3A4"/>
          </p15:clr>
        </p15:guide>
        <p15:guide id="2" pos="478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lo Piparo" initials="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437FF"/>
    <a:srgbClr val="D883FF"/>
    <a:srgbClr val="FFFF00"/>
    <a:srgbClr val="F47817"/>
    <a:srgbClr val="008000"/>
    <a:srgbClr val="408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50" autoAdjust="0"/>
    <p:restoredTop sz="92190" autoAdjust="0"/>
  </p:normalViewPr>
  <p:slideViewPr>
    <p:cSldViewPr snapToGrid="0" snapToObjects="1" showGuides="1">
      <p:cViewPr varScale="1">
        <p:scale>
          <a:sx n="115" d="100"/>
          <a:sy n="115" d="100"/>
        </p:scale>
        <p:origin x="1672" y="184"/>
      </p:cViewPr>
      <p:guideLst>
        <p:guide orient="horz" pos="3440"/>
        <p:guide pos="4788"/>
      </p:guideLst>
    </p:cSldViewPr>
  </p:slideViewPr>
  <p:outlineViewPr>
    <p:cViewPr>
      <p:scale>
        <a:sx n="33" d="100"/>
        <a:sy n="33" d="100"/>
      </p:scale>
      <p:origin x="0" y="19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A57A0-21A5-C44F-B574-029B9A17E911}" type="datetimeFigureOut">
              <a:rPr lang="en-US" smtClean="0"/>
              <a:t>5/6/24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C2346C-4028-B349-9518-0C564570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639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8B5CF-85C9-8E4C-AD5B-D680F3AA62C6}" type="datetimeFigureOut">
              <a:rPr lang="en-US" smtClean="0"/>
              <a:t>5/6/24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8C520-0C07-3B40-A47A-08C0BFF95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716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8C520-0C07-3B40-A47A-08C0BFF953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56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24C25D-8A2B-5E8E-FDFA-FEA28E0AF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1F7F88-5AA0-F4CB-3CAA-A146BC25CF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93A844-7452-B8BC-5149-0DD7AD4F22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A7156-CF41-8CA1-E829-646616BEE0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8C520-0C07-3B40-A47A-08C0BFF953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925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8C520-0C07-3B40-A47A-08C0BFF953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45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8C520-0C07-3B40-A47A-08C0BFF953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18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8C520-0C07-3B40-A47A-08C0BFF953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886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8C520-0C07-3B40-A47A-08C0BFF953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19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48C520-0C07-3B40-A47A-08C0BFF953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205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dirty="0" smtClean="0">
                <a:solidFill>
                  <a:srgbClr val="FFFFFF"/>
                </a:solidFill>
              </a:defRPr>
            </a:lvl1pPr>
          </a:lstStyle>
          <a:p>
            <a:r>
              <a:rPr lang="de-CH"/>
              <a:t>14/05/2024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05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14/05/2024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Simone.Campana@cern.ch - WLCG workshop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454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14/05/2024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D2753C-466C-5549-9A72-A94BF56560D2}"/>
              </a:ext>
            </a:extLst>
          </p:cNvPr>
          <p:cNvSpPr txBox="1"/>
          <p:nvPr userDrawn="1"/>
        </p:nvSpPr>
        <p:spPr>
          <a:xfrm>
            <a:off x="1313299" y="6486717"/>
            <a:ext cx="0" cy="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F19A97-6BA2-6E42-AFE0-3B7C022828A9}"/>
              </a:ext>
            </a:extLst>
          </p:cNvPr>
          <p:cNvSpPr txBox="1"/>
          <p:nvPr userDrawn="1"/>
        </p:nvSpPr>
        <p:spPr>
          <a:xfrm>
            <a:off x="497090" y="6357842"/>
            <a:ext cx="0" cy="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7DBFCA-6FF3-9E44-8AAB-B09351824F9C}"/>
              </a:ext>
            </a:extLst>
          </p:cNvPr>
          <p:cNvSpPr txBox="1"/>
          <p:nvPr userDrawn="1"/>
        </p:nvSpPr>
        <p:spPr>
          <a:xfrm rot="6237668">
            <a:off x="6137" y="6241240"/>
            <a:ext cx="0" cy="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47956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228600" y="46045"/>
            <a:ext cx="8229600" cy="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SzPts val="3000"/>
              <a:buFont typeface="Arial"/>
              <a:buNone/>
              <a:defRPr sz="3000" b="0">
                <a:solidFill>
                  <a:schemeClr val="dk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36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336625" y="985375"/>
            <a:ext cx="8533500" cy="55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18" name="Google Shape;18;p3"/>
          <p:cNvSpPr txBox="1"/>
          <p:nvPr/>
        </p:nvSpPr>
        <p:spPr>
          <a:xfrm>
            <a:off x="3585578" y="6473864"/>
            <a:ext cx="2508000" cy="3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</a:rPr>
              <a:t>    T. Wenaus   September 2018</a:t>
            </a:r>
            <a:endParaRPr sz="1100"/>
          </a:p>
        </p:txBody>
      </p:sp>
      <p:pic>
        <p:nvPicPr>
          <p:cNvPr id="19" name="Google Shape;19;p3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7325" y="0"/>
            <a:ext cx="1205006" cy="8651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" name="Google Shape;20;p3"/>
          <p:cNvCxnSpPr/>
          <p:nvPr/>
        </p:nvCxnSpPr>
        <p:spPr>
          <a:xfrm>
            <a:off x="-13950" y="928003"/>
            <a:ext cx="9171900" cy="0"/>
          </a:xfrm>
          <a:prstGeom prst="straightConnector1">
            <a:avLst/>
          </a:prstGeom>
          <a:noFill/>
          <a:ln w="1143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1" name="Google Shape;21;p3"/>
          <p:cNvSpPr txBox="1">
            <a:spLocks noGrp="1"/>
          </p:cNvSpPr>
          <p:nvPr>
            <p:ph type="sldNum" idx="12"/>
          </p:nvPr>
        </p:nvSpPr>
        <p:spPr>
          <a:xfrm>
            <a:off x="7566175" y="6468577"/>
            <a:ext cx="548700" cy="38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22" name="Google Shape;22;p3" descr="tuoslogo_shield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74471" y="6254947"/>
            <a:ext cx="453037" cy="58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" descr="CERN-logo_outline.jpg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9775" y="6274841"/>
            <a:ext cx="454706" cy="596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981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76595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dirty="0" smtClean="0">
                <a:solidFill>
                  <a:srgbClr val="FFFFFF"/>
                </a:solidFill>
              </a:defRPr>
            </a:lvl1pPr>
          </a:lstStyle>
          <a:p>
            <a:r>
              <a:rPr lang="de-CH">
                <a:latin typeface="Calibri"/>
              </a:rPr>
              <a:t>14/05/2024</a:t>
            </a:r>
            <a:endParaRPr lang="en-US">
              <a:latin typeface="Calibri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D3517025-743B-E149-A4BA-6A929B1A7CEC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1700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de-CH">
                <a:solidFill>
                  <a:prstClr val="white">
                    <a:lumMod val="95000"/>
                  </a:prstClr>
                </a:solidFill>
                <a:latin typeface="Calibri"/>
              </a:rPr>
              <a:t>14/05/2024</a:t>
            </a:r>
            <a:endParaRPr lang="en-US">
              <a:solidFill>
                <a:prstClr val="white">
                  <a:lumMod val="9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Calibri"/>
              </a:rPr>
              <a:t>Simone.Campana@cern.ch - WLCG workshop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1958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5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>
                <a:latin typeface="Calibri"/>
              </a:rPr>
              <a:pPr/>
              <a:t>‹#›</a:t>
            </a:fld>
            <a:endParaRPr lang="en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5954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>
                <a:solidFill>
                  <a:prstClr val="black">
                    <a:tint val="75000"/>
                  </a:prstClr>
                </a:solidFill>
                <a:latin typeface="Calibri"/>
              </a:rPr>
              <a:t>14/05/2024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1578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CH"/>
              <a:t>14/05/2024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Simone.Campana@cern.ch - WLCG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1" r:id="rId4"/>
    <p:sldLayoutId id="2147483672" r:id="rId5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CH">
                <a:solidFill>
                  <a:prstClr val="white">
                    <a:lumMod val="95000"/>
                  </a:prstClr>
                </a:solidFill>
                <a:latin typeface="Calibri"/>
              </a:rPr>
              <a:t>14/05/2024</a:t>
            </a:r>
            <a:endParaRPr lang="en-US">
              <a:solidFill>
                <a:prstClr val="white">
                  <a:lumMod val="9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>
                <a:latin typeface="Calibri"/>
              </a:rPr>
              <a:t>Simone.Campana@cern.ch - WLCG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3517025-743B-E149-A4BA-6A929B1A7CEC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446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K1LsaBp-0VxzIl94Gbu10BjFgF657Lut/edit?usp=sharing&amp;ouid=104198117718092581641&amp;rtpof=true&amp;sd=tru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PT-wcYrm7Y5QUCjev7_gye4jyBJ7OxeaMvrztdBN69k/edit#heading=h.l9qt4stmfs7a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.google.com/document/d/1G_YPtWM0iVG6aRBcMr9ZgzZ5JUWo1N6RXl4f1gh_wpA/edit" TargetMode="External"/><Relationship Id="rId5" Type="http://schemas.openxmlformats.org/officeDocument/2006/relationships/hyperlink" Target="https://docs.google.com/document/d/10SsQRK-6of_EXhIu9cWnFJY0SmVZye7R/edit" TargetMode="External"/><Relationship Id="rId4" Type="http://schemas.openxmlformats.org/officeDocument/2006/relationships/hyperlink" Target="https://wlcg.web.cern.ch/organisation-mou/sample-mou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ALWRbYw0HIjWhI-LSYSiEaCFf1qrSqeneAclLfqlJ5s/edit#heading=h.pl85h2wg20m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9481"/>
            <a:ext cx="7772400" cy="1470025"/>
          </a:xfrm>
        </p:spPr>
        <p:txBody>
          <a:bodyPr/>
          <a:lstStyle/>
          <a:p>
            <a:r>
              <a:rPr lang="en-US" dirty="0"/>
              <a:t>WLCG objectives for this workshop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071652"/>
            <a:ext cx="6718300" cy="1122785"/>
          </a:xfrm>
        </p:spPr>
        <p:txBody>
          <a:bodyPr/>
          <a:lstStyle/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D. Britton (Glasgow)</a:t>
            </a:r>
          </a:p>
          <a:p>
            <a:r>
              <a:rPr lang="en-US" sz="2000" u="sng" dirty="0">
                <a:solidFill>
                  <a:schemeClr val="tx1"/>
                </a:solidFill>
              </a:rPr>
              <a:t>S. Campana (CERN)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>
                <a:solidFill>
                  <a:schemeClr val="tx1"/>
                </a:solidFill>
              </a:rPr>
              <a:t>T. </a:t>
            </a:r>
            <a:r>
              <a:rPr lang="en-US" sz="2000" dirty="0" err="1">
                <a:solidFill>
                  <a:schemeClr val="tx1"/>
                </a:solidFill>
              </a:rPr>
              <a:t>Boccali</a:t>
            </a:r>
            <a:r>
              <a:rPr lang="en-US" sz="2000" dirty="0">
                <a:solidFill>
                  <a:schemeClr val="tx1"/>
                </a:solidFill>
              </a:rPr>
              <a:t> (INFN – Pisa) 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14/05/2024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workshop</a:t>
            </a:r>
          </a:p>
        </p:txBody>
      </p:sp>
    </p:spTree>
    <p:extLst>
      <p:ext uri="{BB962C8B-B14F-4D97-AF65-F5344CB8AC3E}">
        <p14:creationId xmlns:p14="http://schemas.microsoft.com/office/powerpoint/2010/main" val="382332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87"/>
    </mc:Choice>
    <mc:Fallback xmlns="">
      <p:transition spd="slow" advTm="828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81EEE9-28AA-BE8A-1781-369467B223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0B6C4-5313-942B-2934-8613DA2E4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14/05/2024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018C4-CE09-B6DB-0A6D-EBEFC6720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983C2-C7A4-B773-57FF-2905A9745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61C0B7-56A5-619A-EF13-7EB203EAF22E}"/>
              </a:ext>
            </a:extLst>
          </p:cNvPr>
          <p:cNvSpPr txBox="1"/>
          <p:nvPr/>
        </p:nvSpPr>
        <p:spPr>
          <a:xfrm>
            <a:off x="477848" y="2766795"/>
            <a:ext cx="0" cy="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CH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545F6C-04C7-7D40-6C61-A8CF514C22B0}"/>
              </a:ext>
            </a:extLst>
          </p:cNvPr>
          <p:cNvSpPr txBox="1"/>
          <p:nvPr/>
        </p:nvSpPr>
        <p:spPr>
          <a:xfrm>
            <a:off x="385917" y="2302343"/>
            <a:ext cx="830579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Main topics for WLCG: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endParaRPr lang="en-GB" dirty="0"/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Finalisation of the 2024-2027 WLCG strategy and implementation plan 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Data Challenge 2024 post-mortem (or retrospective …)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Analysis Facilities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Operations and Facilities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Collaboration Board to endorse the proposed changes to the WLCG MoU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For many items we are expected to report to review (LHCC) or overview (WLCG OB) bodies in the next weeks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dirty="0"/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Very important to conclude the workshop with consensus on the various topics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0B95E6F-87BA-48B7-5439-D4B52B52A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99" y="513726"/>
            <a:ext cx="7772400" cy="112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599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84F3-9DC1-82D5-1BA9-B83602E94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WLCG strategy 2024-2027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478BF-D733-A05A-C470-BFFEA9B35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14/05/2024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256D9-4F7C-909A-A4E2-1AD347B1D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45CCF-FBEA-D1D6-258D-EB562942B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34F00C-6312-CE00-BCE0-350D6A33FECE}"/>
              </a:ext>
            </a:extLst>
          </p:cNvPr>
          <p:cNvSpPr txBox="1"/>
          <p:nvPr/>
        </p:nvSpPr>
        <p:spPr>
          <a:xfrm>
            <a:off x="457200" y="1488305"/>
            <a:ext cx="8234516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The strategy was presented at the WLCG Overview Board in Dec 2023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sz="1200" dirty="0"/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Many comments were received. Thanks to everyone for contributing. 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Several comments were addressed as cosmetic and/or non contentious. Current version </a:t>
            </a:r>
            <a:r>
              <a:rPr lang="en-GB" dirty="0">
                <a:hlinkClick r:id="rId3"/>
              </a:rPr>
              <a:t>here</a:t>
            </a:r>
            <a:r>
              <a:rPr lang="en-GB" dirty="0"/>
              <a:t>. Some comments require a discussion and here we are …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sz="1200" dirty="0"/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Three sessions planned at this workshop: 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[INFRA] – Thu at 9:00: site capabilities, approach towards “special sites” (HPCs, clouds), heterogeneous hardware (e.g. GPUs), Analysis Facilities (see later), effort and expertise at WLCG sites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[FIN] – Thu at 11:00: multi-year resource planning, HPCs and pledges, pledges vs authors, fine-grain pledges, SW/MW development commitments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[TECH] + [ENV] + [ENG] – Wed at 14:15: establishing a Technical Coordination Board, role of WLCG Observers/Associates, Environment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sz="1200" dirty="0"/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We should not just agree on the strategy here but also start discussing how to implement it        </a:t>
            </a:r>
          </a:p>
        </p:txBody>
      </p:sp>
    </p:spTree>
    <p:extLst>
      <p:ext uri="{BB962C8B-B14F-4D97-AF65-F5344CB8AC3E}">
        <p14:creationId xmlns:p14="http://schemas.microsoft.com/office/powerpoint/2010/main" val="1550455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84F3-9DC1-82D5-1BA9-B83602E94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WLCG Collaboration Board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478BF-D733-A05A-C470-BFFEA9B35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14/05/2024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256D9-4F7C-909A-A4E2-1AD347B1D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45CCF-FBEA-D1D6-258D-EB562942B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34F00C-6312-CE00-BCE0-350D6A33FECE}"/>
              </a:ext>
            </a:extLst>
          </p:cNvPr>
          <p:cNvSpPr txBox="1"/>
          <p:nvPr/>
        </p:nvSpPr>
        <p:spPr>
          <a:xfrm>
            <a:off x="457200" y="1488305"/>
            <a:ext cx="823451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The Collaboration Board will discuss and hopefully approve various changes in the MoU annexes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dirty="0"/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This will include items related to the strategy (creation of new boards, role of observers)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Ref: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>
                <a:hlinkClick r:id="rId3"/>
              </a:rPr>
              <a:t>Current set of Annexes</a:t>
            </a:r>
            <a:r>
              <a:rPr lang="en-GB" dirty="0"/>
              <a:t>, with comment from the community 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Proposal: </a:t>
            </a:r>
            <a:r>
              <a:rPr lang="en-GB" dirty="0">
                <a:hlinkClick r:id="rId4"/>
              </a:rPr>
              <a:t>reviewed Annexes</a:t>
            </a:r>
            <a:r>
              <a:rPr lang="en-GB" dirty="0"/>
              <a:t> (no change for Annex 5 and 9)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Proposal for </a:t>
            </a:r>
            <a:r>
              <a:rPr lang="en-GB" dirty="0">
                <a:hlinkClick r:id="rId5"/>
              </a:rPr>
              <a:t>Annex 5 </a:t>
            </a:r>
            <a:endParaRPr lang="en-GB" dirty="0"/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en-GB" dirty="0"/>
              <a:t>Proposal for </a:t>
            </a:r>
            <a:r>
              <a:rPr lang="en-GB" dirty="0">
                <a:hlinkClick r:id="rId6"/>
              </a:rPr>
              <a:t>Annex 9 </a:t>
            </a:r>
            <a:endParaRPr lang="en-GB" dirty="0"/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3707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84F3-9DC1-82D5-1BA9-B83602E94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Data Challenge 2024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478BF-D733-A05A-C470-BFFEA9B35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14/05/2024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256D9-4F7C-909A-A4E2-1AD347B1D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45CCF-FBEA-D1D6-258D-EB562942B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34F00C-6312-CE00-BCE0-350D6A33FECE}"/>
              </a:ext>
            </a:extLst>
          </p:cNvPr>
          <p:cNvSpPr txBox="1"/>
          <p:nvPr/>
        </p:nvSpPr>
        <p:spPr>
          <a:xfrm>
            <a:off x="457200" y="1488305"/>
            <a:ext cx="823451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The LHCC expects a report on May 28 on the learnings from DC24 and the next steps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A lot of preparatory work happened already. At this workshop the work should consolidate in a report that can be presented to the LHCC by the DOMA conveners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The report should serve as a reference for the work to be done from now to DC26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5669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84F3-9DC1-82D5-1BA9-B83602E94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Analysis Facilities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478BF-D733-A05A-C470-BFFEA9B35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14/05/2024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256D9-4F7C-909A-A4E2-1AD347B1D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45CCF-FBEA-D1D6-258D-EB562942B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34F00C-6312-CE00-BCE0-350D6A33FECE}"/>
              </a:ext>
            </a:extLst>
          </p:cNvPr>
          <p:cNvSpPr txBox="1"/>
          <p:nvPr/>
        </p:nvSpPr>
        <p:spPr>
          <a:xfrm>
            <a:off x="457200" y="1488305"/>
            <a:ext cx="823451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The LHCC charged WLCG  to prepare a document listing the questions to be addressed by the experiments in a future review (tentatively early 2025).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The answers to the questions should help the facilities shaping the future set of services and tools for analysis, based on the experiment needs and the technology trends.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The document listing the questions will be presented to the LHCC on May 28 by  Alessandra Forti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A lot of preparation happened already, and the output needs to be consolidated by the end of this workshop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Ref: </a:t>
            </a:r>
            <a:r>
              <a:rPr lang="en-GB" dirty="0">
                <a:hlinkClick r:id="rId3"/>
              </a:rPr>
              <a:t>input</a:t>
            </a:r>
            <a:r>
              <a:rPr lang="en-GB" dirty="0"/>
              <a:t> from the WLCG community and first attempt to rationalise it </a:t>
            </a:r>
          </a:p>
        </p:txBody>
      </p:sp>
    </p:spTree>
    <p:extLst>
      <p:ext uri="{BB962C8B-B14F-4D97-AF65-F5344CB8AC3E}">
        <p14:creationId xmlns:p14="http://schemas.microsoft.com/office/powerpoint/2010/main" val="3408706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84F3-9DC1-82D5-1BA9-B83602E94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WLCG Operations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478BF-D733-A05A-C470-BFFEA9B35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14/05/2024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256D9-4F7C-909A-A4E2-1AD347B1D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45CCF-FBEA-D1D6-258D-EB562942B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34F00C-6312-CE00-BCE0-350D6A33FECE}"/>
              </a:ext>
            </a:extLst>
          </p:cNvPr>
          <p:cNvSpPr txBox="1"/>
          <p:nvPr/>
        </p:nvSpPr>
        <p:spPr>
          <a:xfrm>
            <a:off x="457200" y="1488305"/>
            <a:ext cx="823451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The WLCG infrastructure must continue providing a highly reliable service for the LHC experiment computing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It also needs to evolve to accommodate new functionalities and to provide more modern services, for LHC but also other HEP experiments, and likely other sciences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endParaRPr lang="en-GB" dirty="0"/>
          </a:p>
          <a:p>
            <a:pPr lvl="0">
              <a:spcBef>
                <a:spcPts val="0"/>
              </a:spcBef>
              <a:spcAft>
                <a:spcPts val="0"/>
              </a:spcAft>
              <a:buSzPts val="1700"/>
            </a:pPr>
            <a:r>
              <a:rPr lang="en-GB" dirty="0"/>
              <a:t>The Operations session is an opportunity to discuss the major updates but also new services  and configurations. Evolving a running infrastructure is sometimes a slow process that needs careful planning.  </a:t>
            </a:r>
          </a:p>
        </p:txBody>
      </p:sp>
    </p:spTree>
    <p:extLst>
      <p:ext uri="{BB962C8B-B14F-4D97-AF65-F5344CB8AC3E}">
        <p14:creationId xmlns:p14="http://schemas.microsoft.com/office/powerpoint/2010/main" val="1134446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DF730C-6FD2-3690-1190-DC63EFF3D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14/05/2024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A67EB-911E-192E-F8E7-0CACAC6D9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WLCG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744C7-7B51-C9FA-DEBF-97DAE300C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8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E2D4B0-9685-8907-9BF5-5D1580BE55CF}"/>
              </a:ext>
            </a:extLst>
          </p:cNvPr>
          <p:cNvSpPr txBox="1"/>
          <p:nvPr/>
        </p:nvSpPr>
        <p:spPr>
          <a:xfrm>
            <a:off x="1115122" y="1120026"/>
            <a:ext cx="6808091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dirty="0"/>
              <a:t>Have a productive workshop!</a:t>
            </a:r>
          </a:p>
          <a:p>
            <a:pPr algn="ctr"/>
            <a:endParaRPr lang="en-GB" sz="2800" dirty="0"/>
          </a:p>
          <a:p>
            <a:pPr algn="ctr"/>
            <a:r>
              <a:rPr lang="en-GB" sz="2800" dirty="0"/>
              <a:t>(and make sure you have some fun) 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00D85C8-44F4-0A49-A3BB-6443625D7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045" y="3429000"/>
            <a:ext cx="2756961" cy="2145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31687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340459</TotalTime>
  <Words>712</Words>
  <Application>Microsoft Macintosh PowerPoint</Application>
  <PresentationFormat>On-screen Show (4:3)</PresentationFormat>
  <Paragraphs>94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News Gothic MT</vt:lpstr>
      <vt:lpstr>Wingdings</vt:lpstr>
      <vt:lpstr>Default Theme</vt:lpstr>
      <vt:lpstr>1_Default Theme</vt:lpstr>
      <vt:lpstr>WLCG objectives for this workshop</vt:lpstr>
      <vt:lpstr>PowerPoint Presentation</vt:lpstr>
      <vt:lpstr>WLCG strategy 2024-2027</vt:lpstr>
      <vt:lpstr>WLCG Collaboration Board </vt:lpstr>
      <vt:lpstr>Data Challenge 2024 </vt:lpstr>
      <vt:lpstr>Analysis Facilities </vt:lpstr>
      <vt:lpstr>WLCG Operations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Campana</dc:creator>
  <cp:lastModifiedBy>Simone Campana</cp:lastModifiedBy>
  <cp:revision>1187</cp:revision>
  <cp:lastPrinted>2020-04-28T08:54:53Z</cp:lastPrinted>
  <dcterms:created xsi:type="dcterms:W3CDTF">2014-05-22T09:10:29Z</dcterms:created>
  <dcterms:modified xsi:type="dcterms:W3CDTF">2024-05-07T12:56:08Z</dcterms:modified>
</cp:coreProperties>
</file>