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86" r:id="rId3"/>
    <p:sldId id="280" r:id="rId4"/>
    <p:sldId id="281" r:id="rId5"/>
    <p:sldId id="287" r:id="rId6"/>
    <p:sldId id="289" r:id="rId7"/>
    <p:sldId id="284" r:id="rId8"/>
    <p:sldId id="288" r:id="rId9"/>
    <p:sldId id="283" r:id="rId10"/>
    <p:sldId id="282" r:id="rId11"/>
    <p:sldId id="285" r:id="rId12"/>
    <p:sldId id="266" r:id="rId13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008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6405"/>
  </p:normalViewPr>
  <p:slideViewPr>
    <p:cSldViewPr snapToGrid="0" snapToObjects="1">
      <p:cViewPr varScale="1">
        <p:scale>
          <a:sx n="121" d="100"/>
          <a:sy n="121" d="100"/>
        </p:scale>
        <p:origin x="200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89B7A6-9A2D-8040-9EA8-4E13C9784E91}" type="datetimeFigureOut">
              <a:rPr lang="en-CH" smtClean="0"/>
              <a:t>11.05.24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22499F-A201-2341-888C-EFEE82F0C7D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86486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2DA71-2150-9743-9233-0C77D6A69C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86BAF4-90ED-6B47-B053-F7D7FAB884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B2603-1673-A84B-8648-37F536081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AA66-8888-3F41-8E5C-4D1A790C22A9}" type="datetime1">
              <a:rPr lang="de-CH" smtClean="0"/>
              <a:t>11.05.24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6FB792-05DF-A84A-8A58-697C2003C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27F7D3-31DB-BB4F-8B15-8C8523555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01942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B00065-13D1-4E41-B26D-0E4DC402C9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12E951-2EF2-7642-AC60-9008D5B636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09297"/>
            <a:ext cx="10515600" cy="5367666"/>
          </a:xfrm>
        </p:spPr>
        <p:txBody>
          <a:bodyPr/>
          <a:lstStyle>
            <a:lvl1pPr marL="457200" indent="-457200">
              <a:buClr>
                <a:srgbClr val="0432FF"/>
              </a:buClr>
              <a:buFont typeface="Wingdings" pitchFamily="2" charset="2"/>
              <a:buChar char="§"/>
              <a:defRPr baseline="0">
                <a:latin typeface="Arial" panose="020B0604020202020204" pitchFamily="34" charset="0"/>
              </a:defRPr>
            </a:lvl1pPr>
            <a:lvl2pPr>
              <a:buClr>
                <a:schemeClr val="tx1"/>
              </a:buClr>
              <a:defRPr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0432FF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buClr>
                <a:schemeClr val="tx1"/>
              </a:buClr>
              <a:defRPr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0432FF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BD0C15CC-CF03-0C44-9FEF-F0F669C37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84"/>
            <a:ext cx="10515600" cy="662753"/>
          </a:xfrm>
        </p:spPr>
        <p:txBody>
          <a:bodyPr/>
          <a:lstStyle>
            <a:lvl1pPr algn="ctr">
              <a:defRPr baseline="0">
                <a:solidFill>
                  <a:srgbClr val="7030A0"/>
                </a:solidFill>
                <a:latin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CH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05C558E-35D9-1E45-B682-C1C55FCA2A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56562" y="6398390"/>
            <a:ext cx="6332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0E188-2DB2-0D47-B360-D4F94D265CB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58044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23EA99-8E0F-6146-B42C-8C530B734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A3C523-34CC-2846-8CDB-3B7344AC21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62E6B6-A750-3346-A6E4-928D57E4A2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19C0A-06DC-F348-AEEC-A9B44DFBCD14}" type="datetime1">
              <a:rPr lang="de-CH" smtClean="0"/>
              <a:t>11.05.24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29ED45-8B64-B64A-AE11-1AC5B09126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BECF48-D9F9-A942-B011-697D7D0866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0E188-2DB2-0D47-B360-D4F94D265CB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18719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lcg.web.cern.ch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indico.cern.ch/event/1369601/contributions/5917149/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68/" TargetMode="External"/><Relationship Id="rId2" Type="http://schemas.openxmlformats.org/officeDocument/2006/relationships/hyperlink" Target="https://indico.nikhef.nl/category/93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AuthorizationWG_AutomateTokenManagementUsingMytoken" TargetMode="External"/><Relationship Id="rId2" Type="http://schemas.openxmlformats.org/officeDocument/2006/relationships/hyperlink" Target="https://indico.cern.ch/event/1390112/#1-grid-service-monitoring-with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411424/#4-htgettoken-hashicorp-vault-a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gus.eu/index.php?mode=ticket_info&amp;ticket_id=165910" TargetMode="External"/><Relationship Id="rId2" Type="http://schemas.openxmlformats.org/officeDocument/2006/relationships/hyperlink" Target="https://htcondor.readthedocs.io/en/23.x/version-history/feature-versions-23-x.html#version-23-5-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371720/#3-token-transition-update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voms2.hellasgrid.gr:8443/voms/dteam" TargetMode="External"/><Relationship Id="rId2" Type="http://schemas.openxmlformats.org/officeDocument/2006/relationships/hyperlink" Target="https://dteam-auth.cern.ch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indigo-iam/iam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indigo-iam/iam" TargetMode="External"/><Relationship Id="rId2" Type="http://schemas.openxmlformats.org/officeDocument/2006/relationships/hyperlink" Target="https://docs.google.com/document/d/1onp_qMOvE5s9byaDF9L2Fx1LIVd2smUtNHwKa7ejnJA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69601/timetable/#20240514" TargetMode="External"/><Relationship Id="rId2" Type="http://schemas.openxmlformats.org/officeDocument/2006/relationships/hyperlink" Target="https://zenodo.org/records/7014668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01472/" TargetMode="External"/><Relationship Id="rId2" Type="http://schemas.openxmlformats.org/officeDocument/2006/relationships/hyperlink" Target="https://github.com/orgs/indigo-iam/projects/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category/68/" TargetMode="External"/><Relationship Id="rId5" Type="http://schemas.openxmlformats.org/officeDocument/2006/relationships/hyperlink" Target="https://indico.cern.ch/category/10360/" TargetMode="External"/><Relationship Id="rId4" Type="http://schemas.openxmlformats.org/officeDocument/2006/relationships/hyperlink" Target="https://github.com/WLCG-AuthZ-WG/common-jwt-profile/issu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242E8F-8092-1F4F-8DBE-72F615A2F7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A1B30D-D857-8E4D-AC05-97DB57486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644" y="6398390"/>
            <a:ext cx="559676" cy="365125"/>
          </a:xfrm>
        </p:spPr>
        <p:txBody>
          <a:bodyPr/>
          <a:lstStyle/>
          <a:p>
            <a:fld id="{12F0E188-2DB2-0D47-B360-D4F94D265CBA}" type="slidenum">
              <a:rPr lang="en-CH" smtClean="0"/>
              <a:t>1</a:t>
            </a:fld>
            <a:endParaRPr lang="en-CH"/>
          </a:p>
        </p:txBody>
      </p:sp>
      <p:pic>
        <p:nvPicPr>
          <p:cNvPr id="5" name="Picture 4">
            <a:hlinkClick r:id="rId3"/>
            <a:extLst>
              <a:ext uri="{FF2B5EF4-FFF2-40B4-BE49-F238E27FC236}">
                <a16:creationId xmlns:a16="http://schemas.microsoft.com/office/drawing/2014/main" id="{10374B29-A641-6049-902A-45F4C5220C3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775" y="0"/>
            <a:ext cx="1038225" cy="91946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CDE41CC7-EB04-3540-B4A4-8F7DABDB4E2F}"/>
              </a:ext>
            </a:extLst>
          </p:cNvPr>
          <p:cNvSpPr txBox="1">
            <a:spLocks/>
          </p:cNvSpPr>
          <p:nvPr/>
        </p:nvSpPr>
        <p:spPr>
          <a:xfrm>
            <a:off x="1982573" y="1180265"/>
            <a:ext cx="8226854" cy="491528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Token Transition</a:t>
            </a:r>
            <a:b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</a:t>
            </a:r>
            <a:b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WLCG / HSF Workshop</a:t>
            </a:r>
            <a:r>
              <a:rPr lang="en-US" sz="30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14 May 2024</a:t>
            </a: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600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Litmaath</a:t>
            </a:r>
            <a:br>
              <a:rPr lang="en-US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400" dirty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400" dirty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v1.0</a:t>
            </a:r>
          </a:p>
        </p:txBody>
      </p:sp>
    </p:spTree>
    <p:extLst>
      <p:ext uri="{BB962C8B-B14F-4D97-AF65-F5344CB8AC3E}">
        <p14:creationId xmlns:p14="http://schemas.microsoft.com/office/powerpoint/2010/main" val="33595906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C9F66D8-9766-E166-7E8C-810E0E8BD2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809297"/>
            <a:ext cx="10765221" cy="5367666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The </a:t>
            </a:r>
            <a:r>
              <a:rPr lang="en-GB" b="1" dirty="0">
                <a:solidFill>
                  <a:srgbClr val="008F00"/>
                </a:solidFill>
                <a:effectLst/>
                <a:cs typeface="Arial" panose="020B0604020202020204" pitchFamily="34" charset="0"/>
              </a:rPr>
              <a:t>Grand Unified Token (GUT) Profile WG 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has met </a:t>
            </a:r>
            <a:r>
              <a:rPr lang="en-GB" dirty="0">
                <a:solidFill>
                  <a:srgbClr val="000000"/>
                </a:solidFill>
                <a:cs typeface="Arial" panose="020B0604020202020204" pitchFamily="34" charset="0"/>
              </a:rPr>
              <a:t>5 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times already (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  <a:hlinkClick r:id="rId2"/>
              </a:rPr>
              <a:t>agendas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)</a:t>
            </a:r>
          </a:p>
          <a:p>
            <a:pPr lvl="1"/>
            <a:r>
              <a:rPr lang="en-GB" dirty="0">
                <a:effectLst/>
              </a:rPr>
              <a:t>Good progress with its current main challenge: </a:t>
            </a:r>
            <a:r>
              <a:rPr lang="en-GB" dirty="0">
                <a:solidFill>
                  <a:srgbClr val="FF0000"/>
                </a:solidFill>
                <a:effectLst/>
              </a:rPr>
              <a:t>how to determine the VO </a:t>
            </a:r>
            <a:r>
              <a:rPr lang="en-GB" dirty="0">
                <a:effectLst/>
              </a:rPr>
              <a:t>for the token profiles and the various use cases we need to handle</a:t>
            </a:r>
          </a:p>
          <a:p>
            <a:pPr lvl="2"/>
            <a:r>
              <a:rPr lang="en-GB" dirty="0">
                <a:solidFill>
                  <a:srgbClr val="000000"/>
                </a:solidFill>
                <a:effectLst/>
              </a:rPr>
              <a:t>WLCG tokens, SciTokens, EGI Check-in tokens</a:t>
            </a:r>
          </a:p>
          <a:p>
            <a:pPr lvl="1"/>
            <a:r>
              <a:rPr lang="en-GB" dirty="0">
                <a:effectLst/>
              </a:rPr>
              <a:t>A </a:t>
            </a:r>
            <a:r>
              <a:rPr lang="en-GB" b="1" dirty="0">
                <a:effectLst/>
              </a:rPr>
              <a:t>new, common attribute </a:t>
            </a:r>
            <a:r>
              <a:rPr lang="en-GB" dirty="0">
                <a:effectLst/>
              </a:rPr>
              <a:t>will be defined with practical semantics</a:t>
            </a:r>
          </a:p>
          <a:p>
            <a:pPr lvl="2"/>
            <a:r>
              <a:rPr lang="en-GB" dirty="0">
                <a:solidFill>
                  <a:srgbClr val="000000"/>
                </a:solidFill>
                <a:effectLst/>
              </a:rPr>
              <a:t>Details TBD in upcoming meetings</a:t>
            </a:r>
          </a:p>
          <a:p>
            <a:pPr lvl="2"/>
            <a:endParaRPr lang="en-CH"/>
          </a:p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The </a:t>
            </a:r>
            <a:r>
              <a:rPr lang="en-GB" b="1" dirty="0">
                <a:solidFill>
                  <a:srgbClr val="008F00"/>
                </a:solidFill>
                <a:effectLst/>
                <a:cs typeface="Arial" panose="020B0604020202020204" pitchFamily="34" charset="0"/>
              </a:rPr>
              <a:t>Token Trust &amp; Traceability WG 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will meet again this month</a:t>
            </a:r>
          </a:p>
          <a:p>
            <a:pPr lvl="1"/>
            <a:r>
              <a:rPr lang="en-GB" dirty="0">
                <a:effectLst/>
              </a:rPr>
              <a:t>Aiming to equip site admins, VO experts, … with “tips &amp; tricks” for tokens</a:t>
            </a:r>
          </a:p>
          <a:p>
            <a:pPr lvl="2"/>
            <a:r>
              <a:rPr lang="en-GB" dirty="0">
                <a:solidFill>
                  <a:srgbClr val="000000"/>
                </a:solidFill>
                <a:effectLst/>
              </a:rPr>
              <a:t>Recipes, tools, log mining, testing, debugging, monitoring, banning, ...</a:t>
            </a:r>
          </a:p>
          <a:p>
            <a:pPr lvl="1"/>
            <a:r>
              <a:rPr lang="en-GB" dirty="0">
                <a:effectLst/>
              </a:rPr>
              <a:t>For example, to </a:t>
            </a:r>
            <a:r>
              <a:rPr lang="en-GB" dirty="0">
                <a:solidFill>
                  <a:srgbClr val="FF0000"/>
                </a:solidFill>
                <a:effectLst/>
              </a:rPr>
              <a:t>prevent exposure of tokens </a:t>
            </a:r>
            <a:r>
              <a:rPr lang="en-GB" dirty="0">
                <a:effectLst/>
              </a:rPr>
              <a:t>through logs!</a:t>
            </a:r>
          </a:p>
          <a:p>
            <a:pPr lvl="1"/>
            <a:r>
              <a:rPr lang="en-GB" dirty="0">
                <a:effectLst/>
              </a:rPr>
              <a:t>Or how to use the “</a:t>
            </a:r>
            <a:r>
              <a:rPr lang="en-GB" dirty="0">
                <a:solidFill>
                  <a:srgbClr val="008F00"/>
                </a:solidFill>
                <a:effectLst/>
              </a:rPr>
              <a:t>dteam</a:t>
            </a:r>
            <a:r>
              <a:rPr lang="en-GB" dirty="0"/>
              <a:t>”</a:t>
            </a:r>
            <a:r>
              <a:rPr lang="en-GB" dirty="0">
                <a:effectLst/>
              </a:rPr>
              <a:t> VO for monitoring with tokens</a:t>
            </a:r>
          </a:p>
          <a:p>
            <a:pPr lvl="2"/>
            <a:r>
              <a:rPr lang="en-GB" dirty="0">
                <a:solidFill>
                  <a:srgbClr val="000000"/>
                </a:solidFill>
                <a:effectLst/>
              </a:rPr>
              <a:t>See next page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575A6A6-FA6F-50EC-3A4C-4EF5066768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>
                <a:hlinkClick r:id="rId3"/>
              </a:rPr>
              <a:t>AuthZ WG</a:t>
            </a:r>
            <a:r>
              <a:rPr lang="en-CH"/>
              <a:t> items   (2)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006DD5-CF53-5140-7AFE-9446E40A2D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10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998942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ED2655-B842-23D6-FF6F-7359545A21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09297"/>
            <a:ext cx="11185634" cy="5486400"/>
          </a:xfrm>
        </p:spPr>
        <p:txBody>
          <a:bodyPr>
            <a:normAutofit fontScale="92500"/>
          </a:bodyPr>
          <a:lstStyle/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The March 7 Ops Coordination meeting had a 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  <a:hlinkClick r:id="rId2"/>
              </a:rPr>
              <a:t>presentation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on </a:t>
            </a:r>
            <a:r>
              <a:rPr lang="en-GB" b="1" dirty="0">
                <a:solidFill>
                  <a:srgbClr val="008F00"/>
                </a:solidFill>
                <a:effectLst/>
                <a:cs typeface="Arial" panose="020B0604020202020204" pitchFamily="34" charset="0"/>
              </a:rPr>
              <a:t>MyToken</a:t>
            </a:r>
          </a:p>
          <a:p>
            <a:pPr lvl="1"/>
            <a:r>
              <a:rPr lang="en-GB" dirty="0">
                <a:effectLst/>
              </a:rPr>
              <a:t>Used at KIT e.g. to monitor dCache services with “</a:t>
            </a:r>
            <a:r>
              <a:rPr lang="en-GB" dirty="0">
                <a:solidFill>
                  <a:srgbClr val="008F00"/>
                </a:solidFill>
                <a:effectLst/>
              </a:rPr>
              <a:t>dteam</a:t>
            </a:r>
            <a:r>
              <a:rPr lang="en-GB" dirty="0"/>
              <a:t>”</a:t>
            </a:r>
            <a:r>
              <a:rPr lang="en-GB" dirty="0">
                <a:effectLst/>
              </a:rPr>
              <a:t> tokens</a:t>
            </a:r>
          </a:p>
          <a:p>
            <a:pPr lvl="1"/>
            <a:r>
              <a:rPr lang="en-GB" dirty="0">
                <a:effectLst/>
              </a:rPr>
              <a:t>Further details are available </a:t>
            </a:r>
            <a:r>
              <a:rPr lang="en-GB" dirty="0">
                <a:effectLst/>
                <a:hlinkClick r:id="rId3"/>
              </a:rPr>
              <a:t>here</a:t>
            </a:r>
            <a:endParaRPr lang="en-GB" dirty="0">
              <a:effectLst/>
            </a:endParaRPr>
          </a:p>
          <a:p>
            <a:pPr lvl="1"/>
            <a:endParaRPr lang="en-GB" dirty="0">
              <a:effectLst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The May 2 Ops Coordination meeting had a 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  <a:hlinkClick r:id="rId4"/>
              </a:rPr>
              <a:t>presentation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on </a:t>
            </a:r>
            <a:r>
              <a:rPr lang="en-GB" b="1" i="1" dirty="0">
                <a:solidFill>
                  <a:srgbClr val="008F00"/>
                </a:solidFill>
              </a:rPr>
              <a:t>htgettoken</a:t>
            </a:r>
            <a:r>
              <a:rPr lang="en-GB" dirty="0"/>
              <a:t> + </a:t>
            </a:r>
            <a:r>
              <a:rPr lang="en-GB" b="1" i="1" dirty="0">
                <a:solidFill>
                  <a:srgbClr val="008F00"/>
                </a:solidFill>
              </a:rPr>
              <a:t>HashiCorp Vault </a:t>
            </a:r>
            <a:r>
              <a:rPr lang="en-GB" dirty="0"/>
              <a:t>as a Service for Managing Grid Tokens</a:t>
            </a:r>
            <a:endParaRPr lang="en-GB" dirty="0">
              <a:solidFill>
                <a:srgbClr val="000000"/>
              </a:solidFill>
              <a:effectLst/>
              <a:cs typeface="Arial" panose="020B0604020202020204" pitchFamily="34" charset="0"/>
            </a:endParaRPr>
          </a:p>
          <a:p>
            <a:pPr lvl="1"/>
            <a:r>
              <a:rPr lang="en-GB" dirty="0">
                <a:cs typeface="Arial" panose="020B0604020202020204" pitchFamily="34" charset="0"/>
              </a:rPr>
              <a:t>I</a:t>
            </a:r>
            <a:r>
              <a:rPr lang="en-GB" dirty="0">
                <a:effectLst/>
                <a:cs typeface="Arial" panose="020B0604020202020204" pitchFamily="34" charset="0"/>
              </a:rPr>
              <a:t>n production at FNAL for various communities since &gt;1 year</a:t>
            </a:r>
          </a:p>
          <a:p>
            <a:pPr lvl="1"/>
            <a:endParaRPr lang="en-GB" dirty="0">
              <a:effectLst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Such auxiliary services are expected to facilitate various use cases</a:t>
            </a:r>
          </a:p>
          <a:p>
            <a:pPr lvl="1"/>
            <a:r>
              <a:rPr lang="en-GB" dirty="0">
                <a:effectLst/>
              </a:rPr>
              <a:t>Production workflows</a:t>
            </a:r>
          </a:p>
          <a:p>
            <a:pPr lvl="1"/>
            <a:r>
              <a:rPr lang="en-GB" dirty="0">
                <a:effectLst/>
              </a:rPr>
              <a:t>Monitoring</a:t>
            </a:r>
          </a:p>
          <a:p>
            <a:pPr lvl="1"/>
            <a:r>
              <a:rPr lang="en-GB" dirty="0">
                <a:effectLst/>
              </a:rPr>
              <a:t>User workflows</a:t>
            </a:r>
          </a:p>
          <a:p>
            <a:pPr lvl="2"/>
            <a:r>
              <a:rPr lang="en-GB" sz="2200" dirty="0">
                <a:solidFill>
                  <a:srgbClr val="000000"/>
                </a:solidFill>
                <a:effectLst/>
              </a:rPr>
              <a:t>To help avoid that users need to know anything about tokens!</a:t>
            </a:r>
          </a:p>
          <a:p>
            <a:endParaRPr lang="en-CH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5B02D7-12D6-7101-DDCD-24C02DFE9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/>
              <a:t>Auxiliary services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8A8232-C397-966C-28E9-EAB0DC659B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11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041648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2534EB-EBD6-E323-504E-6592C40AAA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809297"/>
            <a:ext cx="11154103" cy="5367666"/>
          </a:xfrm>
        </p:spPr>
        <p:txBody>
          <a:bodyPr>
            <a:normAutofit fontScale="92500" lnSpcReduction="10000"/>
          </a:bodyPr>
          <a:lstStyle/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Various items related to tokens concern many of us in the next months</a:t>
            </a:r>
          </a:p>
          <a:p>
            <a:pPr lvl="1"/>
            <a:r>
              <a:rPr lang="en-GB" dirty="0">
                <a:solidFill>
                  <a:srgbClr val="FF0000"/>
                </a:solidFill>
                <a:effectLst/>
              </a:rPr>
              <a:t>VOMS-Admin</a:t>
            </a:r>
            <a:r>
              <a:rPr lang="en-GB" dirty="0">
                <a:effectLst/>
              </a:rPr>
              <a:t> EOL – final deadline </a:t>
            </a:r>
            <a:r>
              <a:rPr lang="en-GB" dirty="0">
                <a:solidFill>
                  <a:srgbClr val="FF0000"/>
                </a:solidFill>
                <a:effectLst/>
              </a:rPr>
              <a:t>June 30</a:t>
            </a:r>
          </a:p>
          <a:p>
            <a:pPr lvl="1"/>
            <a:r>
              <a:rPr lang="en-GB" dirty="0">
                <a:solidFill>
                  <a:srgbClr val="008F00"/>
                </a:solidFill>
                <a:effectLst/>
              </a:rPr>
              <a:t>IAM usability </a:t>
            </a:r>
            <a:r>
              <a:rPr lang="en-GB" dirty="0">
                <a:effectLst/>
              </a:rPr>
              <a:t>for VO administration by LHC experiments</a:t>
            </a:r>
          </a:p>
          <a:p>
            <a:pPr lvl="2"/>
            <a:r>
              <a:rPr lang="en-GB" dirty="0"/>
              <a:t>High-priority issues are being worked on for a </a:t>
            </a:r>
            <a:r>
              <a:rPr lang="en-GB" b="1" dirty="0"/>
              <a:t>next release </a:t>
            </a:r>
            <a:r>
              <a:rPr lang="en-GB" dirty="0"/>
              <a:t>in June</a:t>
            </a:r>
            <a:endParaRPr lang="en-GB" dirty="0">
              <a:effectLst/>
            </a:endParaRPr>
          </a:p>
          <a:p>
            <a:pPr lvl="1"/>
            <a:r>
              <a:rPr lang="en-GB" dirty="0">
                <a:solidFill>
                  <a:srgbClr val="008F00"/>
                </a:solidFill>
                <a:effectLst/>
              </a:rPr>
              <a:t>HA options </a:t>
            </a:r>
            <a:r>
              <a:rPr lang="en-GB" dirty="0">
                <a:effectLst/>
              </a:rPr>
              <a:t>for LHC experiment IAM instances – not to be rushed</a:t>
            </a:r>
          </a:p>
          <a:p>
            <a:pPr lvl="1"/>
            <a:r>
              <a:rPr lang="en-GB" dirty="0">
                <a:effectLst/>
              </a:rPr>
              <a:t>Data management: </a:t>
            </a:r>
            <a:r>
              <a:rPr lang="en-GB" dirty="0">
                <a:solidFill>
                  <a:srgbClr val="008F00"/>
                </a:solidFill>
                <a:effectLst/>
              </a:rPr>
              <a:t>lessons learned from DC24</a:t>
            </a:r>
          </a:p>
          <a:p>
            <a:pPr lvl="2"/>
            <a:r>
              <a:rPr lang="en-GB" dirty="0">
                <a:effectLst/>
              </a:rPr>
              <a:t>Aiming to reach the next level of token usage in the second half of this year</a:t>
            </a:r>
          </a:p>
          <a:p>
            <a:pPr lvl="1"/>
            <a:r>
              <a:rPr lang="en-GB" dirty="0">
                <a:effectLst/>
              </a:rPr>
              <a:t>HTCondor CE versions that no longer support </a:t>
            </a:r>
            <a:r>
              <a:rPr lang="en-GB" dirty="0">
                <a:solidFill>
                  <a:srgbClr val="FF0000"/>
                </a:solidFill>
                <a:effectLst/>
              </a:rPr>
              <a:t>GSI </a:t>
            </a:r>
            <a:r>
              <a:rPr lang="en-GB" dirty="0">
                <a:effectLst/>
              </a:rPr>
              <a:t>– along with moving to </a:t>
            </a:r>
            <a:r>
              <a:rPr lang="en-GB" b="1" dirty="0">
                <a:effectLst/>
              </a:rPr>
              <a:t>EL9</a:t>
            </a:r>
          </a:p>
          <a:p>
            <a:pPr lvl="1"/>
            <a:r>
              <a:rPr lang="en-GB" dirty="0">
                <a:solidFill>
                  <a:srgbClr val="008F00"/>
                </a:solidFill>
                <a:effectLst/>
              </a:rPr>
              <a:t>APEL</a:t>
            </a:r>
            <a:r>
              <a:rPr lang="en-GB" dirty="0">
                <a:effectLst/>
              </a:rPr>
              <a:t> </a:t>
            </a:r>
            <a:r>
              <a:rPr lang="en-GB" dirty="0">
                <a:solidFill>
                  <a:srgbClr val="008F00"/>
                </a:solidFill>
                <a:effectLst/>
              </a:rPr>
              <a:t>adjustments</a:t>
            </a:r>
            <a:r>
              <a:rPr lang="en-GB" dirty="0">
                <a:effectLst/>
              </a:rPr>
              <a:t> for tokens – short vs. medium term</a:t>
            </a:r>
          </a:p>
          <a:p>
            <a:pPr lvl="1"/>
            <a:r>
              <a:rPr lang="en-GB" dirty="0">
                <a:solidFill>
                  <a:srgbClr val="008F00"/>
                </a:solidFill>
                <a:effectLst/>
              </a:rPr>
              <a:t>GUT Profile WG </a:t>
            </a:r>
            <a:r>
              <a:rPr lang="en-GB" dirty="0">
                <a:effectLst/>
              </a:rPr>
              <a:t>progress toward a new </a:t>
            </a:r>
            <a:r>
              <a:rPr lang="en-GB" dirty="0">
                <a:solidFill>
                  <a:srgbClr val="008F00"/>
                </a:solidFill>
                <a:effectLst/>
              </a:rPr>
              <a:t>VO attribute </a:t>
            </a:r>
            <a:r>
              <a:rPr lang="en-GB" dirty="0">
                <a:effectLst/>
              </a:rPr>
              <a:t>– for accountin</a:t>
            </a:r>
            <a:r>
              <a:rPr lang="en-GB" dirty="0"/>
              <a:t>g and more</a:t>
            </a:r>
            <a:endParaRPr lang="en-GB" dirty="0">
              <a:effectLst/>
            </a:endParaRPr>
          </a:p>
          <a:p>
            <a:pPr lvl="1"/>
            <a:r>
              <a:rPr lang="en-GB" dirty="0">
                <a:solidFill>
                  <a:srgbClr val="008F00"/>
                </a:solidFill>
                <a:effectLst/>
              </a:rPr>
              <a:t>Version 2.0 </a:t>
            </a:r>
            <a:r>
              <a:rPr lang="en-GB" dirty="0">
                <a:effectLst/>
              </a:rPr>
              <a:t>of the WLCG token profile – to signal where we intend to go</a:t>
            </a:r>
          </a:p>
          <a:p>
            <a:pPr lvl="1"/>
            <a:r>
              <a:rPr lang="en-GB" dirty="0"/>
              <a:t>More deployment and operations </a:t>
            </a:r>
            <a:r>
              <a:rPr lang="en-GB" dirty="0">
                <a:solidFill>
                  <a:srgbClr val="008F00"/>
                </a:solidFill>
              </a:rPr>
              <a:t>know-how </a:t>
            </a:r>
            <a:r>
              <a:rPr lang="en-GB" dirty="0"/>
              <a:t>– with IAM being in the center</a:t>
            </a:r>
            <a:endParaRPr lang="en-GB" dirty="0">
              <a:effectLst/>
            </a:endParaRPr>
          </a:p>
          <a:p>
            <a:pPr lvl="1"/>
            <a:r>
              <a:rPr lang="en-GB" dirty="0">
                <a:effectLst/>
              </a:rPr>
              <a:t>More use of </a:t>
            </a:r>
            <a:r>
              <a:rPr lang="en-GB" dirty="0">
                <a:solidFill>
                  <a:srgbClr val="008F00"/>
                </a:solidFill>
                <a:effectLst/>
              </a:rPr>
              <a:t>auxiliary services </a:t>
            </a:r>
            <a:r>
              <a:rPr lang="en-GB" dirty="0">
                <a:effectLst/>
              </a:rPr>
              <a:t>– gradually benefiting more use cases</a:t>
            </a:r>
          </a:p>
          <a:p>
            <a:pPr lvl="1"/>
            <a:endParaRPr lang="en-GB" dirty="0">
              <a:effectLst/>
            </a:endParaRPr>
          </a:p>
          <a:p>
            <a:r>
              <a:rPr lang="en-GB" dirty="0"/>
              <a:t>… while we keep</a:t>
            </a:r>
            <a:r>
              <a:rPr lang="en-GB" dirty="0">
                <a:effectLst/>
              </a:rPr>
              <a:t> gaining experience with tokens everywhere!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3754BF5-E212-505E-FCF5-47CF7B744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</a:t>
            </a:r>
            <a:r>
              <a:rPr lang="en-CH"/>
              <a:t>onclusions and outlook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C9F077-3538-74F6-9E21-A935B86BF2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12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17740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ABF660-D39C-AD2F-658C-F37E7B866A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09297"/>
            <a:ext cx="11051610" cy="5486400"/>
          </a:xfrm>
        </p:spPr>
        <p:txBody>
          <a:bodyPr>
            <a:normAutofit fontScale="92500"/>
          </a:bodyPr>
          <a:lstStyle/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Campaign to have HTCondor CEs upgraded to maintained versions</a:t>
            </a:r>
          </a:p>
          <a:p>
            <a:pPr lvl="1"/>
            <a:r>
              <a:rPr lang="en-GB" dirty="0">
                <a:effectLst/>
              </a:rPr>
              <a:t>Intermediary version: v9.0.20</a:t>
            </a:r>
          </a:p>
          <a:p>
            <a:pPr lvl="2"/>
            <a:r>
              <a:rPr lang="en-GB" dirty="0">
                <a:solidFill>
                  <a:srgbClr val="000000"/>
                </a:solidFill>
                <a:effectLst/>
              </a:rPr>
              <a:t>Supports tokens, SSL (</a:t>
            </a:r>
            <a:r>
              <a:rPr lang="en-GB" dirty="0">
                <a:solidFill>
                  <a:srgbClr val="FF0000"/>
                </a:solidFill>
                <a:effectLst/>
              </a:rPr>
              <a:t>no VOMS </a:t>
            </a:r>
            <a:r>
              <a:rPr lang="en-GB" dirty="0">
                <a:solidFill>
                  <a:srgbClr val="000000"/>
                </a:solidFill>
                <a:effectLst/>
              </a:rPr>
              <a:t>mapping) and GSI (with VOMS mapping)</a:t>
            </a:r>
          </a:p>
          <a:p>
            <a:pPr lvl="1"/>
            <a:r>
              <a:rPr lang="en-GB" dirty="0">
                <a:effectLst/>
              </a:rPr>
              <a:t>Versions &gt;= v23.x</a:t>
            </a:r>
          </a:p>
          <a:p>
            <a:pPr lvl="2"/>
            <a:r>
              <a:rPr lang="en-GB" dirty="0">
                <a:solidFill>
                  <a:srgbClr val="000000"/>
                </a:solidFill>
                <a:effectLst/>
              </a:rPr>
              <a:t>Support tokens and SSL </a:t>
            </a:r>
            <a:r>
              <a:rPr lang="en-GB" dirty="0">
                <a:solidFill>
                  <a:srgbClr val="FF0000"/>
                </a:solidFill>
                <a:effectLst/>
              </a:rPr>
              <a:t>without VOMS </a:t>
            </a:r>
            <a:r>
              <a:rPr lang="en-GB" dirty="0">
                <a:solidFill>
                  <a:srgbClr val="000000"/>
                </a:solidFill>
                <a:effectLst/>
              </a:rPr>
              <a:t>mapping</a:t>
            </a:r>
          </a:p>
          <a:p>
            <a:pPr lvl="1"/>
            <a:r>
              <a:rPr lang="en-GB" dirty="0">
                <a:effectLst/>
              </a:rPr>
              <a:t>Versions &gt;= v23.5.2</a:t>
            </a:r>
          </a:p>
          <a:p>
            <a:pPr lvl="2"/>
            <a:r>
              <a:rPr lang="en-GB" dirty="0">
                <a:solidFill>
                  <a:srgbClr val="000000"/>
                </a:solidFill>
                <a:effectLst/>
              </a:rPr>
              <a:t>Support tokens and SSL </a:t>
            </a:r>
            <a:r>
              <a:rPr lang="en-GB" b="1" dirty="0">
                <a:solidFill>
                  <a:srgbClr val="008F00"/>
                </a:solidFill>
                <a:effectLst/>
              </a:rPr>
              <a:t>with VOMS </a:t>
            </a:r>
            <a:r>
              <a:rPr lang="en-GB" dirty="0">
                <a:solidFill>
                  <a:srgbClr val="000000"/>
                </a:solidFill>
                <a:effectLst/>
              </a:rPr>
              <a:t>mapping!   (</a:t>
            </a:r>
            <a:r>
              <a:rPr lang="en-GB" dirty="0">
                <a:solidFill>
                  <a:srgbClr val="000000"/>
                </a:solidFill>
                <a:effectLst/>
                <a:hlinkClick r:id="rId2"/>
              </a:rPr>
              <a:t>release notes</a:t>
            </a:r>
            <a:r>
              <a:rPr lang="en-GB" dirty="0">
                <a:solidFill>
                  <a:srgbClr val="000000"/>
                </a:solidFill>
                <a:effectLst/>
              </a:rPr>
              <a:t>)</a:t>
            </a:r>
          </a:p>
          <a:p>
            <a:pPr lvl="1"/>
            <a:r>
              <a:rPr lang="en-GB" dirty="0">
                <a:effectLst/>
              </a:rPr>
              <a:t>To use SSL mappings with proxies, clients must also run </a:t>
            </a:r>
            <a:r>
              <a:rPr lang="en-GB" b="1" dirty="0">
                <a:effectLst/>
              </a:rPr>
              <a:t>recent</a:t>
            </a:r>
            <a:r>
              <a:rPr lang="en-GB" dirty="0">
                <a:effectLst/>
              </a:rPr>
              <a:t> versions!</a:t>
            </a:r>
          </a:p>
          <a:p>
            <a:pPr lvl="1"/>
            <a:r>
              <a:rPr lang="en-GB" dirty="0">
                <a:effectLst/>
              </a:rPr>
              <a:t>All versions support </a:t>
            </a:r>
            <a:r>
              <a:rPr lang="en-GB" i="1" dirty="0">
                <a:solidFill>
                  <a:schemeClr val="tx1"/>
                </a:solidFill>
                <a:effectLst/>
              </a:rPr>
              <a:t>delegation</a:t>
            </a:r>
            <a:r>
              <a:rPr lang="en-GB" dirty="0">
                <a:effectLst/>
              </a:rPr>
              <a:t> of VOMS proxies to be used by jobs and </a:t>
            </a:r>
            <a:r>
              <a:rPr lang="en-GB" dirty="0">
                <a:solidFill>
                  <a:schemeClr val="tx1"/>
                </a:solidFill>
                <a:effectLst/>
              </a:rPr>
              <a:t>APEL</a:t>
            </a:r>
          </a:p>
          <a:p>
            <a:pPr lvl="2"/>
            <a:r>
              <a:rPr lang="en-GB" dirty="0">
                <a:solidFill>
                  <a:srgbClr val="000000"/>
                </a:solidFill>
                <a:effectLst/>
              </a:rPr>
              <a:t>Mind this HTCondor (CE) setting for APEL: USE_VOMS_ATTRIBUTES = True</a:t>
            </a:r>
          </a:p>
          <a:p>
            <a:pPr lvl="1"/>
            <a:r>
              <a:rPr lang="en-GB" dirty="0">
                <a:solidFill>
                  <a:srgbClr val="000000"/>
                </a:solidFill>
                <a:effectLst/>
              </a:rPr>
              <a:t>53 tickets, &gt;= 16 solved</a:t>
            </a:r>
          </a:p>
          <a:p>
            <a:pPr lvl="1"/>
            <a:r>
              <a:rPr lang="en-GB" dirty="0">
                <a:effectLst/>
              </a:rPr>
              <a:t>Many sites prefer upgrading to </a:t>
            </a:r>
            <a:r>
              <a:rPr lang="en-GB" b="1" dirty="0">
                <a:effectLst/>
              </a:rPr>
              <a:t>EL9</a:t>
            </a:r>
            <a:r>
              <a:rPr lang="en-GB" dirty="0">
                <a:effectLst/>
              </a:rPr>
              <a:t> at the same time, but APEL client, parsers</a:t>
            </a:r>
            <a:r>
              <a:rPr lang="en-CH">
                <a:effectLst/>
                <a:sym typeface="Wingdings" pitchFamily="2" charset="2"/>
              </a:rPr>
              <a:t> </a:t>
            </a:r>
            <a:br>
              <a:rPr lang="en-CH">
                <a:effectLst/>
                <a:sym typeface="Wingdings" pitchFamily="2" charset="2"/>
              </a:rPr>
            </a:br>
            <a:r>
              <a:rPr lang="en-GB" dirty="0">
                <a:effectLst/>
              </a:rPr>
              <a:t>and python-argo-ams-library (</a:t>
            </a:r>
            <a:r>
              <a:rPr lang="en-GB" dirty="0">
                <a:effectLst/>
                <a:hlinkClick r:id="rId3"/>
              </a:rPr>
              <a:t>GGUS:165910</a:t>
            </a:r>
            <a:r>
              <a:rPr lang="en-GB" dirty="0">
                <a:effectLst/>
              </a:rPr>
              <a:t>) not yet available for that platform</a:t>
            </a:r>
          </a:p>
          <a:p>
            <a:pPr lvl="2"/>
            <a:r>
              <a:rPr lang="en-GB" dirty="0">
                <a:solidFill>
                  <a:srgbClr val="000000"/>
                </a:solidFill>
                <a:effectLst/>
              </a:rPr>
              <a:t>Expected very soon, possibly from the WLCG repository temporarily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E72EA83-C672-EAE2-EF2C-D5A2E862C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</a:t>
            </a:r>
            <a:r>
              <a:rPr lang="en-CH"/>
              <a:t>omputing   (1)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69C632-9BCB-B223-C957-27645175FF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2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48ACA0-06BD-58BF-C1E3-09177B9FB458}"/>
              </a:ext>
            </a:extLst>
          </p:cNvPr>
          <p:cNvSpPr txBox="1"/>
          <p:nvPr/>
        </p:nvSpPr>
        <p:spPr>
          <a:xfrm>
            <a:off x="10115836" y="118437"/>
            <a:ext cx="1972015" cy="646331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M</a:t>
            </a:r>
            <a:r>
              <a:rPr lang="en-CH"/>
              <a:t>ore details in</a:t>
            </a:r>
            <a:br>
              <a:rPr lang="en-CH"/>
            </a:br>
            <a:r>
              <a:rPr lang="en-CH">
                <a:hlinkClick r:id="rId4"/>
              </a:rPr>
              <a:t>March GDB update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72521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ABF660-D39C-AD2F-658C-F37E7B866A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09297"/>
            <a:ext cx="11051610" cy="548640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APEL support for </a:t>
            </a:r>
            <a:r>
              <a:rPr lang="en-GB" i="1" dirty="0">
                <a:solidFill>
                  <a:srgbClr val="0432FF"/>
                </a:solidFill>
                <a:effectLst/>
                <a:cs typeface="Arial" panose="020B0604020202020204" pitchFamily="34" charset="0"/>
              </a:rPr>
              <a:t>tokens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is discussed separately between concerned parties</a:t>
            </a:r>
          </a:p>
          <a:p>
            <a:pPr lvl="1"/>
            <a:r>
              <a:rPr lang="en-GB" dirty="0">
                <a:effectLst/>
              </a:rPr>
              <a:t>APEL, HTCondor, ARC, several sites, EGI Ops, WLCG Ops Coordination</a:t>
            </a:r>
          </a:p>
          <a:p>
            <a:pPr lvl="1"/>
            <a:r>
              <a:rPr lang="en-GB" dirty="0">
                <a:effectLst/>
              </a:rPr>
              <a:t>Stopgap approaches </a:t>
            </a:r>
            <a:r>
              <a:rPr lang="en-GB" dirty="0"/>
              <a:t>for the time being</a:t>
            </a:r>
          </a:p>
          <a:p>
            <a:pPr lvl="2"/>
            <a:r>
              <a:rPr lang="en-GB" dirty="0">
                <a:effectLst/>
              </a:rPr>
              <a:t>Map token issuers / subjects / … to </a:t>
            </a:r>
            <a:r>
              <a:rPr lang="en-GB" b="1" dirty="0">
                <a:effectLst/>
              </a:rPr>
              <a:t>pseudo</a:t>
            </a:r>
            <a:r>
              <a:rPr lang="en-GB" dirty="0">
                <a:effectLst/>
              </a:rPr>
              <a:t> VOMS FQANs</a:t>
            </a:r>
          </a:p>
          <a:p>
            <a:pPr lvl="2"/>
            <a:r>
              <a:rPr lang="en-GB" dirty="0"/>
              <a:t>The rest of the machinery can stay unchanged</a:t>
            </a:r>
            <a:endParaRPr lang="en-GB" dirty="0">
              <a:effectLst/>
            </a:endParaRPr>
          </a:p>
          <a:p>
            <a:pPr lvl="1"/>
            <a:r>
              <a:rPr lang="en-GB" dirty="0"/>
              <a:t>M</a:t>
            </a:r>
            <a:r>
              <a:rPr lang="en-GB" dirty="0">
                <a:effectLst/>
              </a:rPr>
              <a:t>edium-term solution expected from the </a:t>
            </a:r>
            <a:r>
              <a:rPr lang="en-GB" dirty="0">
                <a:solidFill>
                  <a:schemeClr val="tx1"/>
                </a:solidFill>
                <a:effectLst/>
              </a:rPr>
              <a:t>GUT Profile WG </a:t>
            </a:r>
            <a:r>
              <a:rPr lang="en-GB" dirty="0">
                <a:effectLst/>
              </a:rPr>
              <a:t>(see later)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E72EA83-C672-EAE2-EF2C-D5A2E862C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</a:t>
            </a:r>
            <a:r>
              <a:rPr lang="en-CH"/>
              <a:t>omputing   (2)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69C632-9BCB-B223-C957-27645175FF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2960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D95006C-5250-BABF-7780-CFF263B152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809296"/>
            <a:ext cx="11164615" cy="5475889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0000"/>
                </a:solidFill>
                <a:cs typeface="Arial" panose="020B0604020202020204" pitchFamily="34" charset="0"/>
              </a:rPr>
              <a:t>~All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production instances at CERN are on 1.8.4 since March </a:t>
            </a:r>
            <a:r>
              <a:rPr lang="en-GB" dirty="0">
                <a:solidFill>
                  <a:srgbClr val="000000"/>
                </a:solidFill>
                <a:cs typeface="Arial" panose="020B0604020202020204" pitchFamily="34" charset="0"/>
              </a:rPr>
              <a:t>27</a:t>
            </a:r>
          </a:p>
          <a:p>
            <a:pPr lvl="1"/>
            <a:r>
              <a:rPr lang="en-GB" dirty="0">
                <a:effectLst/>
              </a:rPr>
              <a:t>One was finally done on April 4 because of an issue with cloning its DB</a:t>
            </a:r>
            <a:endParaRPr lang="en-GB" dirty="0">
              <a:solidFill>
                <a:srgbClr val="000000"/>
              </a:solidFill>
              <a:effectLst/>
              <a:cs typeface="Arial" panose="020B0604020202020204" pitchFamily="34" charset="0"/>
            </a:endParaRPr>
          </a:p>
          <a:p>
            <a:pPr lvl="1"/>
            <a:r>
              <a:rPr lang="en-GB" dirty="0">
                <a:effectLst/>
              </a:rPr>
              <a:t>The services have been running OK</a:t>
            </a:r>
          </a:p>
          <a:p>
            <a:pPr lvl="1"/>
            <a:r>
              <a:rPr lang="en-GB" dirty="0"/>
              <a:t>It fixed a long-standing security concern about anonymous clients</a:t>
            </a:r>
          </a:p>
          <a:p>
            <a:pPr lvl="1"/>
            <a:endParaRPr lang="en-GB" dirty="0">
              <a:effectLst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The “</a:t>
            </a:r>
            <a:r>
              <a:rPr lang="en-GB" dirty="0">
                <a:solidFill>
                  <a:srgbClr val="008F00"/>
                </a:solidFill>
                <a:effectLst/>
                <a:cs typeface="Arial" panose="020B0604020202020204" pitchFamily="34" charset="0"/>
              </a:rPr>
              <a:t>dteam</a:t>
            </a:r>
            <a:r>
              <a:rPr lang="en-GB" dirty="0">
                <a:solidFill>
                  <a:srgbClr val="000000"/>
                </a:solidFill>
                <a:cs typeface="Arial" panose="020B0604020202020204" pitchFamily="34" charset="0"/>
              </a:rPr>
              <a:t>”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  <a:hlinkClick r:id="rId2"/>
              </a:rPr>
              <a:t>instance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is usable for service monitoring with tokens</a:t>
            </a:r>
          </a:p>
          <a:p>
            <a:pPr lvl="1"/>
            <a:r>
              <a:rPr lang="en-GB" dirty="0">
                <a:effectLst/>
              </a:rPr>
              <a:t>Users are imported from the </a:t>
            </a:r>
            <a:r>
              <a:rPr lang="en-GB" dirty="0">
                <a:effectLst/>
                <a:hlinkClick r:id="rId3"/>
              </a:rPr>
              <a:t>VOMS-Admin</a:t>
            </a:r>
            <a:r>
              <a:rPr lang="en-GB" dirty="0">
                <a:effectLst/>
              </a:rPr>
              <a:t> service until its retirement</a:t>
            </a:r>
          </a:p>
          <a:p>
            <a:pPr lvl="1"/>
            <a:r>
              <a:rPr lang="en-GB" dirty="0">
                <a:effectLst/>
              </a:rPr>
              <a:t>VO membership is managed by EGI Operations and WLCG Ops Coordination</a:t>
            </a:r>
          </a:p>
          <a:p>
            <a:pPr lvl="1"/>
            <a:endParaRPr lang="en-GB" dirty="0">
              <a:solidFill>
                <a:srgbClr val="000000"/>
              </a:solidFill>
              <a:effectLst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 campaign has been launched on April 19 for sites to configure support for the instance for the “</a:t>
            </a:r>
            <a:r>
              <a:rPr lang="en-GB" dirty="0">
                <a:solidFill>
                  <a:srgbClr val="0432FF"/>
                </a:solidFill>
                <a:effectLst/>
                <a:cs typeface="Arial" panose="020B0604020202020204" pitchFamily="34" charset="0"/>
              </a:rPr>
              <a:t>ops</a:t>
            </a:r>
            <a:r>
              <a:rPr lang="en-GB" dirty="0">
                <a:solidFill>
                  <a:srgbClr val="000000"/>
                </a:solidFill>
                <a:cs typeface="Arial" panose="020B0604020202020204" pitchFamily="34" charset="0"/>
              </a:rPr>
              <a:t>”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VO by June 1</a:t>
            </a:r>
            <a:r>
              <a:rPr lang="en-GB" baseline="3000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st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endParaRPr lang="en-GB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lvl="1"/>
            <a:r>
              <a:rPr lang="en-GB" dirty="0">
                <a:effectLst/>
              </a:rPr>
              <a:t>156 tickets, &gt;= 95 solved</a:t>
            </a:r>
            <a:r>
              <a:rPr lang="en-GB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9272EA4-1661-A1F2-0A51-E01C8107A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>
                <a:hlinkClick r:id="rId4"/>
              </a:rPr>
              <a:t>IAM</a:t>
            </a:r>
            <a:r>
              <a:rPr lang="en-CH"/>
              <a:t> service developments   (1)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CF6027-10E5-2D22-A4D4-C7EDEDB06C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4411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D95006C-5250-BABF-7780-CFF263B152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809296"/>
            <a:ext cx="11175125" cy="5475889"/>
          </a:xfrm>
        </p:spPr>
        <p:txBody>
          <a:bodyPr>
            <a:normAutofit fontScale="92500" lnSpcReduction="10000"/>
          </a:bodyPr>
          <a:lstStyle/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New instances for the LHC experiments have been created on </a:t>
            </a:r>
            <a:r>
              <a:rPr lang="en-GB" b="1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Kubernetes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, sharing thei</a:t>
            </a:r>
            <a:r>
              <a:rPr lang="en-GB" dirty="0">
                <a:solidFill>
                  <a:srgbClr val="000000"/>
                </a:solidFill>
                <a:cs typeface="Arial" panose="020B0604020202020204" pitchFamily="34" charset="0"/>
              </a:rPr>
              <a:t>r DBs with the </a:t>
            </a:r>
            <a:r>
              <a:rPr lang="en-GB" i="1" dirty="0">
                <a:solidFill>
                  <a:srgbClr val="000000"/>
                </a:solidFill>
                <a:cs typeface="Arial" panose="020B0604020202020204" pitchFamily="34" charset="0"/>
              </a:rPr>
              <a:t>OpenShift</a:t>
            </a:r>
            <a:r>
              <a:rPr lang="en-GB" dirty="0">
                <a:solidFill>
                  <a:srgbClr val="000000"/>
                </a:solidFill>
                <a:cs typeface="Arial" panose="020B0604020202020204" pitchFamily="34" charset="0"/>
              </a:rPr>
              <a:t> instances</a:t>
            </a:r>
            <a:endParaRPr lang="en-GB" dirty="0">
              <a:solidFill>
                <a:srgbClr val="000000"/>
              </a:solidFill>
              <a:effectLst/>
              <a:cs typeface="Arial" panose="020B0604020202020204" pitchFamily="34" charset="0"/>
            </a:endParaRPr>
          </a:p>
          <a:p>
            <a:pPr lvl="1"/>
            <a:r>
              <a:rPr lang="en-GB" dirty="0">
                <a:effectLst/>
              </a:rPr>
              <a:t>For better </a:t>
            </a:r>
            <a:r>
              <a:rPr lang="en-GB" b="1" dirty="0">
                <a:effectLst/>
              </a:rPr>
              <a:t>load-balancing</a:t>
            </a:r>
            <a:r>
              <a:rPr lang="en-GB" dirty="0">
                <a:effectLst/>
              </a:rPr>
              <a:t>, </a:t>
            </a:r>
            <a:r>
              <a:rPr lang="en-GB" b="1" dirty="0">
                <a:effectLst/>
              </a:rPr>
              <a:t>logging</a:t>
            </a:r>
            <a:r>
              <a:rPr lang="en-GB" dirty="0">
                <a:effectLst/>
              </a:rPr>
              <a:t>, </a:t>
            </a:r>
            <a:r>
              <a:rPr lang="en-GB" b="1" dirty="0">
                <a:effectLst/>
              </a:rPr>
              <a:t>monitoring</a:t>
            </a:r>
            <a:r>
              <a:rPr lang="en-GB" dirty="0">
                <a:effectLst/>
              </a:rPr>
              <a:t>, </a:t>
            </a:r>
            <a:r>
              <a:rPr lang="en-GB" b="1" dirty="0">
                <a:effectLst/>
              </a:rPr>
              <a:t>GitOps</a:t>
            </a:r>
            <a:r>
              <a:rPr lang="en-GB" dirty="0">
                <a:effectLst/>
              </a:rPr>
              <a:t> and </a:t>
            </a:r>
            <a:r>
              <a:rPr lang="en-GB" b="1" dirty="0">
                <a:effectLst/>
              </a:rPr>
              <a:t>HA</a:t>
            </a:r>
            <a:r>
              <a:rPr lang="en-GB" dirty="0">
                <a:effectLst/>
              </a:rPr>
              <a:t> options</a:t>
            </a:r>
          </a:p>
          <a:p>
            <a:pPr lvl="1"/>
            <a:r>
              <a:rPr lang="en-GB" dirty="0">
                <a:effectLst/>
              </a:rPr>
              <a:t>They will eventually replace the current production instances on OpenShift</a:t>
            </a:r>
          </a:p>
          <a:p>
            <a:pPr lvl="2"/>
            <a:r>
              <a:rPr lang="en-GB" dirty="0"/>
              <a:t>Dates t</a:t>
            </a:r>
            <a:r>
              <a:rPr lang="en-GB" dirty="0">
                <a:effectLst/>
              </a:rPr>
              <a:t>o be decided per experiment</a:t>
            </a:r>
          </a:p>
          <a:p>
            <a:pPr lvl="1"/>
            <a:r>
              <a:rPr lang="en-GB" dirty="0"/>
              <a:t>S</a:t>
            </a:r>
            <a:r>
              <a:rPr lang="en-GB" dirty="0">
                <a:effectLst/>
              </a:rPr>
              <a:t>ites have been ticketed to add support for the</a:t>
            </a:r>
            <a:r>
              <a:rPr lang="en-CH">
                <a:effectLst/>
              </a:rPr>
              <a:t> </a:t>
            </a:r>
            <a:r>
              <a:rPr lang="en-GB" dirty="0">
                <a:effectLst/>
              </a:rPr>
              <a:t>future VOMS endpoints and token issuers </a:t>
            </a:r>
            <a:r>
              <a:rPr lang="en-GB" dirty="0"/>
              <a:t>by May 31</a:t>
            </a:r>
            <a:r>
              <a:rPr lang="en-GB" baseline="30000" dirty="0"/>
              <a:t>st</a:t>
            </a:r>
            <a:r>
              <a:rPr lang="en-GB" dirty="0"/>
              <a:t> </a:t>
            </a:r>
            <a:endParaRPr lang="en-GB" dirty="0">
              <a:effectLst/>
            </a:endParaRPr>
          </a:p>
          <a:p>
            <a:pPr lvl="1"/>
            <a:endParaRPr lang="en-GB" dirty="0">
              <a:effectLst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 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  <a:hlinkClick r:id="rId2"/>
              </a:rPr>
              <a:t>timeline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with </a:t>
            </a:r>
            <a:r>
              <a:rPr lang="en-GB" i="1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tentative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milestones for the transition from </a:t>
            </a:r>
            <a:r>
              <a:rPr lang="en-GB" dirty="0">
                <a:solidFill>
                  <a:srgbClr val="FF0000"/>
                </a:solidFill>
                <a:effectLst/>
                <a:cs typeface="Arial" panose="020B0604020202020204" pitchFamily="34" charset="0"/>
              </a:rPr>
              <a:t>VOMS-Admin</a:t>
            </a:r>
            <a:r>
              <a:rPr lang="en-GB" dirty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to </a:t>
            </a:r>
            <a:r>
              <a:rPr lang="en-GB" dirty="0">
                <a:solidFill>
                  <a:srgbClr val="008F00"/>
                </a:solidFill>
                <a:effectLst/>
                <a:cs typeface="Arial" panose="020B0604020202020204" pitchFamily="34" charset="0"/>
              </a:rPr>
              <a:t>full dependence on IAM 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has been agreed for the LHC experiments</a:t>
            </a:r>
          </a:p>
          <a:p>
            <a:pPr lvl="1"/>
            <a:r>
              <a:rPr lang="en-GB" dirty="0">
                <a:effectLst/>
              </a:rPr>
              <a:t>Some IAM code improvements should still happen in May and/or June</a:t>
            </a:r>
          </a:p>
          <a:p>
            <a:pPr lvl="1"/>
            <a:r>
              <a:rPr lang="en-GB" dirty="0">
                <a:effectLst/>
              </a:rPr>
              <a:t>VO admin training material has been provided, still to be improved further</a:t>
            </a:r>
          </a:p>
          <a:p>
            <a:pPr lvl="1"/>
            <a:r>
              <a:rPr lang="en-GB" b="1" dirty="0">
                <a:solidFill>
                  <a:srgbClr val="008F00"/>
                </a:solidFill>
                <a:effectLst/>
              </a:rPr>
              <a:t>Supported use cases </a:t>
            </a:r>
            <a:r>
              <a:rPr lang="en-GB" dirty="0">
                <a:effectLst/>
              </a:rPr>
              <a:t>for the time being are:</a:t>
            </a:r>
          </a:p>
          <a:p>
            <a:pPr lvl="2"/>
            <a:r>
              <a:rPr lang="en-GB" sz="2300" dirty="0">
                <a:effectLst/>
              </a:rPr>
              <a:t>VO management</a:t>
            </a:r>
            <a:endParaRPr lang="en-GB" sz="2300" dirty="0"/>
          </a:p>
          <a:p>
            <a:pPr lvl="2"/>
            <a:r>
              <a:rPr lang="en-GB" sz="2300" dirty="0">
                <a:effectLst/>
              </a:rPr>
              <a:t>VOMS proxies</a:t>
            </a:r>
          </a:p>
          <a:p>
            <a:pPr lvl="2"/>
            <a:r>
              <a:rPr lang="en-GB" sz="2300" b="1" dirty="0">
                <a:solidFill>
                  <a:srgbClr val="0432FF"/>
                </a:solidFill>
              </a:rPr>
              <a:t>L</a:t>
            </a:r>
            <a:r>
              <a:rPr lang="en-GB" sz="2300" b="1" dirty="0">
                <a:solidFill>
                  <a:srgbClr val="0432FF"/>
                </a:solidFill>
                <a:effectLst/>
              </a:rPr>
              <a:t>ow-rate</a:t>
            </a:r>
            <a:r>
              <a:rPr lang="en-GB" sz="2300" dirty="0">
                <a:effectLst/>
              </a:rPr>
              <a:t> token issuance for pilot jobs, SAM tests etc.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9272EA4-1661-A1F2-0A51-E01C8107A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>
                <a:hlinkClick r:id="rId3"/>
              </a:rPr>
              <a:t>IAM</a:t>
            </a:r>
            <a:r>
              <a:rPr lang="en-CH"/>
              <a:t> service developments   (2)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CF6027-10E5-2D22-A4D4-C7EDEDB06C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92952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D95006C-5250-BABF-7780-CFF263B152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809296"/>
            <a:ext cx="11175125" cy="5475889"/>
          </a:xfrm>
        </p:spPr>
        <p:txBody>
          <a:bodyPr>
            <a:normAutofit/>
          </a:bodyPr>
          <a:lstStyle/>
          <a:p>
            <a:r>
              <a:rPr lang="en-GB" sz="2300" dirty="0">
                <a:effectLst/>
              </a:rPr>
              <a:t>April 29</a:t>
            </a:r>
          </a:p>
          <a:p>
            <a:pPr lvl="1"/>
            <a:r>
              <a:rPr lang="en-GB" sz="1800" dirty="0">
                <a:effectLst/>
              </a:rPr>
              <a:t>Remove legacy VOMS servers from “vomses” – in production for Puppet at CERN as of </a:t>
            </a:r>
            <a:r>
              <a:rPr lang="en-GB" sz="1800" b="1" dirty="0">
                <a:effectLst/>
              </a:rPr>
              <a:t>May 7</a:t>
            </a:r>
          </a:p>
          <a:p>
            <a:pPr lvl="2"/>
            <a:r>
              <a:rPr lang="en-GB" sz="1800" i="1" dirty="0"/>
              <a:t>Many </a:t>
            </a:r>
            <a:r>
              <a:rPr lang="en-GB" sz="1800" i="1" dirty="0">
                <a:solidFill>
                  <a:srgbClr val="FF0000"/>
                </a:solidFill>
              </a:rPr>
              <a:t>tickets</a:t>
            </a:r>
            <a:r>
              <a:rPr lang="en-GB" sz="1800" i="1" dirty="0"/>
              <a:t> from users who were </a:t>
            </a:r>
            <a:r>
              <a:rPr lang="en-GB" sz="1800" i="1" dirty="0">
                <a:solidFill>
                  <a:srgbClr val="FF0000"/>
                </a:solidFill>
              </a:rPr>
              <a:t>disabled</a:t>
            </a:r>
            <a:r>
              <a:rPr lang="en-GB" sz="1800" i="1" dirty="0"/>
              <a:t> in IAM due to sync </a:t>
            </a:r>
            <a:r>
              <a:rPr lang="en-GB" sz="1800" i="1" dirty="0">
                <a:solidFill>
                  <a:srgbClr val="FF0000"/>
                </a:solidFill>
              </a:rPr>
              <a:t>issues</a:t>
            </a:r>
            <a:r>
              <a:rPr lang="en-GB" sz="1800" i="1" dirty="0"/>
              <a:t>, all </a:t>
            </a:r>
            <a:r>
              <a:rPr lang="en-GB" sz="1800" b="1" i="1" dirty="0">
                <a:solidFill>
                  <a:srgbClr val="008F00"/>
                </a:solidFill>
              </a:rPr>
              <a:t>fixed</a:t>
            </a:r>
            <a:r>
              <a:rPr lang="en-GB" sz="1800" i="1" dirty="0"/>
              <a:t> manually</a:t>
            </a:r>
            <a:endParaRPr lang="en-GB" sz="1800" i="1" dirty="0">
              <a:effectLst/>
            </a:endParaRPr>
          </a:p>
          <a:p>
            <a:pPr lvl="2"/>
            <a:r>
              <a:rPr lang="en-GB" sz="1800" dirty="0">
                <a:solidFill>
                  <a:srgbClr val="000000"/>
                </a:solidFill>
                <a:effectLst/>
              </a:rPr>
              <a:t>Versions 2.0.0 of the wlcg-voms rpms only contain the LSC files, no “vomses” files</a:t>
            </a:r>
            <a:endParaRPr lang="en-GB" dirty="0">
              <a:solidFill>
                <a:srgbClr val="000000"/>
              </a:solidFill>
              <a:effectLst/>
            </a:endParaRPr>
          </a:p>
          <a:p>
            <a:pPr lvl="2"/>
            <a:r>
              <a:rPr lang="en-GB" sz="1800" dirty="0">
                <a:solidFill>
                  <a:srgbClr val="000000"/>
                </a:solidFill>
                <a:effectLst/>
              </a:rPr>
              <a:t>Broadcast sent to wlcg-operations list</a:t>
            </a:r>
          </a:p>
          <a:p>
            <a:pPr lvl="2"/>
            <a:r>
              <a:rPr lang="en-GB" sz="1800" dirty="0">
                <a:solidFill>
                  <a:srgbClr val="000000"/>
                </a:solidFill>
                <a:effectLst/>
              </a:rPr>
              <a:t>Not critical: voms-proxy-init would fail over to a VOMS server that works</a:t>
            </a:r>
          </a:p>
          <a:p>
            <a:r>
              <a:rPr lang="en-GB" sz="2300" dirty="0"/>
              <a:t>May 06</a:t>
            </a:r>
          </a:p>
          <a:p>
            <a:pPr lvl="1"/>
            <a:r>
              <a:rPr lang="en-GB" sz="1800" dirty="0">
                <a:effectLst/>
              </a:rPr>
              <a:t>VOMS-Admin switched off for first VO → delayed until after the WLCG workshop</a:t>
            </a:r>
          </a:p>
          <a:p>
            <a:pPr lvl="2"/>
            <a:r>
              <a:rPr lang="en-GB" sz="1800" dirty="0">
                <a:effectLst/>
              </a:rPr>
              <a:t>No VOMS-Admin service is deleted yet</a:t>
            </a:r>
          </a:p>
          <a:p>
            <a:r>
              <a:rPr lang="en-GB" sz="2300" dirty="0">
                <a:effectLst/>
              </a:rPr>
              <a:t>May 31</a:t>
            </a:r>
          </a:p>
          <a:p>
            <a:pPr lvl="1"/>
            <a:r>
              <a:rPr lang="en-GB" sz="1800" dirty="0"/>
              <a:t>D</a:t>
            </a:r>
            <a:r>
              <a:rPr lang="en-GB" sz="1800" dirty="0">
                <a:effectLst/>
              </a:rPr>
              <a:t>eadline for sites to have configured support for the Kubernetes instances, </a:t>
            </a:r>
            <a:r>
              <a:rPr lang="en-GB" sz="1800" i="1" dirty="0">
                <a:effectLst/>
              </a:rPr>
              <a:t>including “ops”</a:t>
            </a:r>
          </a:p>
          <a:p>
            <a:pPr lvl="1"/>
            <a:r>
              <a:rPr lang="en-GB" sz="1800" dirty="0">
                <a:effectLst/>
              </a:rPr>
              <a:t>Start considering switching off OpenShift instances – unlikely to happen before July → September…</a:t>
            </a:r>
          </a:p>
          <a:p>
            <a:pPr lvl="2"/>
            <a:r>
              <a:rPr lang="en-GB" sz="1800" dirty="0">
                <a:solidFill>
                  <a:srgbClr val="000000"/>
                </a:solidFill>
                <a:effectLst/>
              </a:rPr>
              <a:t>Possibly depending on HA situation on Kubernetes</a:t>
            </a:r>
          </a:p>
          <a:p>
            <a:pPr lvl="2"/>
            <a:r>
              <a:rPr lang="en-GB" sz="1800" dirty="0">
                <a:solidFill>
                  <a:srgbClr val="000000"/>
                </a:solidFill>
                <a:effectLst/>
              </a:rPr>
              <a:t>Ultimately also the oidc-agent menu listing IAM instances should be updated accordingly</a:t>
            </a:r>
          </a:p>
          <a:p>
            <a:r>
              <a:rPr lang="en-GB" sz="2300" dirty="0"/>
              <a:t>June 03</a:t>
            </a:r>
          </a:p>
          <a:p>
            <a:pPr lvl="1"/>
            <a:r>
              <a:rPr lang="en-GB" sz="1800" dirty="0">
                <a:effectLst/>
              </a:rPr>
              <a:t>VOMS-Admin switched off for last VO – </a:t>
            </a:r>
            <a:r>
              <a:rPr lang="en-GB" sz="1800" i="1" dirty="0">
                <a:effectLst/>
              </a:rPr>
              <a:t>some may need a bit more time (final deadline </a:t>
            </a:r>
            <a:r>
              <a:rPr lang="en-GB" sz="1800" i="1" dirty="0">
                <a:solidFill>
                  <a:schemeClr val="tx1"/>
                </a:solidFill>
                <a:effectLst/>
              </a:rPr>
              <a:t>June 30</a:t>
            </a:r>
            <a:r>
              <a:rPr lang="en-GB" sz="1800" i="1" dirty="0">
                <a:effectLst/>
              </a:rPr>
              <a:t>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9272EA4-1661-A1F2-0A51-E01C8107A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VOMS-Admin phaseout </a:t>
            </a:r>
            <a:r>
              <a:rPr lang="en-CH"/>
              <a:t>snapshot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CF6027-10E5-2D22-A4D4-C7EDEDB06C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529214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965D15E-96E1-7CA2-8CD9-74D8BB0384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09297"/>
            <a:ext cx="10649607" cy="549691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DC24 was a </a:t>
            </a:r>
            <a:r>
              <a:rPr lang="en-GB" b="1" dirty="0">
                <a:solidFill>
                  <a:srgbClr val="0432FF"/>
                </a:solidFill>
                <a:effectLst/>
                <a:cs typeface="Arial" panose="020B0604020202020204" pitchFamily="34" charset="0"/>
              </a:rPr>
              <a:t>major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milestone in the 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  <a:hlinkClick r:id="rId2"/>
              </a:rPr>
              <a:t>WLCG Token Transition Timeline</a:t>
            </a:r>
            <a:endParaRPr lang="en-GB" dirty="0">
              <a:solidFill>
                <a:srgbClr val="000000"/>
              </a:solidFill>
              <a:effectLst/>
              <a:cs typeface="Arial" panose="020B0604020202020204" pitchFamily="34" charset="0"/>
            </a:endParaRPr>
          </a:p>
          <a:p>
            <a:pPr lvl="1"/>
            <a:endParaRPr lang="en-GB" dirty="0">
              <a:solidFill>
                <a:srgbClr val="000000"/>
              </a:solidFill>
              <a:effectLst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It has allowed </a:t>
            </a:r>
            <a:r>
              <a:rPr lang="en-GB" b="1" dirty="0">
                <a:solidFill>
                  <a:srgbClr val="008F00"/>
                </a:solidFill>
                <a:effectLst/>
                <a:cs typeface="Arial" panose="020B0604020202020204" pitchFamily="34" charset="0"/>
              </a:rPr>
              <a:t>scale tests 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with tokens of services involved in data management</a:t>
            </a:r>
          </a:p>
          <a:p>
            <a:pPr lvl="1"/>
            <a:r>
              <a:rPr lang="en-GB" dirty="0">
                <a:effectLst/>
              </a:rPr>
              <a:t>Rucio (ATLAS &amp; CMS) and DIRAC (LHCb)</a:t>
            </a:r>
          </a:p>
          <a:p>
            <a:pPr lvl="1"/>
            <a:r>
              <a:rPr lang="en-GB" dirty="0">
                <a:effectLst/>
              </a:rPr>
              <a:t>FTS</a:t>
            </a:r>
          </a:p>
          <a:p>
            <a:pPr lvl="1"/>
            <a:r>
              <a:rPr lang="en-GB" dirty="0">
                <a:effectLst/>
              </a:rPr>
              <a:t>IAM</a:t>
            </a:r>
          </a:p>
          <a:p>
            <a:pPr lvl="1"/>
            <a:endParaRPr lang="en-GB" dirty="0">
              <a:effectLst/>
            </a:endParaRPr>
          </a:p>
          <a:p>
            <a:r>
              <a:rPr lang="en-GB" dirty="0">
                <a:solidFill>
                  <a:srgbClr val="000000"/>
                </a:solidFill>
                <a:cs typeface="Arial" panose="020B0604020202020204" pitchFamily="34" charset="0"/>
              </a:rPr>
              <a:t>The </a:t>
            </a:r>
            <a:r>
              <a:rPr lang="en-GB" dirty="0">
                <a:solidFill>
                  <a:srgbClr val="000000"/>
                </a:solidFill>
                <a:cs typeface="Arial" panose="020B0604020202020204" pitchFamily="34" charset="0"/>
                <a:hlinkClick r:id="rId3"/>
              </a:rPr>
              <a:t>Data Challenge sessions</a:t>
            </a:r>
            <a:r>
              <a:rPr lang="en-GB" dirty="0">
                <a:solidFill>
                  <a:srgbClr val="000000"/>
                </a:solidFill>
                <a:cs typeface="Arial" panose="020B0604020202020204" pitchFamily="34" charset="0"/>
              </a:rPr>
              <a:t> of this workshop also feature observations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and discussions about the use of tokens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376D8A-3986-AA2D-9264-9ACDCEB40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/>
              <a:t>Data Challenge 2024   (1)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3F8467-4A39-2F8B-B7F7-163DC85251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7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0A6997-4431-D94D-2A14-181117627AC2}"/>
              </a:ext>
            </a:extLst>
          </p:cNvPr>
          <p:cNvSpPr txBox="1"/>
          <p:nvPr/>
        </p:nvSpPr>
        <p:spPr>
          <a:xfrm>
            <a:off x="8355727" y="2743200"/>
            <a:ext cx="2864374" cy="1477328"/>
          </a:xfrm>
          <a:prstGeom prst="rect">
            <a:avLst/>
          </a:prstGeom>
          <a:solidFill>
            <a:srgbClr val="FFFF00"/>
          </a:solidFill>
          <a:ln w="25400">
            <a:solidFill>
              <a:srgbClr val="0432FF"/>
            </a:solidFill>
          </a:ln>
        </p:spPr>
        <p:txBody>
          <a:bodyPr wrap="none" rtlCol="0">
            <a:spAutoFit/>
          </a:bodyPr>
          <a:lstStyle/>
          <a:p>
            <a:r>
              <a:rPr lang="en-CH">
                <a:solidFill>
                  <a:srgbClr val="0432FF"/>
                </a:solidFill>
              </a:rPr>
              <a:t>ALICE</a:t>
            </a:r>
            <a:r>
              <a:rPr lang="en-CH"/>
              <a:t> use “</a:t>
            </a:r>
            <a:r>
              <a:rPr lang="en-CH" i="1"/>
              <a:t>access envelope</a:t>
            </a:r>
            <a:r>
              <a:rPr lang="en-CH"/>
              <a:t>’’</a:t>
            </a:r>
            <a:br>
              <a:rPr lang="en-CH"/>
            </a:br>
            <a:r>
              <a:rPr lang="en-CH"/>
              <a:t>tokens with XRootD services</a:t>
            </a:r>
            <a:br>
              <a:rPr lang="en-CH"/>
            </a:br>
            <a:r>
              <a:rPr lang="en-CH"/>
              <a:t>since 20 years, but a future</a:t>
            </a:r>
            <a:br>
              <a:rPr lang="en-CH"/>
            </a:br>
            <a:r>
              <a:rPr lang="en-CH"/>
              <a:t>switch to WLCG tokens is an</a:t>
            </a:r>
            <a:br>
              <a:rPr lang="en-CH"/>
            </a:br>
            <a:r>
              <a:rPr lang="en-CH"/>
              <a:t>option being worked on</a:t>
            </a:r>
          </a:p>
        </p:txBody>
      </p:sp>
    </p:spTree>
    <p:extLst>
      <p:ext uri="{BB962C8B-B14F-4D97-AF65-F5344CB8AC3E}">
        <p14:creationId xmlns:p14="http://schemas.microsoft.com/office/powerpoint/2010/main" val="35062382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965D15E-96E1-7CA2-8CD9-74D8BB0384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809297"/>
            <a:ext cx="11051611" cy="5496910"/>
          </a:xfrm>
        </p:spPr>
        <p:txBody>
          <a:bodyPr>
            <a:normAutofit fontScale="92500"/>
          </a:bodyPr>
          <a:lstStyle/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DC24 has allowed us to draw conclusions from </a:t>
            </a:r>
            <a:r>
              <a:rPr lang="en-GB" b="1" dirty="0">
                <a:solidFill>
                  <a:srgbClr val="0432FF"/>
                </a:solidFill>
                <a:effectLst/>
                <a:cs typeface="Arial" panose="020B0604020202020204" pitchFamily="34" charset="0"/>
              </a:rPr>
              <a:t>millions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of transfers done with </a:t>
            </a:r>
            <a:r>
              <a:rPr lang="en-GB" dirty="0">
                <a:solidFill>
                  <a:srgbClr val="0432FF"/>
                </a:solidFill>
                <a:effectLst/>
                <a:cs typeface="Arial" panose="020B0604020202020204" pitchFamily="34" charset="0"/>
              </a:rPr>
              <a:t>tokens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!</a:t>
            </a:r>
          </a:p>
          <a:p>
            <a:pPr lvl="1"/>
            <a:endParaRPr lang="en-GB" dirty="0">
              <a:solidFill>
                <a:srgbClr val="000000"/>
              </a:solidFill>
              <a:effectLst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It is clear that some ways in which tokens were used are </a:t>
            </a:r>
            <a:r>
              <a:rPr lang="en-GB" dirty="0">
                <a:solidFill>
                  <a:srgbClr val="FF0000"/>
                </a:solidFill>
                <a:effectLst/>
                <a:cs typeface="Arial" panose="020B0604020202020204" pitchFamily="34" charset="0"/>
              </a:rPr>
              <a:t>not advisable 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for the long term</a:t>
            </a:r>
          </a:p>
          <a:p>
            <a:pPr lvl="1"/>
            <a:r>
              <a:rPr lang="en-GB" dirty="0">
                <a:effectLst/>
              </a:rPr>
              <a:t>FTS and IAM instances got </a:t>
            </a:r>
            <a:r>
              <a:rPr lang="en-GB" dirty="0">
                <a:solidFill>
                  <a:srgbClr val="FF0000"/>
                </a:solidFill>
                <a:effectLst/>
              </a:rPr>
              <a:t>overloaded</a:t>
            </a:r>
            <a:r>
              <a:rPr lang="en-GB" dirty="0">
                <a:effectLst/>
              </a:rPr>
              <a:t> in various ways, causing failures and requiring interventions</a:t>
            </a:r>
          </a:p>
          <a:p>
            <a:pPr lvl="1"/>
            <a:endParaRPr lang="en-GB" dirty="0">
              <a:effectLst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Several ideas for more </a:t>
            </a:r>
            <a:r>
              <a:rPr lang="en-GB" b="1" dirty="0">
                <a:solidFill>
                  <a:srgbClr val="008F00"/>
                </a:solidFill>
                <a:effectLst/>
                <a:cs typeface="Arial" panose="020B0604020202020204" pitchFamily="34" charset="0"/>
              </a:rPr>
              <a:t>sustainable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use of tokens will be discussed in the </a:t>
            </a:r>
            <a:r>
              <a:rPr lang="en-GB" dirty="0">
                <a:solidFill>
                  <a:srgbClr val="000000"/>
                </a:solidFill>
                <a:cs typeface="Arial" panose="020B0604020202020204" pitchFamily="34" charset="0"/>
              </a:rPr>
              <a:t>next months 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between experts of the services involved</a:t>
            </a:r>
          </a:p>
          <a:p>
            <a:pPr lvl="1"/>
            <a:r>
              <a:rPr lang="en-GB" dirty="0"/>
              <a:t>Concerning token a</a:t>
            </a:r>
            <a:r>
              <a:rPr lang="en-GB" dirty="0">
                <a:effectLst/>
              </a:rPr>
              <a:t>udiences, scopes, lifetimes, exchanges, refreshing, ...</a:t>
            </a:r>
          </a:p>
          <a:p>
            <a:pPr lvl="1"/>
            <a:endParaRPr lang="en-GB" dirty="0">
              <a:effectLst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For the time being, we keep relying on </a:t>
            </a:r>
            <a:r>
              <a:rPr lang="en-GB" dirty="0">
                <a:solidFill>
                  <a:srgbClr val="0432FF"/>
                </a:solidFill>
                <a:effectLst/>
                <a:cs typeface="Arial" panose="020B0604020202020204" pitchFamily="34" charset="0"/>
              </a:rPr>
              <a:t>VOMS proxies 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for most of our </a:t>
            </a:r>
            <a:r>
              <a:rPr lang="en-GB" dirty="0">
                <a:solidFill>
                  <a:srgbClr val="0432FF"/>
                </a:solidFill>
                <a:effectLst/>
                <a:cs typeface="Arial" panose="020B0604020202020204" pitchFamily="34" charset="0"/>
              </a:rPr>
              <a:t>data management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376D8A-3986-AA2D-9264-9ACDCEB40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/>
              <a:t>Data Challenge 2024   (2)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3F8467-4A39-2F8B-B7F7-163DC85251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871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C9F66D8-9766-E166-7E8C-810E0E8BD2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809297"/>
            <a:ext cx="10723179" cy="5367666"/>
          </a:xfrm>
        </p:spPr>
        <p:txBody>
          <a:bodyPr>
            <a:normAutofit lnSpcReduction="10000"/>
          </a:bodyPr>
          <a:lstStyle/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Various IAM code changes are desirable in the short term</a:t>
            </a:r>
          </a:p>
          <a:p>
            <a:pPr lvl="1"/>
            <a:r>
              <a:rPr lang="en-GB" dirty="0">
                <a:effectLst/>
              </a:rPr>
              <a:t>In particular to fix VO admin-related issues in view of </a:t>
            </a:r>
            <a:r>
              <a:rPr lang="en-GB" dirty="0">
                <a:effectLst/>
                <a:hlinkClick r:id="rId2"/>
              </a:rPr>
              <a:t>VOMS-Admin EOL</a:t>
            </a:r>
            <a:endParaRPr lang="en-GB" dirty="0">
              <a:effectLst/>
            </a:endParaRPr>
          </a:p>
          <a:p>
            <a:pPr lvl="2"/>
            <a:r>
              <a:rPr lang="en-GB" dirty="0">
                <a:effectLst/>
              </a:rPr>
              <a:t>Main focus of an </a:t>
            </a:r>
            <a:r>
              <a:rPr lang="en-GB" dirty="0">
                <a:effectLst/>
                <a:hlinkClick r:id="rId3"/>
              </a:rPr>
              <a:t>IAM Hackathon</a:t>
            </a:r>
            <a:r>
              <a:rPr lang="en-GB" dirty="0"/>
              <a:t> at CNAF, May 29-30</a:t>
            </a:r>
            <a:endParaRPr lang="en-GB" dirty="0">
              <a:effectLst/>
            </a:endParaRPr>
          </a:p>
          <a:p>
            <a:pPr lvl="1"/>
            <a:r>
              <a:rPr lang="en-GB" dirty="0">
                <a:effectLst/>
              </a:rPr>
              <a:t>Lessons learned from </a:t>
            </a:r>
            <a:r>
              <a:rPr lang="en-GB" dirty="0">
                <a:solidFill>
                  <a:srgbClr val="008F00"/>
                </a:solidFill>
                <a:effectLst/>
              </a:rPr>
              <a:t>DC24</a:t>
            </a:r>
            <a:r>
              <a:rPr lang="en-GB" dirty="0">
                <a:effectLst/>
              </a:rPr>
              <a:t> will be taken into account later</a:t>
            </a:r>
          </a:p>
          <a:p>
            <a:pPr lvl="2"/>
            <a:r>
              <a:rPr lang="en-GB" dirty="0">
                <a:solidFill>
                  <a:srgbClr val="000000"/>
                </a:solidFill>
                <a:effectLst/>
              </a:rPr>
              <a:t>In particular, stop storing access tokens in the DB</a:t>
            </a:r>
          </a:p>
          <a:p>
            <a:pPr lvl="1"/>
            <a:r>
              <a:rPr lang="en-GB" b="1" dirty="0">
                <a:solidFill>
                  <a:srgbClr val="FF0000"/>
                </a:solidFill>
              </a:rPr>
              <a:t>N</a:t>
            </a:r>
            <a:r>
              <a:rPr lang="en-GB" b="1" dirty="0">
                <a:solidFill>
                  <a:srgbClr val="FF0000"/>
                </a:solidFill>
                <a:effectLst/>
              </a:rPr>
              <a:t>o high-rate usage </a:t>
            </a:r>
            <a:r>
              <a:rPr lang="en-GB" dirty="0">
                <a:effectLst/>
              </a:rPr>
              <a:t>is foreseen for the time being</a:t>
            </a:r>
          </a:p>
          <a:p>
            <a:pPr lvl="2"/>
            <a:r>
              <a:rPr lang="en-GB" dirty="0">
                <a:solidFill>
                  <a:srgbClr val="000000"/>
                </a:solidFill>
                <a:effectLst/>
              </a:rPr>
              <a:t>First, </a:t>
            </a:r>
            <a:r>
              <a:rPr lang="en-GB" b="1" dirty="0">
                <a:solidFill>
                  <a:srgbClr val="008F00"/>
                </a:solidFill>
                <a:effectLst/>
              </a:rPr>
              <a:t>sustainable</a:t>
            </a:r>
            <a:r>
              <a:rPr lang="en-GB" dirty="0">
                <a:solidFill>
                  <a:srgbClr val="000000"/>
                </a:solidFill>
                <a:effectLst/>
              </a:rPr>
              <a:t> token usage patterns have to be agreed and tested between the parties involved in data management</a:t>
            </a:r>
          </a:p>
          <a:p>
            <a:pPr lvl="2"/>
            <a:endParaRPr lang="en-GB" dirty="0">
              <a:solidFill>
                <a:srgbClr val="000000"/>
              </a:solidFill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Version 2.0 of the </a:t>
            </a:r>
            <a:r>
              <a:rPr lang="en-GB" b="1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WLCG token profile 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is under preparation</a:t>
            </a:r>
          </a:p>
          <a:p>
            <a:pPr lvl="1"/>
            <a:r>
              <a:rPr lang="en-GB" dirty="0">
                <a:effectLst/>
              </a:rPr>
              <a:t>Fixing a number of </a:t>
            </a:r>
            <a:r>
              <a:rPr lang="en-GB" dirty="0">
                <a:effectLst/>
                <a:hlinkClick r:id="rId4"/>
              </a:rPr>
              <a:t>issues</a:t>
            </a:r>
            <a:r>
              <a:rPr lang="en-GB" dirty="0">
                <a:effectLst/>
              </a:rPr>
              <a:t> encountered with v1.0</a:t>
            </a:r>
          </a:p>
          <a:p>
            <a:pPr lvl="2"/>
            <a:r>
              <a:rPr lang="en-GB" dirty="0">
                <a:solidFill>
                  <a:srgbClr val="000000"/>
                </a:solidFill>
                <a:effectLst/>
              </a:rPr>
              <a:t>In the description and/or implementation</a:t>
            </a:r>
          </a:p>
          <a:p>
            <a:pPr lvl="1"/>
            <a:r>
              <a:rPr lang="en-GB" dirty="0">
                <a:effectLst/>
              </a:rPr>
              <a:t>Most PRs have been merged and the corresponding issues closed</a:t>
            </a:r>
          </a:p>
          <a:p>
            <a:pPr lvl="2"/>
            <a:r>
              <a:rPr lang="en-GB" dirty="0"/>
              <a:t>A few open cases need to be discussed in AuthZ or </a:t>
            </a:r>
            <a:r>
              <a:rPr lang="en-GB" dirty="0">
                <a:hlinkClick r:id="rId5"/>
              </a:rPr>
              <a:t>DOMA BDT WG</a:t>
            </a:r>
            <a:r>
              <a:rPr lang="en-GB" dirty="0"/>
              <a:t> meetings</a:t>
            </a:r>
            <a:endParaRPr lang="en-GB" dirty="0">
              <a:effectLst/>
            </a:endParaRPr>
          </a:p>
          <a:p>
            <a:pPr lvl="2"/>
            <a:r>
              <a:rPr lang="en-US" dirty="0"/>
              <a:t>More difficult cases will be postponed for future revisions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575A6A6-FA6F-50EC-3A4C-4EF5066768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>
                <a:hlinkClick r:id="rId6"/>
              </a:rPr>
              <a:t>AuthZ WG</a:t>
            </a:r>
            <a:r>
              <a:rPr lang="en-CH"/>
              <a:t> items   (1)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006DD5-CF53-5140-7AFE-9446E40A2D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261603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5886</TotalTime>
  <Words>1435</Words>
  <Application>Microsoft Macintosh PowerPoint</Application>
  <PresentationFormat>Widescreen</PresentationFormat>
  <Paragraphs>156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Office Theme</vt:lpstr>
      <vt:lpstr>PowerPoint Presentation</vt:lpstr>
      <vt:lpstr>Computing   (1)</vt:lpstr>
      <vt:lpstr>Computing   (2)</vt:lpstr>
      <vt:lpstr>IAM service developments   (1)</vt:lpstr>
      <vt:lpstr>IAM service developments   (2)</vt:lpstr>
      <vt:lpstr>VOMS-Admin phaseout snapshot</vt:lpstr>
      <vt:lpstr>Data Challenge 2024   (1)</vt:lpstr>
      <vt:lpstr>Data Challenge 2024   (2)</vt:lpstr>
      <vt:lpstr>AuthZ WG items   (1)</vt:lpstr>
      <vt:lpstr>AuthZ WG items   (2)</vt:lpstr>
      <vt:lpstr>Auxiliary services</vt:lpstr>
      <vt:lpstr>Conclusions and outlook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Maarten Litmaath</dc:creator>
  <cp:lastModifiedBy>Maarten Litmaath</cp:lastModifiedBy>
  <cp:revision>324</cp:revision>
  <dcterms:created xsi:type="dcterms:W3CDTF">2021-04-05T16:54:44Z</dcterms:created>
  <dcterms:modified xsi:type="dcterms:W3CDTF">2024-05-12T20:16:02Z</dcterms:modified>
</cp:coreProperties>
</file>