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  <p:sldMasterId id="2147483661" r:id="rId2"/>
  </p:sldMasterIdLst>
  <p:notesMasterIdLst>
    <p:notesMasterId r:id="rId13"/>
  </p:notesMasterIdLst>
  <p:handoutMasterIdLst>
    <p:handoutMasterId r:id="rId14"/>
  </p:handoutMasterIdLst>
  <p:sldIdLst>
    <p:sldId id="256" r:id="rId3"/>
    <p:sldId id="283" r:id="rId4"/>
    <p:sldId id="391" r:id="rId5"/>
    <p:sldId id="389" r:id="rId6"/>
    <p:sldId id="393" r:id="rId7"/>
    <p:sldId id="275" r:id="rId8"/>
    <p:sldId id="280" r:id="rId9"/>
    <p:sldId id="281" r:id="rId10"/>
    <p:sldId id="390" r:id="rId11"/>
    <p:sldId id="282" r:id="rId12"/>
  </p:sldIdLst>
  <p:sldSz cx="12192000" cy="6858000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Geneva" charset="0"/>
        <a:cs typeface="Geneva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Geneva" charset="0"/>
        <a:cs typeface="Geneva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Geneva" charset="0"/>
        <a:cs typeface="Geneva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Geneva" charset="0"/>
        <a:cs typeface="Geneva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Geneva" charset="0"/>
        <a:cs typeface="Geneva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Geneva" charset="0"/>
        <a:cs typeface="Geneva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Geneva" charset="0"/>
        <a:cs typeface="Geneva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Geneva" charset="0"/>
        <a:cs typeface="Geneva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Geneva" charset="0"/>
        <a:cs typeface="Geneva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4204" userDrawn="1">
          <p15:clr>
            <a:srgbClr val="A4A3A4"/>
          </p15:clr>
        </p15:guide>
        <p15:guide id="2" orient="horz" pos="476" userDrawn="1">
          <p15:clr>
            <a:srgbClr val="A4A3A4"/>
          </p15:clr>
        </p15:guide>
        <p15:guide id="3" orient="horz" pos="1443" userDrawn="1">
          <p15:clr>
            <a:srgbClr val="A4A3A4"/>
          </p15:clr>
        </p15:guide>
        <p15:guide id="4" orient="horz" pos="966" userDrawn="1">
          <p15:clr>
            <a:srgbClr val="A4A3A4"/>
          </p15:clr>
        </p15:guide>
        <p15:guide id="5" orient="horz" pos="1876" userDrawn="1">
          <p15:clr>
            <a:srgbClr val="A4A3A4"/>
          </p15:clr>
        </p15:guide>
        <p15:guide id="6" orient="horz" pos="3616" userDrawn="1">
          <p15:clr>
            <a:srgbClr val="A4A3A4"/>
          </p15:clr>
        </p15:guide>
        <p15:guide id="7" pos="2920" userDrawn="1">
          <p15:clr>
            <a:srgbClr val="A4A3A4"/>
          </p15:clr>
        </p15:guide>
        <p15:guide id="8" pos="2917" userDrawn="1">
          <p15:clr>
            <a:srgbClr val="A4A3A4"/>
          </p15:clr>
        </p15:guide>
        <p15:guide id="9" pos="6701" userDrawn="1">
          <p15:clr>
            <a:srgbClr val="A4A3A4"/>
          </p15:clr>
        </p15:guide>
        <p15:guide id="10" pos="3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5125"/>
    <a:srgbClr val="F37C23"/>
    <a:srgbClr val="3C5A77"/>
    <a:srgbClr val="BC5F2B"/>
    <a:srgbClr val="32547A"/>
    <a:srgbClr val="B8561A"/>
    <a:srgbClr val="B65A1F"/>
    <a:srgbClr val="5680AB"/>
    <a:srgbClr val="7A7A7A"/>
    <a:srgbClr val="6FA8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69" autoAdjust="0"/>
    <p:restoredTop sz="96327"/>
  </p:normalViewPr>
  <p:slideViewPr>
    <p:cSldViewPr snapToGrid="0" snapToObjects="1">
      <p:cViewPr varScale="1">
        <p:scale>
          <a:sx n="112" d="100"/>
          <a:sy n="112" d="100"/>
        </p:scale>
        <p:origin x="208" y="440"/>
      </p:cViewPr>
      <p:guideLst>
        <p:guide orient="horz" pos="4204"/>
        <p:guide orient="horz" pos="476"/>
        <p:guide orient="horz" pos="1443"/>
        <p:guide orient="horz" pos="966"/>
        <p:guide orient="horz" pos="1876"/>
        <p:guide orient="horz" pos="3616"/>
        <p:guide pos="2920"/>
        <p:guide pos="2917"/>
        <p:guide pos="6701"/>
        <p:guide pos="3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B589245-636E-234E-BFAD-9607949806CA}" type="datetimeFigureOut">
              <a:rPr lang="en-US"/>
              <a:pPr>
                <a:defRPr/>
              </a:pPr>
              <a:t>5/7/24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2F3B233-32CA-1B4D-AFEE-D703F5CA5C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28637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29BCED8-DCF3-A94B-99F8-D2FB79A8911E}" type="datetimeFigureOut">
              <a:rPr lang="en-US"/>
              <a:pPr>
                <a:defRPr/>
              </a:pPr>
              <a:t>5/7/24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EA82294-BF3E-954A-9E49-35D72A5F00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7418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Geneva" charset="0"/>
        <a:cs typeface="Geneva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Geneva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Geneva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Geneva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Geneva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2bb9605261c_0_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Google Shape;290;g2bb9605261c_0_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g2bb9605261c_0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9" name="Google Shape;449;g2bb9605261c_0_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g2bbaac31b36_2_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3" name="Google Shape;513;g2bbaac31b36_2_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230416"/>
            <a:ext cx="10957984" cy="1143000"/>
          </a:xfrm>
          <a:prstGeom prst="rect">
            <a:avLst/>
          </a:prstGeom>
        </p:spPr>
        <p:txBody>
          <a:bodyPr vert="horz" lIns="0" tIns="0" rIns="0" bIns="0" anchor="b" anchorCtr="0"/>
          <a:lstStyle>
            <a:lvl1pPr algn="l">
              <a:defRPr sz="3200" b="1" i="0" baseline="0">
                <a:solidFill>
                  <a:srgbClr val="E95125"/>
                </a:solidFill>
                <a:latin typeface="Helvetica"/>
                <a:cs typeface="Helvetica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05368" y="2696828"/>
            <a:ext cx="10962217" cy="1721069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FontTx/>
              <a:buNone/>
              <a:defRPr sz="2200" b="0" i="0" baseline="0">
                <a:solidFill>
                  <a:srgbClr val="E95125"/>
                </a:solidFill>
                <a:latin typeface="Helvetica"/>
                <a:cs typeface="Helvetica"/>
              </a:defRPr>
            </a:lvl1pPr>
            <a:lvl2pPr marL="0" indent="0">
              <a:buFontTx/>
              <a:buNone/>
              <a:defRPr sz="1800" baseline="0">
                <a:solidFill>
                  <a:srgbClr val="004C97"/>
                </a:solidFill>
                <a:latin typeface="Helvetica"/>
              </a:defRPr>
            </a:lvl2pPr>
            <a:lvl3pPr marL="0" indent="0">
              <a:buFontTx/>
              <a:buNone/>
              <a:defRPr sz="1800" baseline="0">
                <a:solidFill>
                  <a:srgbClr val="004C97"/>
                </a:solidFill>
                <a:latin typeface="Helvetica"/>
              </a:defRPr>
            </a:lvl3pPr>
            <a:lvl4pPr marL="0" indent="0">
              <a:buFontTx/>
              <a:buNone/>
              <a:defRPr sz="1800" baseline="0">
                <a:solidFill>
                  <a:srgbClr val="004C97"/>
                </a:solidFill>
                <a:latin typeface="Helvetica"/>
              </a:defRPr>
            </a:lvl4pPr>
            <a:lvl5pPr marL="0" indent="0">
              <a:buFontTx/>
              <a:buNone/>
              <a:defRPr sz="1800" baseline="0">
                <a:solidFill>
                  <a:srgbClr val="004C97"/>
                </a:solidFill>
                <a:latin typeface="Helvetica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 descr="A close-up of a logo&#10;&#10;Description automatically generated">
            <a:extLst>
              <a:ext uri="{FF2B5EF4-FFF2-40B4-BE49-F238E27FC236}">
                <a16:creationId xmlns:a16="http://schemas.microsoft.com/office/drawing/2014/main" id="{877D115B-AF22-A44C-C495-F90DC02FA6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661880" y="5935829"/>
            <a:ext cx="2799620" cy="702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0231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Picture with Caption">
  <p:cSld name="1_Title, Picture with Caption"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7"/>
          <p:cNvSpPr>
            <a:spLocks noGrp="1"/>
          </p:cNvSpPr>
          <p:nvPr>
            <p:ph type="pic" idx="2"/>
          </p:nvPr>
        </p:nvSpPr>
        <p:spPr>
          <a:xfrm>
            <a:off x="605367" y="1227137"/>
            <a:ext cx="11061600" cy="4242000"/>
          </a:xfrm>
          <a:prstGeom prst="rect">
            <a:avLst/>
          </a:prstGeom>
          <a:noFill/>
          <a:ln>
            <a:noFill/>
          </a:ln>
        </p:spPr>
      </p:sp>
      <p:sp>
        <p:nvSpPr>
          <p:cNvPr id="152" name="Google Shape;152;p27"/>
          <p:cNvSpPr txBox="1">
            <a:spLocks noGrp="1"/>
          </p:cNvSpPr>
          <p:nvPr>
            <p:ph type="body" idx="1"/>
          </p:nvPr>
        </p:nvSpPr>
        <p:spPr>
          <a:xfrm>
            <a:off x="609605" y="5686119"/>
            <a:ext cx="11057600" cy="4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marR="0" lvl="0" indent="-304792" algn="l" rtl="0">
              <a:spcBef>
                <a:spcPts val="267"/>
              </a:spcBef>
              <a:spcAft>
                <a:spcPts val="0"/>
              </a:spcAft>
              <a:buClr>
                <a:srgbClr val="00B5E2"/>
              </a:buClr>
              <a:buSzPts val="1200"/>
              <a:buFont typeface="Arial"/>
              <a:buNone/>
              <a:defRPr sz="1600" b="0" i="0" u="none" strike="noStrike" cap="none">
                <a:solidFill>
                  <a:srgbClr val="00B5E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1219170" marR="0" lvl="1" indent="-304792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828754" marR="0" lvl="2" indent="-304792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867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2438339" marR="0" lvl="3" indent="-304792" algn="l" rtl="0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3047924" marR="0" lvl="4" indent="-304792" algn="l" rtl="0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3657509" marR="0" lvl="5" indent="-304792" algn="l" rtl="0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4267093" marR="0" lvl="6" indent="-304792" algn="l" rtl="0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4876678" marR="0" lvl="7" indent="-304792" algn="l" rtl="0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5486263" marR="0" lvl="8" indent="-304792" algn="l" rtl="0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3" name="Google Shape;153;p27"/>
          <p:cNvSpPr txBox="1">
            <a:spLocks noGrp="1"/>
          </p:cNvSpPr>
          <p:nvPr>
            <p:ph type="ftr" idx="11"/>
          </p:nvPr>
        </p:nvSpPr>
        <p:spPr>
          <a:xfrm>
            <a:off x="2821517" y="6488432"/>
            <a:ext cx="7329200" cy="1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200">
                <a:solidFill>
                  <a:srgbClr val="004C97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r>
              <a:rPr lang="en-US"/>
              <a:t>D Benjamin | "DUNE"</a:t>
            </a:r>
            <a:endParaRPr/>
          </a:p>
        </p:txBody>
      </p:sp>
      <p:sp>
        <p:nvSpPr>
          <p:cNvPr id="154" name="Google Shape;154;p27"/>
          <p:cNvSpPr txBox="1">
            <a:spLocks noGrp="1"/>
          </p:cNvSpPr>
          <p:nvPr>
            <p:ph type="sldNum" idx="12"/>
          </p:nvPr>
        </p:nvSpPr>
        <p:spPr>
          <a:xfrm>
            <a:off x="363679" y="6488431"/>
            <a:ext cx="700800" cy="1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1" i="0">
                <a:solidFill>
                  <a:srgbClr val="004C97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1200" b="1" i="0">
                <a:solidFill>
                  <a:srgbClr val="004C97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1200" b="1" i="0">
                <a:solidFill>
                  <a:srgbClr val="004C97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1200" b="1" i="0">
                <a:solidFill>
                  <a:srgbClr val="004C97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1200" b="1" i="0">
                <a:solidFill>
                  <a:srgbClr val="004C97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None/>
              <a:defRPr sz="1200" b="1" i="0">
                <a:solidFill>
                  <a:srgbClr val="004C97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None/>
              <a:defRPr sz="1200" b="1" i="0">
                <a:solidFill>
                  <a:srgbClr val="004C97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None/>
              <a:defRPr sz="1200" b="1" i="0">
                <a:solidFill>
                  <a:srgbClr val="004C97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None/>
              <a:defRPr sz="1200" b="1" i="0">
                <a:solidFill>
                  <a:srgbClr val="004C97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55" name="Google Shape;155;p27"/>
          <p:cNvSpPr txBox="1">
            <a:spLocks noGrp="1"/>
          </p:cNvSpPr>
          <p:nvPr>
            <p:ph type="title"/>
          </p:nvPr>
        </p:nvSpPr>
        <p:spPr>
          <a:xfrm>
            <a:off x="609605" y="425569"/>
            <a:ext cx="11057600" cy="6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2267" b="1" i="0" u="none" strike="noStrike" cap="none">
                <a:solidFill>
                  <a:srgbClr val="004C97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6" name="Google Shape;156;p27"/>
          <p:cNvSpPr txBox="1">
            <a:spLocks noGrp="1"/>
          </p:cNvSpPr>
          <p:nvPr>
            <p:ph type="dt" idx="10"/>
          </p:nvPr>
        </p:nvSpPr>
        <p:spPr>
          <a:xfrm>
            <a:off x="1305984" y="6488431"/>
            <a:ext cx="1515600" cy="1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200">
                <a:solidFill>
                  <a:srgbClr val="004C97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r>
              <a:rPr lang="en-US"/>
              <a:t>5/14/24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445026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en-US" sz="4400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05368" y="462518"/>
            <a:ext cx="10972800" cy="647102"/>
          </a:xfrm>
          <a:prstGeom prst="rect">
            <a:avLst/>
          </a:prstGeom>
        </p:spPr>
        <p:txBody>
          <a:bodyPr vert="horz" lIns="0" tIns="0" rIns="0" bIns="0">
            <a:normAutofit/>
          </a:bodyPr>
          <a:lstStyle>
            <a:lvl1pPr algn="l">
              <a:defRPr sz="4000" b="1" i="0" baseline="0">
                <a:solidFill>
                  <a:srgbClr val="E95125"/>
                </a:solidFill>
                <a:latin typeface="Helvetic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idx="11"/>
          </p:nvPr>
        </p:nvSpPr>
        <p:spPr>
          <a:xfrm>
            <a:off x="605373" y="1207770"/>
            <a:ext cx="10977028" cy="5070302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256032" indent="-265176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Arial"/>
              <a:buChar char="•"/>
              <a:defRPr sz="2200" b="0" i="0">
                <a:solidFill>
                  <a:srgbClr val="3C5A77"/>
                </a:solidFill>
                <a:latin typeface="Helvetica"/>
              </a:defRPr>
            </a:lvl1pPr>
            <a:lvl2pPr marL="541338" indent="-2667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ct val="90000"/>
              <a:buFont typeface="Lucida Grande"/>
              <a:buChar char="-"/>
              <a:defRPr sz="2000" b="0" i="0">
                <a:solidFill>
                  <a:srgbClr val="3C5A77"/>
                </a:solidFill>
                <a:latin typeface="Helvetica"/>
              </a:defRPr>
            </a:lvl2pPr>
            <a:lvl3pPr marL="898525" indent="-27305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ct val="88000"/>
              <a:buFont typeface="Arial"/>
              <a:buChar char="•"/>
              <a:defRPr sz="1800" b="0" i="0">
                <a:solidFill>
                  <a:srgbClr val="3C5A77"/>
                </a:solidFill>
                <a:latin typeface="Helvetica"/>
              </a:defRPr>
            </a:lvl3pPr>
            <a:lvl4pPr marL="1165225" indent="-2667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ct val="90000"/>
              <a:buFont typeface="Lucida Grande"/>
              <a:buChar char="-"/>
              <a:defRPr sz="1600" b="0" i="0">
                <a:solidFill>
                  <a:srgbClr val="3C5A77"/>
                </a:solidFill>
                <a:latin typeface="Helvetica"/>
              </a:defRPr>
            </a:lvl4pPr>
            <a:lvl5pPr marL="1431925" indent="-2667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ct val="88000"/>
              <a:buFont typeface="Arial"/>
              <a:buChar char="•"/>
              <a:defRPr sz="1400" b="0" i="0">
                <a:solidFill>
                  <a:srgbClr val="3C5A77"/>
                </a:solidFill>
                <a:latin typeface="Helvetica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172293" y="6549549"/>
            <a:ext cx="1331423" cy="158697"/>
          </a:xfrm>
          <a:prstGeom prst="rect">
            <a:avLst/>
          </a:prstGeom>
        </p:spPr>
        <p:txBody>
          <a:bodyPr lIns="0" tIns="0" rIns="0" bIns="0" anchor="b" anchorCtr="0"/>
          <a:lstStyle>
            <a:lvl1pPr fontAlgn="auto">
              <a:spcBef>
                <a:spcPts val="0"/>
              </a:spcBef>
              <a:spcAft>
                <a:spcPts val="0"/>
              </a:spcAft>
              <a:defRPr sz="1200" b="0" i="0" baseline="0" smtClean="0">
                <a:solidFill>
                  <a:srgbClr val="E95125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>
                <a:latin typeface="Helvetica"/>
                <a:cs typeface="Helvetica"/>
              </a:rPr>
              <a:t>5/14/24</a:t>
            </a:r>
            <a:endParaRPr lang="en-US" dirty="0">
              <a:latin typeface="Helvetica"/>
              <a:cs typeface="Helvetica"/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3714" y="6549549"/>
            <a:ext cx="5799081" cy="158697"/>
          </a:xfrm>
          <a:prstGeom prst="rect">
            <a:avLst/>
          </a:prstGeom>
        </p:spPr>
        <p:txBody>
          <a:bodyPr lIns="0" tIns="0" rIns="0" bIns="0" anchor="b" anchorCtr="0"/>
          <a:lstStyle>
            <a:lvl1pPr fontAlgn="auto">
              <a:spcBef>
                <a:spcPts val="0"/>
              </a:spcBef>
              <a:spcAft>
                <a:spcPts val="0"/>
              </a:spcAft>
              <a:defRPr sz="1200" b="0" i="0" baseline="0" dirty="0">
                <a:solidFill>
                  <a:srgbClr val="E95125"/>
                </a:solidFill>
                <a:latin typeface="Helvetica"/>
                <a:ea typeface="+mn-ea"/>
                <a:cs typeface="Helvetica"/>
              </a:defRPr>
            </a:lvl1pPr>
          </a:lstStyle>
          <a:p>
            <a:pPr>
              <a:defRPr/>
            </a:pPr>
            <a:r>
              <a:rPr lang="de-DE"/>
              <a:t>D Benjamin | "DUNE"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5368" y="6549549"/>
            <a:ext cx="566925" cy="158697"/>
          </a:xfrm>
          <a:prstGeom prst="rect">
            <a:avLst/>
          </a:prstGeom>
        </p:spPr>
        <p:txBody>
          <a:bodyPr lIns="0" tIns="0" rIns="0" bIns="0" anchor="b" anchorCtr="0"/>
          <a:lstStyle>
            <a:lvl1pPr fontAlgn="auto">
              <a:spcBef>
                <a:spcPts val="0"/>
              </a:spcBef>
              <a:spcAft>
                <a:spcPts val="0"/>
              </a:spcAft>
              <a:defRPr sz="1200" b="1" i="0" baseline="0" smtClean="0">
                <a:solidFill>
                  <a:srgbClr val="E95125"/>
                </a:solidFill>
                <a:latin typeface="Helvetica"/>
                <a:ea typeface="+mn-ea"/>
                <a:cs typeface="Helvetica"/>
              </a:defRPr>
            </a:lvl1pPr>
          </a:lstStyle>
          <a:p>
            <a:pPr>
              <a:defRPr/>
            </a:pPr>
            <a:fld id="{0C39C72E-2A13-EB4D-AD45-6D4E6ACAED8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9684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609600" y="462518"/>
            <a:ext cx="10972800" cy="647102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defRPr sz="4400" b="1" i="0" baseline="0">
                <a:solidFill>
                  <a:srgbClr val="E95125"/>
                </a:solidFill>
                <a:latin typeface="Helvetic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172293" y="6549549"/>
            <a:ext cx="1331423" cy="158697"/>
          </a:xfrm>
          <a:prstGeom prst="rect">
            <a:avLst/>
          </a:prstGeom>
        </p:spPr>
        <p:txBody>
          <a:bodyPr lIns="0" tIns="0" rIns="0" bIns="0" anchor="b" anchorCtr="0"/>
          <a:lstStyle>
            <a:lvl1pPr fontAlgn="auto">
              <a:spcBef>
                <a:spcPts val="0"/>
              </a:spcBef>
              <a:spcAft>
                <a:spcPts val="0"/>
              </a:spcAft>
              <a:defRPr sz="1200" b="0" i="0" baseline="0" smtClean="0">
                <a:solidFill>
                  <a:srgbClr val="E95125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>
                <a:latin typeface="Helvetica"/>
                <a:cs typeface="Helvetica"/>
              </a:rPr>
              <a:t>5/14/24</a:t>
            </a:r>
            <a:endParaRPr lang="en-US" dirty="0">
              <a:latin typeface="Helvetica"/>
              <a:cs typeface="Helvetica"/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3714" y="6549549"/>
            <a:ext cx="5799081" cy="158697"/>
          </a:xfrm>
          <a:prstGeom prst="rect">
            <a:avLst/>
          </a:prstGeom>
        </p:spPr>
        <p:txBody>
          <a:bodyPr lIns="0" tIns="0" rIns="0" bIns="0" anchor="b" anchorCtr="0"/>
          <a:lstStyle>
            <a:lvl1pPr fontAlgn="auto">
              <a:spcBef>
                <a:spcPts val="0"/>
              </a:spcBef>
              <a:spcAft>
                <a:spcPts val="0"/>
              </a:spcAft>
              <a:defRPr sz="1200" b="0" i="0" baseline="0" dirty="0">
                <a:solidFill>
                  <a:srgbClr val="E95125"/>
                </a:solidFill>
                <a:latin typeface="Helvetica"/>
                <a:ea typeface="+mn-ea"/>
                <a:cs typeface="Helvetica"/>
              </a:defRPr>
            </a:lvl1pPr>
          </a:lstStyle>
          <a:p>
            <a:pPr>
              <a:defRPr/>
            </a:pPr>
            <a:r>
              <a:rPr lang="de-DE"/>
              <a:t>D Benjamin | "DUNE"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5368" y="6549549"/>
            <a:ext cx="566925" cy="158697"/>
          </a:xfrm>
          <a:prstGeom prst="rect">
            <a:avLst/>
          </a:prstGeom>
        </p:spPr>
        <p:txBody>
          <a:bodyPr lIns="0" tIns="0" rIns="0" bIns="0" anchor="b" anchorCtr="0"/>
          <a:lstStyle>
            <a:lvl1pPr fontAlgn="auto">
              <a:spcBef>
                <a:spcPts val="0"/>
              </a:spcBef>
              <a:spcAft>
                <a:spcPts val="0"/>
              </a:spcAft>
              <a:defRPr sz="1200" b="1" i="0" baseline="0" smtClean="0">
                <a:solidFill>
                  <a:srgbClr val="E95125"/>
                </a:solidFill>
                <a:latin typeface="Helvetica"/>
                <a:ea typeface="+mn-ea"/>
                <a:cs typeface="Helvetica"/>
              </a:defRPr>
            </a:lvl1pPr>
          </a:lstStyle>
          <a:p>
            <a:pPr>
              <a:defRPr/>
            </a:pPr>
            <a:fld id="{0C39C72E-2A13-EB4D-AD45-6D4E6ACAED8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1"/>
          </p:nvPr>
        </p:nvSpPr>
        <p:spPr>
          <a:xfrm>
            <a:off x="605368" y="1207770"/>
            <a:ext cx="5321000" cy="5031626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256032" indent="-265176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Arial"/>
              <a:buChar char="•"/>
              <a:defRPr sz="2200" b="0" i="0">
                <a:solidFill>
                  <a:srgbClr val="3C5A77"/>
                </a:solidFill>
                <a:latin typeface="Helvetica"/>
              </a:defRPr>
            </a:lvl1pPr>
            <a:lvl2pPr marL="541338" indent="-2667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ct val="90000"/>
              <a:buFont typeface="Lucida Grande"/>
              <a:buChar char="-"/>
              <a:defRPr sz="2000" b="0" i="0">
                <a:solidFill>
                  <a:srgbClr val="3C5A77"/>
                </a:solidFill>
                <a:latin typeface="Helvetica"/>
              </a:defRPr>
            </a:lvl2pPr>
            <a:lvl3pPr marL="898525" indent="-27305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ct val="88000"/>
              <a:buFont typeface="Arial"/>
              <a:buChar char="•"/>
              <a:defRPr sz="1800" b="0" i="0">
                <a:solidFill>
                  <a:srgbClr val="3C5A77"/>
                </a:solidFill>
                <a:latin typeface="Helvetica"/>
              </a:defRPr>
            </a:lvl3pPr>
            <a:lvl4pPr marL="1165225" indent="-2667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ct val="90000"/>
              <a:buFont typeface="Lucida Grande"/>
              <a:buChar char="-"/>
              <a:defRPr sz="1600" b="0" i="0">
                <a:solidFill>
                  <a:srgbClr val="3C5A77"/>
                </a:solidFill>
                <a:latin typeface="Helvetica"/>
              </a:defRPr>
            </a:lvl4pPr>
            <a:lvl5pPr marL="1431925" indent="-2667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ct val="88000"/>
              <a:buFont typeface="Arial"/>
              <a:buChar char="•"/>
              <a:defRPr sz="1400" b="0" i="0">
                <a:solidFill>
                  <a:srgbClr val="3C5A77"/>
                </a:solidFill>
                <a:latin typeface="Helvetica"/>
              </a:defRPr>
            </a:lvl5pPr>
          </a:lstStyle>
          <a:p>
            <a:pPr marL="256032" marR="0" lvl="0" indent="-265176" algn="l" defTabSz="4572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2"/>
          </p:nvPr>
        </p:nvSpPr>
        <p:spPr>
          <a:xfrm>
            <a:off x="6261400" y="1215721"/>
            <a:ext cx="5321000" cy="5031626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256032" indent="-265176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Arial"/>
              <a:buChar char="•"/>
              <a:defRPr sz="2200" b="0" i="0">
                <a:solidFill>
                  <a:srgbClr val="3C5A77"/>
                </a:solidFill>
                <a:latin typeface="Helvetica"/>
              </a:defRPr>
            </a:lvl1pPr>
            <a:lvl2pPr marL="541338" indent="-2667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ct val="90000"/>
              <a:buFont typeface="Lucida Grande"/>
              <a:buChar char="-"/>
              <a:defRPr sz="2000" b="0" i="0">
                <a:solidFill>
                  <a:srgbClr val="3C5A77"/>
                </a:solidFill>
                <a:latin typeface="Helvetica"/>
              </a:defRPr>
            </a:lvl2pPr>
            <a:lvl3pPr marL="898525" indent="-27305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ct val="88000"/>
              <a:buFont typeface="Arial"/>
              <a:buChar char="•"/>
              <a:defRPr sz="1800" b="0" i="0">
                <a:solidFill>
                  <a:srgbClr val="3C5A77"/>
                </a:solidFill>
                <a:latin typeface="Helvetica"/>
              </a:defRPr>
            </a:lvl3pPr>
            <a:lvl4pPr marL="1165225" indent="-2667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ct val="90000"/>
              <a:buFont typeface="Lucida Grande"/>
              <a:buChar char="-"/>
              <a:defRPr sz="1600" b="0" i="0">
                <a:solidFill>
                  <a:srgbClr val="3C5A77"/>
                </a:solidFill>
                <a:latin typeface="Helvetica"/>
              </a:defRPr>
            </a:lvl4pPr>
            <a:lvl5pPr marL="1431925" indent="-2667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ct val="88000"/>
              <a:buFont typeface="Arial"/>
              <a:buChar char="•"/>
              <a:defRPr sz="1400" b="0" i="0">
                <a:solidFill>
                  <a:srgbClr val="3C5A77"/>
                </a:solidFill>
                <a:latin typeface="Helvetica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820635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6" y="5521483"/>
            <a:ext cx="5338140" cy="737519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sz="1600" b="0" i="0" baseline="0">
                <a:solidFill>
                  <a:srgbClr val="E95125"/>
                </a:solidFill>
                <a:latin typeface="Helvetic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6244261" y="5521483"/>
            <a:ext cx="5338140" cy="737519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sz="1600" b="0" i="0" baseline="0">
                <a:solidFill>
                  <a:srgbClr val="E95125"/>
                </a:solidFill>
                <a:latin typeface="Helvetic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609600" y="462518"/>
            <a:ext cx="10972800" cy="647102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defRPr sz="4400" b="1" i="0" baseline="0">
                <a:solidFill>
                  <a:srgbClr val="E95125"/>
                </a:solidFill>
                <a:latin typeface="Helvetic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1172293" y="6549549"/>
            <a:ext cx="1331423" cy="158697"/>
          </a:xfrm>
          <a:prstGeom prst="rect">
            <a:avLst/>
          </a:prstGeom>
        </p:spPr>
        <p:txBody>
          <a:bodyPr lIns="0" tIns="0" rIns="0" bIns="0" anchor="b" anchorCtr="0"/>
          <a:lstStyle>
            <a:lvl1pPr fontAlgn="auto">
              <a:spcBef>
                <a:spcPts val="0"/>
              </a:spcBef>
              <a:spcAft>
                <a:spcPts val="0"/>
              </a:spcAft>
              <a:defRPr sz="1200" b="0" i="0" baseline="0" smtClean="0">
                <a:solidFill>
                  <a:srgbClr val="E95125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>
                <a:latin typeface="Helvetica"/>
                <a:cs typeface="Helvetica"/>
              </a:rPr>
              <a:t>5/14/24</a:t>
            </a:r>
            <a:endParaRPr lang="en-US" dirty="0">
              <a:latin typeface="Helvetica"/>
              <a:cs typeface="Helvetica"/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3714" y="6549549"/>
            <a:ext cx="5799081" cy="158697"/>
          </a:xfrm>
          <a:prstGeom prst="rect">
            <a:avLst/>
          </a:prstGeom>
        </p:spPr>
        <p:txBody>
          <a:bodyPr lIns="0" tIns="0" rIns="0" bIns="0" anchor="b" anchorCtr="0"/>
          <a:lstStyle>
            <a:lvl1pPr fontAlgn="auto">
              <a:spcBef>
                <a:spcPts val="0"/>
              </a:spcBef>
              <a:spcAft>
                <a:spcPts val="0"/>
              </a:spcAft>
              <a:defRPr sz="1200" b="0" i="0" baseline="0" dirty="0">
                <a:solidFill>
                  <a:srgbClr val="E95125"/>
                </a:solidFill>
                <a:latin typeface="Helvetica"/>
                <a:ea typeface="+mn-ea"/>
                <a:cs typeface="Helvetica"/>
              </a:defRPr>
            </a:lvl1pPr>
          </a:lstStyle>
          <a:p>
            <a:pPr>
              <a:defRPr/>
            </a:pPr>
            <a:r>
              <a:rPr lang="de-DE"/>
              <a:t>D Benjamin | "DUNE"</a:t>
            </a: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5368" y="6549549"/>
            <a:ext cx="566925" cy="158697"/>
          </a:xfrm>
          <a:prstGeom prst="rect">
            <a:avLst/>
          </a:prstGeom>
        </p:spPr>
        <p:txBody>
          <a:bodyPr lIns="0" tIns="0" rIns="0" bIns="0" anchor="b" anchorCtr="0"/>
          <a:lstStyle>
            <a:lvl1pPr fontAlgn="auto">
              <a:spcBef>
                <a:spcPts val="0"/>
              </a:spcBef>
              <a:spcAft>
                <a:spcPts val="0"/>
              </a:spcAft>
              <a:defRPr sz="1200" b="1" i="0" baseline="0" smtClean="0">
                <a:solidFill>
                  <a:srgbClr val="E95125"/>
                </a:solidFill>
                <a:latin typeface="Helvetica"/>
                <a:ea typeface="+mn-ea"/>
                <a:cs typeface="Helvetica"/>
              </a:defRPr>
            </a:lvl1pPr>
          </a:lstStyle>
          <a:p>
            <a:pPr>
              <a:defRPr/>
            </a:pPr>
            <a:fld id="{0C39C72E-2A13-EB4D-AD45-6D4E6ACAED8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idx="11"/>
          </p:nvPr>
        </p:nvSpPr>
        <p:spPr>
          <a:xfrm>
            <a:off x="626745" y="1206941"/>
            <a:ext cx="5321000" cy="4180116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256032" indent="-265176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Arial"/>
              <a:buChar char="•"/>
              <a:defRPr sz="2200" b="0" i="0">
                <a:solidFill>
                  <a:srgbClr val="3C5A77"/>
                </a:solidFill>
                <a:latin typeface="Helvetica"/>
              </a:defRPr>
            </a:lvl1pPr>
            <a:lvl2pPr marL="541338" indent="-2667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ct val="90000"/>
              <a:buFont typeface="Lucida Grande"/>
              <a:buChar char="-"/>
              <a:defRPr sz="2000" b="0" i="0">
                <a:solidFill>
                  <a:srgbClr val="3C5A77"/>
                </a:solidFill>
                <a:latin typeface="Helvetica"/>
              </a:defRPr>
            </a:lvl2pPr>
            <a:lvl3pPr marL="898525" indent="-27305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ct val="88000"/>
              <a:buFont typeface="Arial"/>
              <a:buChar char="•"/>
              <a:defRPr sz="1800" b="0" i="0">
                <a:solidFill>
                  <a:srgbClr val="3C5A77"/>
                </a:solidFill>
                <a:latin typeface="Helvetica"/>
              </a:defRPr>
            </a:lvl3pPr>
            <a:lvl4pPr marL="1165225" indent="-2667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ct val="90000"/>
              <a:buFont typeface="Lucida Grande"/>
              <a:buChar char="-"/>
              <a:defRPr sz="1600" b="0" i="0">
                <a:solidFill>
                  <a:srgbClr val="3C5A77"/>
                </a:solidFill>
                <a:latin typeface="Helvetica"/>
              </a:defRPr>
            </a:lvl4pPr>
            <a:lvl5pPr marL="1431925" indent="-2667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ct val="88000"/>
              <a:buFont typeface="Arial"/>
              <a:buChar char="•"/>
              <a:defRPr sz="1400" b="0" i="0">
                <a:solidFill>
                  <a:srgbClr val="3C5A77"/>
                </a:solidFill>
                <a:latin typeface="Helvetica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Content Placeholder 2"/>
          <p:cNvSpPr>
            <a:spLocks noGrp="1"/>
          </p:cNvSpPr>
          <p:nvPr>
            <p:ph idx="14"/>
          </p:nvPr>
        </p:nvSpPr>
        <p:spPr>
          <a:xfrm>
            <a:off x="6261400" y="1206941"/>
            <a:ext cx="5321000" cy="4180116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256032" indent="-265176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Arial"/>
              <a:buChar char="•"/>
              <a:defRPr sz="2200" b="0" i="0">
                <a:solidFill>
                  <a:srgbClr val="3C5A77"/>
                </a:solidFill>
                <a:latin typeface="Helvetica"/>
              </a:defRPr>
            </a:lvl1pPr>
            <a:lvl2pPr marL="541338" indent="-2667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ct val="90000"/>
              <a:buFont typeface="Lucida Grande"/>
              <a:buChar char="-"/>
              <a:defRPr sz="2000" b="0" i="0">
                <a:solidFill>
                  <a:srgbClr val="3C5A77"/>
                </a:solidFill>
                <a:latin typeface="Helvetica"/>
              </a:defRPr>
            </a:lvl2pPr>
            <a:lvl3pPr marL="898525" indent="-27305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ct val="88000"/>
              <a:buFont typeface="Arial"/>
              <a:buChar char="•"/>
              <a:defRPr sz="1800" b="0" i="0">
                <a:solidFill>
                  <a:srgbClr val="3C5A77"/>
                </a:solidFill>
                <a:latin typeface="Helvetica"/>
              </a:defRPr>
            </a:lvl3pPr>
            <a:lvl4pPr marL="1165225" indent="-2667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ct val="90000"/>
              <a:buFont typeface="Lucida Grande"/>
              <a:buChar char="-"/>
              <a:defRPr sz="1600" b="0" i="0">
                <a:solidFill>
                  <a:srgbClr val="3C5A77"/>
                </a:solidFill>
                <a:latin typeface="Helvetica"/>
              </a:defRPr>
            </a:lvl4pPr>
            <a:lvl5pPr marL="1431925" indent="-2667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ct val="88000"/>
              <a:buFont typeface="Arial"/>
              <a:buChar char="•"/>
              <a:defRPr sz="1400" b="0" i="0">
                <a:solidFill>
                  <a:srgbClr val="3C5A77"/>
                </a:solidFill>
                <a:latin typeface="Helvetica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19620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609600" y="1238251"/>
            <a:ext cx="10972800" cy="5009097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>
                <a:solidFill>
                  <a:srgbClr val="3C5A77"/>
                </a:solidFill>
                <a:latin typeface="Helvetica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09600" y="462518"/>
            <a:ext cx="10972800" cy="647102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defRPr sz="4400" b="1" i="0" baseline="0">
                <a:solidFill>
                  <a:srgbClr val="E95125"/>
                </a:solidFill>
                <a:latin typeface="Helvetic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1172293" y="6549549"/>
            <a:ext cx="1331423" cy="158697"/>
          </a:xfrm>
          <a:prstGeom prst="rect">
            <a:avLst/>
          </a:prstGeom>
        </p:spPr>
        <p:txBody>
          <a:bodyPr lIns="0" tIns="0" rIns="0" bIns="0" anchor="b" anchorCtr="0"/>
          <a:lstStyle>
            <a:lvl1pPr fontAlgn="auto">
              <a:spcBef>
                <a:spcPts val="0"/>
              </a:spcBef>
              <a:spcAft>
                <a:spcPts val="0"/>
              </a:spcAft>
              <a:defRPr sz="1200" b="0" i="0" baseline="0" smtClean="0">
                <a:solidFill>
                  <a:srgbClr val="E95125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>
                <a:latin typeface="Helvetica"/>
                <a:cs typeface="Helvetica"/>
              </a:rPr>
              <a:t>5/14/24</a:t>
            </a:r>
            <a:endParaRPr lang="en-US" dirty="0">
              <a:latin typeface="Helvetica"/>
              <a:cs typeface="Helvetica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3714" y="6549549"/>
            <a:ext cx="5799081" cy="158697"/>
          </a:xfrm>
          <a:prstGeom prst="rect">
            <a:avLst/>
          </a:prstGeom>
        </p:spPr>
        <p:txBody>
          <a:bodyPr lIns="0" tIns="0" rIns="0" bIns="0" anchor="b" anchorCtr="0"/>
          <a:lstStyle>
            <a:lvl1pPr fontAlgn="auto">
              <a:spcBef>
                <a:spcPts val="0"/>
              </a:spcBef>
              <a:spcAft>
                <a:spcPts val="0"/>
              </a:spcAft>
              <a:defRPr sz="1200" b="0" i="0" baseline="0" dirty="0">
                <a:solidFill>
                  <a:srgbClr val="E95125"/>
                </a:solidFill>
                <a:latin typeface="Helvetica"/>
                <a:ea typeface="+mn-ea"/>
                <a:cs typeface="Helvetica"/>
              </a:defRPr>
            </a:lvl1pPr>
          </a:lstStyle>
          <a:p>
            <a:pPr>
              <a:defRPr/>
            </a:pPr>
            <a:r>
              <a:rPr lang="de-DE"/>
              <a:t>D Benjamin | "DUNE"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5368" y="6549549"/>
            <a:ext cx="566925" cy="158697"/>
          </a:xfrm>
          <a:prstGeom prst="rect">
            <a:avLst/>
          </a:prstGeom>
        </p:spPr>
        <p:txBody>
          <a:bodyPr lIns="0" tIns="0" rIns="0" bIns="0" anchor="b" anchorCtr="0"/>
          <a:lstStyle>
            <a:lvl1pPr fontAlgn="auto">
              <a:spcBef>
                <a:spcPts val="0"/>
              </a:spcBef>
              <a:spcAft>
                <a:spcPts val="0"/>
              </a:spcAft>
              <a:defRPr sz="1200" b="1" i="0" baseline="0" smtClean="0">
                <a:solidFill>
                  <a:srgbClr val="E95125"/>
                </a:solidFill>
                <a:latin typeface="Helvetica"/>
                <a:ea typeface="+mn-ea"/>
                <a:cs typeface="Helvetica"/>
              </a:defRPr>
            </a:lvl1pPr>
          </a:lstStyle>
          <a:p>
            <a:pPr>
              <a:defRPr/>
            </a:pPr>
            <a:fld id="{0C39C72E-2A13-EB4D-AD45-6D4E6ACAED8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0782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237106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>
                <a:solidFill>
                  <a:srgbClr val="3C5A77"/>
                </a:solidFill>
                <a:latin typeface="Helvetica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1172293" y="6549549"/>
            <a:ext cx="1331423" cy="158697"/>
          </a:xfrm>
          <a:prstGeom prst="rect">
            <a:avLst/>
          </a:prstGeom>
        </p:spPr>
        <p:txBody>
          <a:bodyPr lIns="0" tIns="0" rIns="0" bIns="0" anchor="b" anchorCtr="0"/>
          <a:lstStyle>
            <a:lvl1pPr fontAlgn="auto">
              <a:spcBef>
                <a:spcPts val="0"/>
              </a:spcBef>
              <a:spcAft>
                <a:spcPts val="0"/>
              </a:spcAft>
              <a:defRPr sz="1200" b="0" i="0" baseline="0" smtClean="0">
                <a:solidFill>
                  <a:srgbClr val="E95125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>
                <a:latin typeface="Helvetica"/>
                <a:cs typeface="Helvetica"/>
              </a:rPr>
              <a:t>5/14/24</a:t>
            </a:r>
            <a:endParaRPr lang="en-US" dirty="0">
              <a:latin typeface="Helvetica"/>
              <a:cs typeface="Helvetica"/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3714" y="6549549"/>
            <a:ext cx="5799081" cy="158697"/>
          </a:xfrm>
          <a:prstGeom prst="rect">
            <a:avLst/>
          </a:prstGeom>
        </p:spPr>
        <p:txBody>
          <a:bodyPr lIns="0" tIns="0" rIns="0" bIns="0" anchor="b" anchorCtr="0"/>
          <a:lstStyle>
            <a:lvl1pPr fontAlgn="auto">
              <a:spcBef>
                <a:spcPts val="0"/>
              </a:spcBef>
              <a:spcAft>
                <a:spcPts val="0"/>
              </a:spcAft>
              <a:defRPr sz="1200" b="0" i="0" baseline="0" dirty="0">
                <a:solidFill>
                  <a:srgbClr val="E95125"/>
                </a:solidFill>
                <a:latin typeface="Helvetica"/>
                <a:ea typeface="+mn-ea"/>
                <a:cs typeface="Helvetica"/>
              </a:defRPr>
            </a:lvl1pPr>
          </a:lstStyle>
          <a:p>
            <a:pPr>
              <a:defRPr/>
            </a:pPr>
            <a:r>
              <a:rPr lang="de-DE"/>
              <a:t>D Benjamin | "DUNE"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5368" y="6549549"/>
            <a:ext cx="566925" cy="158697"/>
          </a:xfrm>
          <a:prstGeom prst="rect">
            <a:avLst/>
          </a:prstGeom>
        </p:spPr>
        <p:txBody>
          <a:bodyPr lIns="0" tIns="0" rIns="0" bIns="0" anchor="b" anchorCtr="0"/>
          <a:lstStyle>
            <a:lvl1pPr fontAlgn="auto">
              <a:spcBef>
                <a:spcPts val="0"/>
              </a:spcBef>
              <a:spcAft>
                <a:spcPts val="0"/>
              </a:spcAft>
              <a:defRPr sz="1200" b="1" i="0" baseline="0" smtClean="0">
                <a:solidFill>
                  <a:srgbClr val="E95125"/>
                </a:solidFill>
                <a:latin typeface="Helvetica"/>
                <a:ea typeface="+mn-ea"/>
                <a:cs typeface="Helvetica"/>
              </a:defRPr>
            </a:lvl1pPr>
          </a:lstStyle>
          <a:p>
            <a:pPr>
              <a:defRPr/>
            </a:pPr>
            <a:fld id="{0C39C72E-2A13-EB4D-AD45-6D4E6ACAED8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088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/>
          <p:cNvSpPr>
            <a:spLocks noGrp="1"/>
          </p:cNvSpPr>
          <p:nvPr>
            <p:ph type="body" idx="11"/>
          </p:nvPr>
        </p:nvSpPr>
        <p:spPr>
          <a:xfrm>
            <a:off x="609605" y="5340612"/>
            <a:ext cx="4023360" cy="915332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>
              <a:buNone/>
              <a:defRPr sz="1600" b="0" i="0" baseline="0">
                <a:solidFill>
                  <a:srgbClr val="E95125"/>
                </a:solidFill>
                <a:latin typeface="Helvetic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4955118" y="1208366"/>
            <a:ext cx="6613023" cy="5047578"/>
          </a:xfrm>
          <a:prstGeom prst="rect">
            <a:avLst/>
          </a:prstGeom>
        </p:spPr>
        <p:txBody>
          <a:bodyPr vert="horz" lIns="0" rIns="0"/>
          <a:lstStyle>
            <a:lvl1pPr marL="0" indent="0">
              <a:buFontTx/>
              <a:buNone/>
              <a:defRPr>
                <a:solidFill>
                  <a:srgbClr val="3C5A77"/>
                </a:solidFill>
                <a:latin typeface="Helvetica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62518"/>
            <a:ext cx="10972800" cy="647102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defRPr sz="4400" b="1" i="0" baseline="0">
                <a:solidFill>
                  <a:srgbClr val="E95125"/>
                </a:solidFill>
                <a:latin typeface="Helvetica"/>
              </a:defRPr>
            </a:lvl1pPr>
          </a:lstStyle>
          <a:p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172293" y="6549549"/>
            <a:ext cx="1331423" cy="158697"/>
          </a:xfrm>
          <a:prstGeom prst="rect">
            <a:avLst/>
          </a:prstGeom>
        </p:spPr>
        <p:txBody>
          <a:bodyPr lIns="0" tIns="0" rIns="0" bIns="0" anchor="b" anchorCtr="0"/>
          <a:lstStyle>
            <a:lvl1pPr fontAlgn="auto">
              <a:spcBef>
                <a:spcPts val="0"/>
              </a:spcBef>
              <a:spcAft>
                <a:spcPts val="0"/>
              </a:spcAft>
              <a:defRPr sz="1200" b="0" i="0" baseline="0" smtClean="0">
                <a:solidFill>
                  <a:srgbClr val="E95125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>
                <a:latin typeface="Helvetica"/>
                <a:cs typeface="Helvetica"/>
              </a:rPr>
              <a:t>5/14/24</a:t>
            </a:r>
            <a:endParaRPr lang="en-US" dirty="0">
              <a:latin typeface="Helvetica"/>
              <a:cs typeface="Helvetica"/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3714" y="6549549"/>
            <a:ext cx="5799081" cy="158697"/>
          </a:xfrm>
          <a:prstGeom prst="rect">
            <a:avLst/>
          </a:prstGeom>
        </p:spPr>
        <p:txBody>
          <a:bodyPr lIns="0" tIns="0" rIns="0" bIns="0" anchor="b" anchorCtr="0"/>
          <a:lstStyle>
            <a:lvl1pPr fontAlgn="auto">
              <a:spcBef>
                <a:spcPts val="0"/>
              </a:spcBef>
              <a:spcAft>
                <a:spcPts val="0"/>
              </a:spcAft>
              <a:defRPr sz="1200" b="0" i="0" baseline="0" dirty="0">
                <a:solidFill>
                  <a:srgbClr val="E95125"/>
                </a:solidFill>
                <a:latin typeface="Helvetica"/>
                <a:ea typeface="+mn-ea"/>
                <a:cs typeface="Helvetica"/>
              </a:defRPr>
            </a:lvl1pPr>
          </a:lstStyle>
          <a:p>
            <a:pPr>
              <a:defRPr/>
            </a:pPr>
            <a:r>
              <a:rPr lang="de-DE"/>
              <a:t>D Benjamin | "DUNE"</a:t>
            </a: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5368" y="6549549"/>
            <a:ext cx="566925" cy="158697"/>
          </a:xfrm>
          <a:prstGeom prst="rect">
            <a:avLst/>
          </a:prstGeom>
        </p:spPr>
        <p:txBody>
          <a:bodyPr lIns="0" tIns="0" rIns="0" bIns="0" anchor="b" anchorCtr="0"/>
          <a:lstStyle>
            <a:lvl1pPr fontAlgn="auto">
              <a:spcBef>
                <a:spcPts val="0"/>
              </a:spcBef>
              <a:spcAft>
                <a:spcPts val="0"/>
              </a:spcAft>
              <a:defRPr sz="1200" b="1" i="0" baseline="0" smtClean="0">
                <a:solidFill>
                  <a:srgbClr val="E95125"/>
                </a:solidFill>
                <a:latin typeface="Helvetica"/>
                <a:ea typeface="+mn-ea"/>
                <a:cs typeface="Helvetica"/>
              </a:defRPr>
            </a:lvl1pPr>
          </a:lstStyle>
          <a:p>
            <a:pPr>
              <a:defRPr/>
            </a:pPr>
            <a:fld id="{0C39C72E-2A13-EB4D-AD45-6D4E6ACAED8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6"/>
          </p:nvPr>
        </p:nvSpPr>
        <p:spPr>
          <a:xfrm>
            <a:off x="626746" y="1206941"/>
            <a:ext cx="4006220" cy="4046976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256032" indent="-265176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Arial"/>
              <a:buChar char="•"/>
              <a:defRPr sz="2200" b="0" i="0">
                <a:solidFill>
                  <a:srgbClr val="3C5A77"/>
                </a:solidFill>
                <a:latin typeface="Helvetica"/>
              </a:defRPr>
            </a:lvl1pPr>
            <a:lvl2pPr marL="541338" indent="-2667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ct val="90000"/>
              <a:buFont typeface="Lucida Grande"/>
              <a:buChar char="-"/>
              <a:defRPr sz="2000" b="0" i="0">
                <a:solidFill>
                  <a:srgbClr val="3C5A77"/>
                </a:solidFill>
                <a:latin typeface="Helvetica"/>
              </a:defRPr>
            </a:lvl2pPr>
            <a:lvl3pPr marL="898525" indent="-27305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ct val="88000"/>
              <a:buFont typeface="Arial"/>
              <a:buChar char="•"/>
              <a:defRPr sz="1800" b="0" i="0">
                <a:solidFill>
                  <a:srgbClr val="3C5A77"/>
                </a:solidFill>
                <a:latin typeface="Helvetica"/>
              </a:defRPr>
            </a:lvl3pPr>
            <a:lvl4pPr marL="1165225" indent="-2667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ct val="90000"/>
              <a:buFont typeface="Lucida Grande"/>
              <a:buChar char="-"/>
              <a:defRPr sz="1600" b="0" i="0">
                <a:solidFill>
                  <a:srgbClr val="3C5A77"/>
                </a:solidFill>
                <a:latin typeface="Helvetica"/>
              </a:defRPr>
            </a:lvl4pPr>
            <a:lvl5pPr marL="1431925" indent="-2667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ct val="88000"/>
              <a:buFont typeface="Arial"/>
              <a:buChar char="•"/>
              <a:defRPr sz="1400" b="0" i="0">
                <a:solidFill>
                  <a:srgbClr val="3C5A77"/>
                </a:solidFill>
                <a:latin typeface="Helvetica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45480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5367" y="1227137"/>
            <a:ext cx="10972800" cy="4487650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3200">
                <a:solidFill>
                  <a:srgbClr val="3C5A77"/>
                </a:solidFill>
                <a:latin typeface="Helvetica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1"/>
          </p:nvPr>
        </p:nvSpPr>
        <p:spPr>
          <a:xfrm>
            <a:off x="609605" y="5839748"/>
            <a:ext cx="10972795" cy="439738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>
              <a:buNone/>
              <a:defRPr sz="1600" b="0" i="0" baseline="0">
                <a:solidFill>
                  <a:srgbClr val="E95125"/>
                </a:solidFill>
                <a:latin typeface="Helvetic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5" y="458988"/>
            <a:ext cx="10972800" cy="701902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defRPr sz="4400" b="1" i="0" baseline="0">
                <a:solidFill>
                  <a:srgbClr val="E95125"/>
                </a:solidFill>
                <a:latin typeface="Helvetic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172293" y="6549549"/>
            <a:ext cx="1331423" cy="158697"/>
          </a:xfrm>
          <a:prstGeom prst="rect">
            <a:avLst/>
          </a:prstGeom>
        </p:spPr>
        <p:txBody>
          <a:bodyPr lIns="0" tIns="0" rIns="0" bIns="0" anchor="b" anchorCtr="0"/>
          <a:lstStyle>
            <a:lvl1pPr fontAlgn="auto">
              <a:spcBef>
                <a:spcPts val="0"/>
              </a:spcBef>
              <a:spcAft>
                <a:spcPts val="0"/>
              </a:spcAft>
              <a:defRPr sz="1200" b="0" i="0" baseline="0" smtClean="0">
                <a:solidFill>
                  <a:srgbClr val="E95125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>
                <a:latin typeface="Helvetica"/>
                <a:cs typeface="Helvetica"/>
              </a:rPr>
              <a:t>5/14/24</a:t>
            </a:r>
            <a:endParaRPr lang="en-US" dirty="0">
              <a:latin typeface="Helvetica"/>
              <a:cs typeface="Helvetica"/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3714" y="6549549"/>
            <a:ext cx="5799081" cy="158697"/>
          </a:xfrm>
          <a:prstGeom prst="rect">
            <a:avLst/>
          </a:prstGeom>
        </p:spPr>
        <p:txBody>
          <a:bodyPr lIns="0" tIns="0" rIns="0" bIns="0" anchor="b" anchorCtr="0"/>
          <a:lstStyle>
            <a:lvl1pPr fontAlgn="auto">
              <a:spcBef>
                <a:spcPts val="0"/>
              </a:spcBef>
              <a:spcAft>
                <a:spcPts val="0"/>
              </a:spcAft>
              <a:defRPr sz="1200" b="0" i="0" baseline="0" dirty="0">
                <a:solidFill>
                  <a:srgbClr val="E95125"/>
                </a:solidFill>
                <a:latin typeface="Helvetica"/>
                <a:ea typeface="+mn-ea"/>
                <a:cs typeface="Helvetica"/>
              </a:defRPr>
            </a:lvl1pPr>
          </a:lstStyle>
          <a:p>
            <a:pPr>
              <a:defRPr/>
            </a:pPr>
            <a:r>
              <a:rPr lang="de-DE"/>
              <a:t>D Benjamin | "DUNE"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5368" y="6549549"/>
            <a:ext cx="566925" cy="158697"/>
          </a:xfrm>
          <a:prstGeom prst="rect">
            <a:avLst/>
          </a:prstGeom>
        </p:spPr>
        <p:txBody>
          <a:bodyPr lIns="0" tIns="0" rIns="0" bIns="0" anchor="b" anchorCtr="0"/>
          <a:lstStyle>
            <a:lvl1pPr fontAlgn="auto">
              <a:spcBef>
                <a:spcPts val="0"/>
              </a:spcBef>
              <a:spcAft>
                <a:spcPts val="0"/>
              </a:spcAft>
              <a:defRPr sz="1200" b="1" i="0" baseline="0" smtClean="0">
                <a:solidFill>
                  <a:srgbClr val="E95125"/>
                </a:solidFill>
                <a:latin typeface="Helvetica"/>
                <a:ea typeface="+mn-ea"/>
                <a:cs typeface="Helvetica"/>
              </a:defRPr>
            </a:lvl1pPr>
          </a:lstStyle>
          <a:p>
            <a:pPr>
              <a:defRPr/>
            </a:pPr>
            <a:fld id="{0C39C72E-2A13-EB4D-AD45-6D4E6ACAED8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24122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>
  <p:cSld name="2_Title and Content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30"/>
          <p:cNvSpPr txBox="1"/>
          <p:nvPr/>
        </p:nvSpPr>
        <p:spPr>
          <a:xfrm>
            <a:off x="609600" y="274637"/>
            <a:ext cx="10972800" cy="11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Calibri"/>
              <a:buNone/>
            </a:pPr>
            <a:endParaRPr sz="333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Google Shape;177;p30"/>
          <p:cNvSpPr txBox="1">
            <a:spLocks noGrp="1"/>
          </p:cNvSpPr>
          <p:nvPr>
            <p:ph type="title"/>
          </p:nvPr>
        </p:nvSpPr>
        <p:spPr>
          <a:xfrm>
            <a:off x="605368" y="462519"/>
            <a:ext cx="10972800" cy="64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2933" b="1" i="0" u="none" strike="noStrike" cap="none">
                <a:solidFill>
                  <a:srgbClr val="E9512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8" name="Google Shape;178;p30"/>
          <p:cNvSpPr txBox="1">
            <a:spLocks noGrp="1"/>
          </p:cNvSpPr>
          <p:nvPr>
            <p:ph type="body" idx="1"/>
          </p:nvPr>
        </p:nvSpPr>
        <p:spPr>
          <a:xfrm>
            <a:off x="605375" y="1207771"/>
            <a:ext cx="10977200" cy="507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0" bIns="34275" anchor="t" anchorCtr="0">
            <a:normAutofit/>
          </a:bodyPr>
          <a:lstStyle>
            <a:lvl1pPr marL="609585" marR="0" lvl="0" indent="-406390" algn="l" rtl="0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3C5A77"/>
              </a:buClr>
              <a:buSzPts val="1200"/>
              <a:buFont typeface="Arial"/>
              <a:buChar char="•"/>
              <a:defRPr sz="1600" b="0" i="0" u="none" strike="noStrike" cap="none">
                <a:solidFill>
                  <a:srgbClr val="3C5A77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1219170" marR="0" lvl="1" indent="-389457" algn="l" rtl="0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3C5A77"/>
              </a:buClr>
              <a:buSzPts val="1000"/>
              <a:buFont typeface="Merriweather Sans"/>
              <a:buChar char="-"/>
              <a:defRPr sz="1467" b="0" i="0" u="none" strike="noStrike" cap="none">
                <a:solidFill>
                  <a:srgbClr val="3C5A77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828754" marR="0" lvl="2" indent="-380990" algn="l" rtl="0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3C5A77"/>
              </a:buClr>
              <a:buSzPts val="900"/>
              <a:buFont typeface="Arial"/>
              <a:buChar char="•"/>
              <a:defRPr sz="1333" b="0" i="0" u="none" strike="noStrike" cap="none">
                <a:solidFill>
                  <a:srgbClr val="3C5A77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2438339" marR="0" lvl="3" indent="-372524" algn="l" rtl="0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3C5A77"/>
              </a:buClr>
              <a:buSzPts val="800"/>
              <a:buFont typeface="Merriweather Sans"/>
              <a:buChar char="-"/>
              <a:defRPr sz="1200" b="0" i="0" u="none" strike="noStrike" cap="none">
                <a:solidFill>
                  <a:srgbClr val="3C5A77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3047924" marR="0" lvl="4" indent="-364058" algn="l" rtl="0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3C5A77"/>
              </a:buClr>
              <a:buSzPts val="700"/>
              <a:buFont typeface="Arial"/>
              <a:buChar char="•"/>
              <a:defRPr sz="1067" b="0" i="0" u="none" strike="noStrike" cap="none">
                <a:solidFill>
                  <a:srgbClr val="3C5A77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3657509" marR="0" lvl="5" indent="-431789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4267093" marR="0" lvl="6" indent="-431789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4876678" marR="0" lvl="7" indent="-431789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5486263" marR="0" lvl="8" indent="-431789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9" name="Google Shape;179;p30"/>
          <p:cNvSpPr txBox="1">
            <a:spLocks noGrp="1"/>
          </p:cNvSpPr>
          <p:nvPr>
            <p:ph type="dt" idx="10"/>
          </p:nvPr>
        </p:nvSpPr>
        <p:spPr>
          <a:xfrm>
            <a:off x="1172297" y="6549551"/>
            <a:ext cx="1331600" cy="1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33" b="0" i="0">
                <a:solidFill>
                  <a:srgbClr val="E9512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r>
              <a:rPr lang="en-US"/>
              <a:t>5/14/24</a:t>
            </a:r>
            <a:endParaRPr/>
          </a:p>
        </p:txBody>
      </p:sp>
      <p:sp>
        <p:nvSpPr>
          <p:cNvPr id="180" name="Google Shape;180;p30"/>
          <p:cNvSpPr txBox="1">
            <a:spLocks noGrp="1"/>
          </p:cNvSpPr>
          <p:nvPr>
            <p:ph type="ftr" idx="11"/>
          </p:nvPr>
        </p:nvSpPr>
        <p:spPr>
          <a:xfrm>
            <a:off x="2503717" y="6549551"/>
            <a:ext cx="5799200" cy="1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33" b="0" i="0">
                <a:solidFill>
                  <a:srgbClr val="E9512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r>
              <a:rPr lang="en-US"/>
              <a:t>D Benjamin | "DUNE"</a:t>
            </a:r>
            <a:endParaRPr/>
          </a:p>
        </p:txBody>
      </p:sp>
      <p:sp>
        <p:nvSpPr>
          <p:cNvPr id="181" name="Google Shape;181;p30"/>
          <p:cNvSpPr txBox="1">
            <a:spLocks noGrp="1"/>
          </p:cNvSpPr>
          <p:nvPr>
            <p:ph type="sldNum" idx="12"/>
          </p:nvPr>
        </p:nvSpPr>
        <p:spPr>
          <a:xfrm>
            <a:off x="223123" y="6322077"/>
            <a:ext cx="566800" cy="3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l" rtl="0">
              <a:spcBef>
                <a:spcPts val="0"/>
              </a:spcBef>
              <a:spcAft>
                <a:spcPts val="0"/>
              </a:spcAft>
              <a:buNone/>
              <a:defRPr sz="933" b="1" i="0">
                <a:solidFill>
                  <a:srgbClr val="E9512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lvl="1" indent="0" algn="l" rtl="0">
              <a:spcBef>
                <a:spcPts val="0"/>
              </a:spcBef>
              <a:spcAft>
                <a:spcPts val="0"/>
              </a:spcAft>
              <a:buNone/>
              <a:defRPr sz="933" b="1" i="0">
                <a:solidFill>
                  <a:srgbClr val="E9512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lvl="2" indent="0" algn="l" rtl="0">
              <a:spcBef>
                <a:spcPts val="0"/>
              </a:spcBef>
              <a:spcAft>
                <a:spcPts val="0"/>
              </a:spcAft>
              <a:buNone/>
              <a:defRPr sz="933" b="1" i="0">
                <a:solidFill>
                  <a:srgbClr val="E9512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lvl="3" indent="0" algn="l" rtl="0">
              <a:spcBef>
                <a:spcPts val="0"/>
              </a:spcBef>
              <a:spcAft>
                <a:spcPts val="0"/>
              </a:spcAft>
              <a:buNone/>
              <a:defRPr sz="933" b="1" i="0">
                <a:solidFill>
                  <a:srgbClr val="E9512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lvl="4" indent="0" algn="l" rtl="0">
              <a:spcBef>
                <a:spcPts val="0"/>
              </a:spcBef>
              <a:spcAft>
                <a:spcPts val="0"/>
              </a:spcAft>
              <a:buNone/>
              <a:defRPr sz="933" b="1" i="0">
                <a:solidFill>
                  <a:srgbClr val="E9512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lvl="5" indent="0" algn="l" rtl="0">
              <a:spcBef>
                <a:spcPts val="0"/>
              </a:spcBef>
              <a:spcAft>
                <a:spcPts val="0"/>
              </a:spcAft>
              <a:buNone/>
              <a:defRPr sz="933" b="1" i="0">
                <a:solidFill>
                  <a:srgbClr val="E9512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lvl="6" indent="0" algn="l" rtl="0">
              <a:spcBef>
                <a:spcPts val="0"/>
              </a:spcBef>
              <a:spcAft>
                <a:spcPts val="0"/>
              </a:spcAft>
              <a:buNone/>
              <a:defRPr sz="933" b="1" i="0">
                <a:solidFill>
                  <a:srgbClr val="E9512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lvl="7" indent="0" algn="l" rtl="0">
              <a:spcBef>
                <a:spcPts val="0"/>
              </a:spcBef>
              <a:spcAft>
                <a:spcPts val="0"/>
              </a:spcAft>
              <a:buNone/>
              <a:defRPr sz="933" b="1" i="0">
                <a:solidFill>
                  <a:srgbClr val="E9512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lvl="8" indent="0" algn="l" rtl="0">
              <a:spcBef>
                <a:spcPts val="0"/>
              </a:spcBef>
              <a:spcAft>
                <a:spcPts val="0"/>
              </a:spcAft>
              <a:buNone/>
              <a:defRPr sz="933" b="1" i="0">
                <a:solidFill>
                  <a:srgbClr val="E9512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 lang="en-US"/>
          </a:p>
          <a:p>
            <a:endParaRPr lang="en-US"/>
          </a:p>
          <a:p>
            <a:fld id="{00000000-1234-1234-1234-123412341234}" type="slidenum">
              <a:rPr lang="en" smtClean="0">
                <a:latin typeface="Calibri"/>
                <a:ea typeface="Calibri"/>
                <a:cs typeface="Calibri"/>
                <a:sym typeface="Calibri"/>
              </a:rPr>
              <a:pPr/>
              <a:t>‹#›</a:t>
            </a:fld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88232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4.jp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609600" y="5760720"/>
            <a:ext cx="10972800" cy="0"/>
          </a:xfrm>
          <a:prstGeom prst="line">
            <a:avLst/>
          </a:prstGeom>
          <a:ln>
            <a:solidFill>
              <a:srgbClr val="E9512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09600" y="472239"/>
            <a:ext cx="10972800" cy="0"/>
          </a:xfrm>
          <a:prstGeom prst="line">
            <a:avLst/>
          </a:prstGeom>
          <a:ln>
            <a:solidFill>
              <a:srgbClr val="E9512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64110" y="5953374"/>
            <a:ext cx="1427351" cy="586543"/>
          </a:xfrm>
          <a:prstGeom prst="rect">
            <a:avLst/>
          </a:prstGeom>
        </p:spPr>
      </p:pic>
      <p:grpSp>
        <p:nvGrpSpPr>
          <p:cNvPr id="3" name="Group 2"/>
          <p:cNvGrpSpPr/>
          <p:nvPr userDrawn="1"/>
        </p:nvGrpSpPr>
        <p:grpSpPr>
          <a:xfrm>
            <a:off x="7750863" y="200562"/>
            <a:ext cx="3831537" cy="231951"/>
            <a:chOff x="5136243" y="672026"/>
            <a:chExt cx="3598105" cy="199542"/>
          </a:xfrm>
        </p:grpSpPr>
        <p:pic>
          <p:nvPicPr>
            <p:cNvPr id="9" name="Picture 8"/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136243" y="682088"/>
              <a:ext cx="1690006" cy="189480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 userDrawn="1"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47491" y="672026"/>
              <a:ext cx="1886857" cy="18948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hdr="0"/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Geneva" charset="0"/>
          <a:cs typeface="Geneva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Geneva" charset="0"/>
          <a:cs typeface="Geneva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Geneva" charset="0"/>
          <a:cs typeface="Geneva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Geneva" charset="0"/>
          <a:cs typeface="Geneva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Geneva" charset="0"/>
          <a:cs typeface="Geneva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Geneva" charset="0"/>
          <a:cs typeface="Geneva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Geneva" charset="0"/>
          <a:cs typeface="Geneva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Geneva" charset="0"/>
          <a:cs typeface="Geneva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Geneva" charset="0"/>
          <a:cs typeface="Geneva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Geneva" charset="0"/>
          <a:cs typeface="Geneva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Geneva" charset="0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Geneva" charset="0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Geneva" charset="0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Geneva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72293" y="6549549"/>
            <a:ext cx="1331423" cy="158697"/>
          </a:xfrm>
          <a:prstGeom prst="rect">
            <a:avLst/>
          </a:prstGeom>
        </p:spPr>
        <p:txBody>
          <a:bodyPr lIns="0" tIns="0" rIns="0" bIns="0" anchor="b" anchorCtr="0"/>
          <a:lstStyle>
            <a:lvl1pPr fontAlgn="auto">
              <a:spcBef>
                <a:spcPts val="0"/>
              </a:spcBef>
              <a:spcAft>
                <a:spcPts val="0"/>
              </a:spcAft>
              <a:defRPr sz="1200" b="0" i="0" baseline="0" smtClean="0">
                <a:solidFill>
                  <a:srgbClr val="E95125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>
                <a:latin typeface="Helvetica"/>
                <a:cs typeface="Helvetica"/>
              </a:rPr>
              <a:t>5/14/24</a:t>
            </a:r>
            <a:endParaRPr lang="en-US" dirty="0">
              <a:latin typeface="Helvetica"/>
              <a:cs typeface="Helvetic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3713" y="6549546"/>
            <a:ext cx="6425008" cy="158697"/>
          </a:xfrm>
          <a:prstGeom prst="rect">
            <a:avLst/>
          </a:prstGeom>
        </p:spPr>
        <p:txBody>
          <a:bodyPr lIns="0" tIns="0" rIns="0" bIns="0" anchor="b" anchorCtr="0"/>
          <a:lstStyle>
            <a:lvl1pPr fontAlgn="auto">
              <a:spcBef>
                <a:spcPts val="0"/>
              </a:spcBef>
              <a:spcAft>
                <a:spcPts val="0"/>
              </a:spcAft>
              <a:defRPr sz="1200" b="0" i="0" baseline="0" dirty="0">
                <a:solidFill>
                  <a:srgbClr val="E95125"/>
                </a:solidFill>
                <a:latin typeface="Helvetica"/>
                <a:ea typeface="+mn-ea"/>
                <a:cs typeface="Helvetica"/>
              </a:defRPr>
            </a:lvl1pPr>
          </a:lstStyle>
          <a:p>
            <a:pPr>
              <a:defRPr/>
            </a:pPr>
            <a:r>
              <a:rPr lang="en-GB"/>
              <a:t>D Benjamin | "DUNE"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5368" y="6549549"/>
            <a:ext cx="566925" cy="158697"/>
          </a:xfrm>
          <a:prstGeom prst="rect">
            <a:avLst/>
          </a:prstGeom>
        </p:spPr>
        <p:txBody>
          <a:bodyPr lIns="0" tIns="0" rIns="0" bIns="0" anchor="b" anchorCtr="0"/>
          <a:lstStyle>
            <a:lvl1pPr fontAlgn="auto">
              <a:spcBef>
                <a:spcPts val="0"/>
              </a:spcBef>
              <a:spcAft>
                <a:spcPts val="0"/>
              </a:spcAft>
              <a:defRPr sz="1200" b="1" i="0" baseline="0" smtClean="0">
                <a:solidFill>
                  <a:srgbClr val="E95125"/>
                </a:solidFill>
                <a:latin typeface="Helvetica"/>
                <a:ea typeface="+mn-ea"/>
                <a:cs typeface="Helvetica"/>
              </a:defRPr>
            </a:lvl1pPr>
          </a:lstStyle>
          <a:p>
            <a:pPr>
              <a:defRPr/>
            </a:pPr>
            <a:fld id="{0C39C72E-2A13-EB4D-AD45-6D4E6ACAED8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609600" y="6357635"/>
            <a:ext cx="10972800" cy="0"/>
          </a:xfrm>
          <a:prstGeom prst="line">
            <a:avLst/>
          </a:prstGeom>
          <a:ln>
            <a:solidFill>
              <a:srgbClr val="E9512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E06A3AFF-646B-5740-ADD0-C375F9F838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40978" y="6431056"/>
            <a:ext cx="871051" cy="357942"/>
          </a:xfrm>
          <a:prstGeom prst="rect">
            <a:avLst/>
          </a:prstGeom>
        </p:spPr>
      </p:pic>
      <p:pic>
        <p:nvPicPr>
          <p:cNvPr id="2" name="Picture 1" descr="A close-up of a logo&#10;&#10;Description automatically generated">
            <a:extLst>
              <a:ext uri="{FF2B5EF4-FFF2-40B4-BE49-F238E27FC236}">
                <a16:creationId xmlns:a16="http://schemas.microsoft.com/office/drawing/2014/main" id="{59C30BAD-3977-BDD5-DF32-CE586676B597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935625" y="6426242"/>
            <a:ext cx="1615569" cy="40531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0" r:id="rId2"/>
    <p:sldLayoutId id="2147483681" r:id="rId3"/>
    <p:sldLayoutId id="2147483682" r:id="rId4"/>
    <p:sldLayoutId id="2147483683" r:id="rId5"/>
    <p:sldLayoutId id="2147483685" r:id="rId6"/>
    <p:sldLayoutId id="2147483686" r:id="rId7"/>
    <p:sldLayoutId id="2147483687" r:id="rId8"/>
    <p:sldLayoutId id="2147483688" r:id="rId9"/>
  </p:sldLayoutIdLst>
  <p:hf hdr="0"/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Geneva" charset="0"/>
          <a:cs typeface="Geneva" charset="0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Geneva" charset="0"/>
          <a:cs typeface="Geneva" charset="0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Geneva" charset="0"/>
          <a:cs typeface="Geneva" charset="0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Geneva" charset="0"/>
          <a:cs typeface="Geneva" charset="0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Geneva" charset="0"/>
          <a:cs typeface="Geneva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Geneva" charset="0"/>
          <a:cs typeface="Geneva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Geneva" charset="0"/>
          <a:cs typeface="Geneva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Geneva" charset="0"/>
          <a:cs typeface="Geneva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Geneva" charset="0"/>
          <a:cs typeface="Geneva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Geneva" charset="0"/>
          <a:cs typeface="Geneva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Geneva" charset="0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Geneva" charset="0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Geneva" charset="0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Geneva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DUNE 	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Doug Benjamin</a:t>
            </a:r>
          </a:p>
          <a:p>
            <a:r>
              <a:rPr lang="en-GB" dirty="0"/>
              <a:t>BNL</a:t>
            </a:r>
          </a:p>
          <a:p>
            <a:endParaRPr lang="en-GB" dirty="0"/>
          </a:p>
          <a:p>
            <a:r>
              <a:rPr lang="en-GB" dirty="0"/>
              <a:t>14-May-24</a:t>
            </a:r>
          </a:p>
        </p:txBody>
      </p:sp>
    </p:spTree>
    <p:extLst>
      <p:ext uri="{BB962C8B-B14F-4D97-AF65-F5344CB8AC3E}">
        <p14:creationId xmlns:p14="http://schemas.microsoft.com/office/powerpoint/2010/main" val="17417624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4AB822E6-6C84-6D82-004E-2A080E837C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838" y="255587"/>
            <a:ext cx="10972800" cy="647700"/>
          </a:xfrm>
        </p:spPr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902895C-598A-6C39-F2B3-3B555C241A40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04838" y="903288"/>
            <a:ext cx="10977562" cy="5375276"/>
          </a:xfrm>
        </p:spPr>
        <p:txBody>
          <a:bodyPr/>
          <a:lstStyle/>
          <a:p>
            <a:r>
              <a:rPr lang="en-US" dirty="0"/>
              <a:t>Were not able to run the SNB or DC running tests at rate desired because we were occupied with the keep up processing test</a:t>
            </a:r>
          </a:p>
          <a:p>
            <a:r>
              <a:rPr lang="en-US" dirty="0"/>
              <a:t>Discovered important limitations and weaknesses in our current setup for keep up processing.</a:t>
            </a:r>
          </a:p>
          <a:p>
            <a:pPr lvl="1"/>
            <a:r>
              <a:rPr lang="en-US" dirty="0"/>
              <a:t>Initial </a:t>
            </a:r>
            <a:r>
              <a:rPr lang="en-US" dirty="0" err="1"/>
              <a:t>Rucio</a:t>
            </a:r>
            <a:r>
              <a:rPr lang="en-US" dirty="0"/>
              <a:t> mis-configuration – lead to many TPC transfers using </a:t>
            </a:r>
            <a:r>
              <a:rPr lang="en-US" dirty="0" err="1"/>
              <a:t>xrootd</a:t>
            </a:r>
            <a:r>
              <a:rPr lang="en-US" dirty="0"/>
              <a:t> instead of </a:t>
            </a:r>
            <a:r>
              <a:rPr lang="en-US" dirty="0" err="1"/>
              <a:t>davs</a:t>
            </a:r>
            <a:r>
              <a:rPr lang="en-US" dirty="0"/>
              <a:t>. (many timeouts at RAL)</a:t>
            </a:r>
          </a:p>
          <a:p>
            <a:pPr lvl="1"/>
            <a:r>
              <a:rPr lang="en-US" dirty="0"/>
              <a:t>DC24 extremely helpful as a stress test for our processing system. DUNE used MC production reconstruction (reco2) as part of the DC24 activity. </a:t>
            </a:r>
          </a:p>
          <a:p>
            <a:pPr lvl="1"/>
            <a:r>
              <a:rPr lang="en-US" dirty="0"/>
              <a:t>Already applying lessons learned immediately improve our workflow system </a:t>
            </a:r>
            <a:r>
              <a:rPr lang="en-US" dirty="0" err="1"/>
              <a:t>justIN</a:t>
            </a:r>
            <a:endParaRPr lang="en-US" dirty="0"/>
          </a:p>
          <a:p>
            <a:pPr lvl="1"/>
            <a:r>
              <a:rPr lang="en-US" dirty="0"/>
              <a:t>Identified services that need to be hardened. </a:t>
            </a:r>
          </a:p>
          <a:p>
            <a:r>
              <a:rPr lang="en-US" dirty="0"/>
              <a:t>Recently ran  another dress rehearsal (April 24) ahead  </a:t>
            </a:r>
            <a:r>
              <a:rPr lang="en-US" dirty="0" err="1"/>
              <a:t>protoDUNE</a:t>
            </a:r>
            <a:r>
              <a:rPr lang="en-US" dirty="0"/>
              <a:t> HD data taking this summer, using information and changes made because of our DC24 activities</a:t>
            </a:r>
          </a:p>
          <a:p>
            <a:pPr lvl="1"/>
            <a:r>
              <a:rPr lang="en-US" dirty="0"/>
              <a:t>Found a bug in </a:t>
            </a:r>
            <a:r>
              <a:rPr lang="en-US" dirty="0" err="1"/>
              <a:t>Rucio</a:t>
            </a:r>
            <a:r>
              <a:rPr lang="en-US" dirty="0"/>
              <a:t> upload. </a:t>
            </a:r>
          </a:p>
        </p:txBody>
      </p:sp>
    </p:spTree>
    <p:extLst>
      <p:ext uri="{BB962C8B-B14F-4D97-AF65-F5344CB8AC3E}">
        <p14:creationId xmlns:p14="http://schemas.microsoft.com/office/powerpoint/2010/main" val="32112150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4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/>
          <a:p>
            <a:r>
              <a:rPr lang="en" sz="2800" dirty="0">
                <a:latin typeface="Helvetica" pitchFamily="2" charset="0"/>
              </a:rPr>
              <a:t>Acknowledgements</a:t>
            </a:r>
            <a:endParaRPr sz="2800" dirty="0">
              <a:latin typeface="Helvetica" pitchFamily="2" charset="0"/>
            </a:endParaRPr>
          </a:p>
        </p:txBody>
      </p:sp>
      <p:sp>
        <p:nvSpPr>
          <p:cNvPr id="293" name="Google Shape;293;p48"/>
          <p:cNvSpPr txBox="1">
            <a:spLocks noGrp="1"/>
          </p:cNvSpPr>
          <p:nvPr>
            <p:ph idx="11"/>
          </p:nvPr>
        </p:nvSpPr>
        <p:spPr>
          <a:prstGeom prst="rect">
            <a:avLst/>
          </a:prstGeom>
        </p:spPr>
        <p:txBody>
          <a:bodyPr spcFirstLastPara="1" wrap="square" lIns="0" tIns="45700" rIns="0" bIns="45700" anchor="t" anchorCtr="0">
            <a:normAutofit/>
          </a:bodyPr>
          <a:lstStyle/>
          <a:p>
            <a:pPr marL="0" indent="0">
              <a:buNone/>
            </a:pPr>
            <a:r>
              <a:rPr lang="en" sz="1800" dirty="0">
                <a:latin typeface="Helvetica" pitchFamily="2" charset="0"/>
                <a:ea typeface="Arial"/>
                <a:cs typeface="Arial"/>
                <a:sym typeface="Arial"/>
              </a:rPr>
              <a:t>All the credit for these slides come from the following people (team effort) -</a:t>
            </a:r>
            <a:endParaRPr sz="1800" dirty="0">
              <a:latin typeface="Helvetica" pitchFamily="2" charset="0"/>
              <a:ea typeface="Arial"/>
              <a:cs typeface="Arial"/>
              <a:sym typeface="Arial"/>
            </a:endParaRPr>
          </a:p>
          <a:p>
            <a:pPr indent="0">
              <a:buNone/>
            </a:pPr>
            <a:r>
              <a:rPr lang="en" sz="1800" dirty="0">
                <a:latin typeface="Helvetica" pitchFamily="2" charset="0"/>
                <a:ea typeface="Arial"/>
                <a:cs typeface="Arial"/>
                <a:sym typeface="Arial"/>
              </a:rPr>
              <a:t>Brandon White, Jake </a:t>
            </a:r>
            <a:r>
              <a:rPr lang="en" sz="1800" dirty="0" err="1">
                <a:latin typeface="Helvetica" pitchFamily="2" charset="0"/>
                <a:ea typeface="Arial"/>
                <a:cs typeface="Arial"/>
                <a:sym typeface="Arial"/>
              </a:rPr>
              <a:t>Calcutt</a:t>
            </a:r>
            <a:r>
              <a:rPr lang="en" sz="1800" dirty="0">
                <a:latin typeface="Helvetica" pitchFamily="2" charset="0"/>
                <a:ea typeface="Arial"/>
                <a:cs typeface="Arial"/>
                <a:sym typeface="Arial"/>
              </a:rPr>
              <a:t>, Aaron Higuera, Elisabetta </a:t>
            </a:r>
            <a:r>
              <a:rPr lang="en" sz="1800" dirty="0" err="1">
                <a:latin typeface="Helvetica" pitchFamily="2" charset="0"/>
                <a:ea typeface="Arial"/>
                <a:cs typeface="Arial"/>
                <a:sym typeface="Arial"/>
              </a:rPr>
              <a:t>Pennacchio</a:t>
            </a:r>
            <a:r>
              <a:rPr lang="en" sz="1800" dirty="0">
                <a:latin typeface="Helvetica" pitchFamily="2" charset="0"/>
                <a:ea typeface="Arial"/>
                <a:cs typeface="Arial"/>
                <a:sym typeface="Arial"/>
              </a:rPr>
              <a:t>, Heidi </a:t>
            </a:r>
            <a:r>
              <a:rPr lang="en" sz="1800" dirty="0" err="1">
                <a:latin typeface="Helvetica" pitchFamily="2" charset="0"/>
                <a:ea typeface="Arial"/>
                <a:cs typeface="Arial"/>
                <a:sym typeface="Arial"/>
              </a:rPr>
              <a:t>Schellman</a:t>
            </a:r>
            <a:r>
              <a:rPr lang="en" sz="1800" dirty="0">
                <a:latin typeface="Helvetica" pitchFamily="2" charset="0"/>
                <a:ea typeface="Arial"/>
                <a:cs typeface="Arial"/>
                <a:sym typeface="Arial"/>
              </a:rPr>
              <a:t>, Mike Kirby, Steve Timm, Ken </a:t>
            </a:r>
            <a:r>
              <a:rPr lang="en" sz="1800" dirty="0" err="1">
                <a:latin typeface="Helvetica" pitchFamily="2" charset="0"/>
                <a:ea typeface="Arial"/>
                <a:cs typeface="Arial"/>
                <a:sym typeface="Arial"/>
              </a:rPr>
              <a:t>Herner</a:t>
            </a:r>
            <a:r>
              <a:rPr lang="en" sz="1800" dirty="0">
                <a:latin typeface="Helvetica" pitchFamily="2" charset="0"/>
                <a:ea typeface="Arial"/>
                <a:cs typeface="Arial"/>
                <a:sym typeface="Arial"/>
              </a:rPr>
              <a:t>,  Andrew McNab, Chris Brew and DB and all folks operating DUNE sites, especially the PIC site.</a:t>
            </a:r>
            <a:endParaRPr sz="1800" dirty="0">
              <a:latin typeface="Helvetica" pitchFamily="2" charset="0"/>
              <a:ea typeface="Arial"/>
              <a:cs typeface="Arial"/>
              <a:sym typeface="Arial"/>
            </a:endParaRPr>
          </a:p>
          <a:p>
            <a:pPr marL="0" indent="0">
              <a:buNone/>
            </a:pPr>
            <a:endParaRPr sz="1800" dirty="0">
              <a:latin typeface="Helvetica" pitchFamily="2" charset="0"/>
              <a:ea typeface="Arial"/>
              <a:cs typeface="Arial"/>
              <a:sym typeface="Arial"/>
            </a:endParaRPr>
          </a:p>
          <a:p>
            <a:pPr marL="0" indent="0">
              <a:buNone/>
            </a:pPr>
            <a:r>
              <a:rPr lang="en" sz="1800" dirty="0">
                <a:latin typeface="Helvetica" pitchFamily="2" charset="0"/>
                <a:ea typeface="Arial"/>
                <a:cs typeface="Arial"/>
                <a:sym typeface="Arial"/>
              </a:rPr>
              <a:t>Mistakes are mine. </a:t>
            </a:r>
            <a:endParaRPr sz="1800" dirty="0">
              <a:latin typeface="Helvetica" pitchFamily="2" charset="0"/>
              <a:ea typeface="Arial"/>
              <a:cs typeface="Arial"/>
              <a:sym typeface="Arial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200CA0B-E802-7910-3F88-EA5049B868E3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/>
              <a:t>5/14/24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A24EA4-689A-7BA6-D100-D2C1C409F1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D Benjamin | "DUNE"</a:t>
            </a:r>
          </a:p>
        </p:txBody>
      </p:sp>
      <p:sp>
        <p:nvSpPr>
          <p:cNvPr id="294" name="Google Shape;294;p48"/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>
              <a:buClr>
                <a:srgbClr val="000000"/>
              </a:buClr>
            </a:pPr>
            <a:endParaRPr/>
          </a:p>
          <a:p>
            <a:pPr>
              <a:buClr>
                <a:srgbClr val="000000"/>
              </a:buClr>
            </a:pPr>
            <a:endParaRPr/>
          </a:p>
          <a:p>
            <a:pPr>
              <a:buClr>
                <a:srgbClr val="000000"/>
              </a:buClr>
            </a:pPr>
            <a:fld id="{00000000-1234-1234-1234-123412341234}" type="slidenum">
              <a:rPr lang="en">
                <a:latin typeface="Calibri"/>
                <a:ea typeface="Calibri"/>
                <a:cs typeface="Calibri"/>
                <a:sym typeface="Calibri"/>
              </a:rPr>
              <a:pPr>
                <a:buClr>
                  <a:srgbClr val="000000"/>
                </a:buClr>
              </a:pPr>
              <a:t>2</a:t>
            </a:fld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CBB7DC0F-084E-C9C2-4EDA-038A57689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>
                <a:solidFill>
                  <a:srgbClr val="E95125"/>
                </a:solidFill>
                <a:latin typeface="Helvetica" pitchFamily="2" charset="0"/>
              </a:rPr>
              <a:t>Quick reminder about DUNE</a:t>
            </a:r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793DC7E-4359-591D-7A0F-71E7BF38AFDF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05373" y="3986372"/>
            <a:ext cx="10977028" cy="2291699"/>
          </a:xfrm>
        </p:spPr>
        <p:txBody>
          <a:bodyPr>
            <a:normAutofit fontScale="92500"/>
          </a:bodyPr>
          <a:lstStyle/>
          <a:p>
            <a:r>
              <a:rPr lang="en-US" dirty="0"/>
              <a:t>neutrino experiment studying neutrino oscillation parameter (mass ordering, matter vs antimatter asymmetry, unitarity), proton decay, supernova neutrinos, and more.</a:t>
            </a:r>
          </a:p>
          <a:p>
            <a:r>
              <a:rPr lang="en-US" dirty="0"/>
              <a:t>four very large </a:t>
            </a:r>
            <a:r>
              <a:rPr lang="en-US" dirty="0" err="1"/>
              <a:t>LAr</a:t>
            </a:r>
            <a:r>
              <a:rPr lang="en-US" dirty="0"/>
              <a:t> TPC (17 </a:t>
            </a:r>
            <a:r>
              <a:rPr lang="en-US" dirty="0" err="1"/>
              <a:t>kT</a:t>
            </a:r>
            <a:r>
              <a:rPr lang="en-US" dirty="0"/>
              <a:t>) at 4850 ft underground in Lead, SD (Homestake Mine)</a:t>
            </a:r>
          </a:p>
          <a:p>
            <a:r>
              <a:rPr lang="en-US" dirty="0"/>
              <a:t>near detector onsite at Fermilab being designed (3 sub-detectors, two that move)</a:t>
            </a:r>
          </a:p>
          <a:p>
            <a:r>
              <a:rPr lang="en-US" dirty="0"/>
              <a:t>two prototypes at CERN - (</a:t>
            </a:r>
            <a:r>
              <a:rPr lang="en-US" dirty="0" err="1"/>
              <a:t>ProtoDUNE</a:t>
            </a:r>
            <a:r>
              <a:rPr lang="en-US" dirty="0"/>
              <a:t> II Horizontal Drift - </a:t>
            </a:r>
            <a:r>
              <a:rPr lang="en-US" dirty="0" err="1"/>
              <a:t>ProtoDUNE</a:t>
            </a:r>
            <a:r>
              <a:rPr lang="en-US" dirty="0"/>
              <a:t> II Vertical Drift)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E87155-AF47-78BD-932F-3D005D96F9C9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latin typeface="Helvetica"/>
                <a:cs typeface="Helvetica"/>
              </a:rPr>
              <a:t>5/14/24</a:t>
            </a:r>
            <a:endParaRPr lang="en-US" dirty="0">
              <a:latin typeface="Helvetica"/>
              <a:cs typeface="Helvetica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FF0C93-350C-2163-6232-2CB43B9FB8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D Benjamin | "DUNE"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049871-04DF-8A5C-5A78-6C92490114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0C39C72E-2A13-EB4D-AD45-6D4E6ACAED8D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pic>
        <p:nvPicPr>
          <p:cNvPr id="10" name="Image" descr="Image">
            <a:extLst>
              <a:ext uri="{FF2B5EF4-FFF2-40B4-BE49-F238E27FC236}">
                <a16:creationId xmlns:a16="http://schemas.microsoft.com/office/drawing/2014/main" id="{9D4547C7-A792-A493-25CF-6FE75D9CBE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5963" y="1054947"/>
            <a:ext cx="9051610" cy="2986099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8177078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5CF2D6-87CF-0B1B-C2C4-570F5A43F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E95125"/>
                </a:solidFill>
                <a:latin typeface="Helvetica" pitchFamily="2" charset="0"/>
              </a:rPr>
              <a:t>DUNE Computing Resource Model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28C9C0-7313-2FEC-E9A8-4F65FEDE33F3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latin typeface="Helvetica"/>
                <a:cs typeface="Helvetica"/>
              </a:rPr>
              <a:t>5/14/24</a:t>
            </a:r>
            <a:endParaRPr lang="en-US" dirty="0">
              <a:latin typeface="Helvetica"/>
              <a:cs typeface="Helvetica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77DAF9-2D57-16C7-F693-4A0A3285F2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D Benjamin | "DUNE"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713F0D8-21B3-5EA5-85E3-FCF58120FB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0C39C72E-2A13-EB4D-AD45-6D4E6ACAED8D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9588E45-7D75-44E0-7AEB-C7086A5DA3E2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pPr marL="243230" indent="-251917" defTabSz="434340">
              <a:spcBef>
                <a:spcPts val="1100"/>
              </a:spcBef>
              <a:defRPr sz="2090"/>
            </a:pPr>
            <a:r>
              <a:rPr lang="en-US" sz="2000" dirty="0">
                <a:solidFill>
                  <a:srgbClr val="3C5A77"/>
                </a:solidFill>
                <a:latin typeface="Helvetica" pitchFamily="2" charset="0"/>
              </a:rPr>
              <a:t>less “tiered” than current WLCG model    —&gt; flatter model proposed by HSF DOMA working group</a:t>
            </a:r>
          </a:p>
          <a:p>
            <a:pPr marL="544707" lvl="1" indent="-283801" defTabSz="434340">
              <a:spcBef>
                <a:spcPts val="1100"/>
              </a:spcBef>
              <a:defRPr sz="1710"/>
            </a:pPr>
            <a:r>
              <a:rPr lang="en-US" sz="1600" dirty="0">
                <a:solidFill>
                  <a:srgbClr val="3C5A77"/>
                </a:solidFill>
                <a:latin typeface="Helvetica" pitchFamily="2" charset="0"/>
              </a:rPr>
              <a:t>take advantage of existing WLCG sites that can add DUNE access</a:t>
            </a:r>
          </a:p>
          <a:p>
            <a:pPr marL="544707" lvl="1" indent="-283801" defTabSz="434340">
              <a:spcBef>
                <a:spcPts val="1100"/>
              </a:spcBef>
              <a:defRPr sz="1710"/>
            </a:pPr>
            <a:r>
              <a:rPr lang="en-US" sz="1600" dirty="0">
                <a:solidFill>
                  <a:srgbClr val="3C5A77"/>
                </a:solidFill>
                <a:latin typeface="Helvetica" pitchFamily="2" charset="0"/>
              </a:rPr>
              <a:t>require reasonable minimum size - storage elements</a:t>
            </a:r>
          </a:p>
          <a:p>
            <a:pPr marL="544707" lvl="1" indent="-283801" defTabSz="434340">
              <a:spcBef>
                <a:spcPts val="1100"/>
              </a:spcBef>
              <a:defRPr sz="1710"/>
            </a:pPr>
            <a:r>
              <a:rPr lang="en-US" sz="1600" dirty="0">
                <a:solidFill>
                  <a:srgbClr val="3C5A77"/>
                </a:solidFill>
                <a:latin typeface="Helvetica" pitchFamily="2" charset="0"/>
              </a:rPr>
              <a:t>allow for CPU only sites with</a:t>
            </a:r>
            <a:r>
              <a:rPr lang="en-US" sz="1600" dirty="0">
                <a:latin typeface="Helvetica" pitchFamily="2" charset="0"/>
              </a:rPr>
              <a:t> </a:t>
            </a:r>
            <a:r>
              <a:rPr lang="en-US" sz="1600" b="1" dirty="0">
                <a:solidFill>
                  <a:srgbClr val="C82506"/>
                </a:solidFill>
                <a:latin typeface="Helvetica" pitchFamily="2" charset="0"/>
              </a:rPr>
              <a:t>data streaming</a:t>
            </a:r>
          </a:p>
          <a:p>
            <a:pPr marL="243230" indent="-251917" defTabSz="434340">
              <a:spcBef>
                <a:spcPts val="1100"/>
              </a:spcBef>
              <a:defRPr sz="2090"/>
            </a:pPr>
            <a:r>
              <a:rPr lang="en-US" sz="2000" dirty="0">
                <a:solidFill>
                  <a:srgbClr val="3C5A77"/>
                </a:solidFill>
                <a:latin typeface="Helvetica" pitchFamily="2" charset="0"/>
              </a:rPr>
              <a:t>collaborating institutions (or groups of institutions) provide significant disk resources (~1PB chunks)</a:t>
            </a:r>
          </a:p>
          <a:p>
            <a:pPr marL="243230" indent="-251917" defTabSz="434340">
              <a:spcBef>
                <a:spcPts val="1100"/>
              </a:spcBef>
              <a:defRPr sz="2090"/>
            </a:pPr>
            <a:r>
              <a:rPr lang="en-US" sz="2000" dirty="0">
                <a:solidFill>
                  <a:srgbClr val="3C5A77"/>
                </a:solidFill>
                <a:latin typeface="Helvetica" pitchFamily="2" charset="0"/>
              </a:rPr>
              <a:t>plan to use common tools for most services</a:t>
            </a:r>
          </a:p>
          <a:p>
            <a:pPr marL="243230" indent="-251917" defTabSz="434340">
              <a:spcBef>
                <a:spcPts val="1100"/>
              </a:spcBef>
              <a:defRPr sz="2090"/>
            </a:pPr>
            <a:r>
              <a:rPr lang="en-US" sz="2000" dirty="0">
                <a:solidFill>
                  <a:srgbClr val="3C5A77"/>
                </a:solidFill>
                <a:latin typeface="Helvetica" pitchFamily="2" charset="0"/>
              </a:rPr>
              <a:t>participation in the HSF process important to provide and integrate new solutions</a:t>
            </a:r>
          </a:p>
          <a:p>
            <a:endParaRPr lang="en-US" dirty="0"/>
          </a:p>
        </p:txBody>
      </p:sp>
      <p:pic>
        <p:nvPicPr>
          <p:cNvPr id="8" name="Image" descr="Image">
            <a:extLst>
              <a:ext uri="{FF2B5EF4-FFF2-40B4-BE49-F238E27FC236}">
                <a16:creationId xmlns:a16="http://schemas.microsoft.com/office/drawing/2014/main" id="{2775687C-6EDA-7295-4353-27D9ADE325B8}"/>
              </a:ext>
            </a:extLst>
          </p:cNvPr>
          <p:cNvPicPr>
            <a:picLocks noGrp="1" noChangeAspect="1"/>
          </p:cNvPicPr>
          <p:nvPr>
            <p:ph idx="12"/>
          </p:nvPr>
        </p:nvPicPr>
        <p:blipFill>
          <a:blip r:embed="rId2"/>
          <a:stretch>
            <a:fillRect/>
          </a:stretch>
        </p:blipFill>
        <p:spPr>
          <a:xfrm>
            <a:off x="6261100" y="1348402"/>
            <a:ext cx="5321300" cy="476603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0386604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5CF2D6-87CF-0B1B-C2C4-570F5A43F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/>
              <a:t>Initial Test Plans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28C9C0-7313-2FEC-E9A8-4F65FEDE33F3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latin typeface="Helvetica"/>
                <a:cs typeface="Helvetica"/>
              </a:rPr>
              <a:t>5/14/24</a:t>
            </a:r>
            <a:endParaRPr lang="en-US" dirty="0">
              <a:latin typeface="Helvetica"/>
              <a:cs typeface="Helvetica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77DAF9-2D57-16C7-F693-4A0A3285F2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D Benjamin | "DUNE"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713F0D8-21B3-5EA5-85E3-FCF58120FB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0C39C72E-2A13-EB4D-AD45-6D4E6ACAED8D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9588E45-7D75-44E0-7AEB-C7086A5DA3E2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114300" y="1207770"/>
            <a:ext cx="11612880" cy="5031626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Test 1 - “FD” Raw Data to archival storage</a:t>
            </a:r>
          </a:p>
          <a:p>
            <a:pPr lvl="1"/>
            <a:r>
              <a:rPr lang="en-GB" sz="1900" dirty="0"/>
              <a:t>Simulate the archival of 25% of the raw data rate from the Far Detector</a:t>
            </a:r>
          </a:p>
          <a:p>
            <a:pPr lvl="2"/>
            <a:r>
              <a:rPr lang="en-GB" sz="1900" dirty="0"/>
              <a:t>translates to 1 GB/s from SURF ( BNL as stand-in) to FNAL</a:t>
            </a:r>
          </a:p>
          <a:p>
            <a:pPr lvl="2"/>
            <a:r>
              <a:rPr lang="en-GB" sz="1900" dirty="0"/>
              <a:t>replicate that “FD” raw data to archival storage facilities around the world</a:t>
            </a:r>
          </a:p>
          <a:p>
            <a:pPr lvl="2"/>
            <a:r>
              <a:rPr lang="en-GB" sz="1900" dirty="0"/>
              <a:t>replicate the “FD” raw data to disk storage elements around the world for prompt access from compute elements</a:t>
            </a:r>
          </a:p>
          <a:p>
            <a:r>
              <a:rPr lang="en-GB" dirty="0"/>
              <a:t>Test 2 -  “FD” Raw Data keep up processing</a:t>
            </a:r>
          </a:p>
          <a:p>
            <a:pPr lvl="1"/>
            <a:r>
              <a:rPr lang="en-GB" sz="1900" dirty="0"/>
              <a:t>Maintain continuous processing workload at distributed sites commensurate with 25% “FD” raw data rate (1 GB/s)</a:t>
            </a:r>
          </a:p>
          <a:p>
            <a:pPr lvl="2"/>
            <a:r>
              <a:rPr lang="en-GB" sz="1900" dirty="0"/>
              <a:t>Utilize compute resources across sites in Europe and North America </a:t>
            </a:r>
          </a:p>
          <a:p>
            <a:pPr lvl="2"/>
            <a:r>
              <a:rPr lang="en-GB" sz="1900" dirty="0"/>
              <a:t>Match the locality of jobs with locality of data at nearby RSEs</a:t>
            </a:r>
          </a:p>
          <a:p>
            <a:r>
              <a:rPr lang="en-GB" dirty="0"/>
              <a:t>Test 3 - </a:t>
            </a:r>
            <a:r>
              <a:rPr lang="en-US" dirty="0" err="1"/>
              <a:t>SuperNova</a:t>
            </a:r>
            <a:r>
              <a:rPr lang="en-US" dirty="0"/>
              <a:t> Raw Data rapid transfer &amp; processing </a:t>
            </a:r>
          </a:p>
          <a:p>
            <a:pPr lvl="1"/>
            <a:r>
              <a:rPr lang="en-US" sz="1900" dirty="0"/>
              <a:t>3.5 GB/s SURF (BNL) to FNAL to NERSC</a:t>
            </a:r>
            <a:endParaRPr lang="en-US" sz="2200" dirty="0"/>
          </a:p>
          <a:p>
            <a:pPr marL="243230" indent="-251917" defTabSz="434340">
              <a:spcBef>
                <a:spcPts val="1100"/>
              </a:spcBef>
              <a:defRPr sz="2090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2322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66"/>
          <p:cNvSpPr txBox="1">
            <a:spLocks noGrp="1"/>
          </p:cNvSpPr>
          <p:nvPr>
            <p:ph type="title"/>
          </p:nvPr>
        </p:nvSpPr>
        <p:spPr>
          <a:xfrm>
            <a:off x="605368" y="91887"/>
            <a:ext cx="10972800" cy="647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/>
          <a:p>
            <a:r>
              <a:rPr lang="en" dirty="0"/>
              <a:t>Keep up processing scale testing</a:t>
            </a:r>
            <a:endParaRPr dirty="0"/>
          </a:p>
        </p:txBody>
      </p:sp>
      <p:sp>
        <p:nvSpPr>
          <p:cNvPr id="452" name="Google Shape;452;p66"/>
          <p:cNvSpPr txBox="1">
            <a:spLocks noGrp="1"/>
          </p:cNvSpPr>
          <p:nvPr>
            <p:ph type="body" idx="1"/>
          </p:nvPr>
        </p:nvSpPr>
        <p:spPr>
          <a:xfrm>
            <a:off x="223123" y="592302"/>
            <a:ext cx="11710376" cy="987839"/>
          </a:xfrm>
          <a:prstGeom prst="rect">
            <a:avLst/>
          </a:prstGeom>
        </p:spPr>
        <p:txBody>
          <a:bodyPr spcFirstLastPara="1" wrap="square" lIns="0" tIns="45700" rIns="0" bIns="45700" anchor="t" anchorCtr="0">
            <a:noAutofit/>
          </a:bodyPr>
          <a:lstStyle/>
          <a:p>
            <a:pPr indent="-423323">
              <a:buSzPts val="1400"/>
            </a:pPr>
            <a:r>
              <a:rPr lang="en" sz="1800" dirty="0">
                <a:latin typeface="Helvetica" pitchFamily="2" charset="0"/>
                <a:ea typeface="Arial"/>
                <a:cs typeface="Arial"/>
                <a:sym typeface="Arial"/>
              </a:rPr>
              <a:t>Used FD1-HD FD2-VD MC step 2 full reconstruction production processing using </a:t>
            </a:r>
            <a:r>
              <a:rPr lang="en" sz="1800" dirty="0" err="1">
                <a:latin typeface="Helvetica" pitchFamily="2" charset="0"/>
                <a:ea typeface="Arial"/>
                <a:cs typeface="Arial"/>
                <a:sym typeface="Arial"/>
              </a:rPr>
              <a:t>justIN</a:t>
            </a:r>
            <a:endParaRPr lang="en" sz="1800" dirty="0">
              <a:latin typeface="Helvetica" pitchFamily="2" charset="0"/>
              <a:ea typeface="Arial"/>
              <a:cs typeface="Arial"/>
              <a:sym typeface="Arial"/>
            </a:endParaRPr>
          </a:p>
          <a:p>
            <a:pPr lvl="1" indent="-423323">
              <a:buSzPts val="1400"/>
            </a:pPr>
            <a:r>
              <a:rPr lang="en-US" sz="1800" dirty="0">
                <a:latin typeface="Helvetica" pitchFamily="2" charset="0"/>
                <a:ea typeface="Arial"/>
                <a:cs typeface="Arial"/>
                <a:sym typeface="Arial"/>
              </a:rPr>
              <a:t>M</a:t>
            </a:r>
            <a:r>
              <a:rPr lang="en" sz="1800" dirty="0">
                <a:latin typeface="Helvetica" pitchFamily="2" charset="0"/>
                <a:ea typeface="Arial"/>
                <a:cs typeface="Arial"/>
                <a:sym typeface="Arial"/>
              </a:rPr>
              <a:t>ore I/O intensive than normal keep up processing will be – 1 GB/file (input)– 2 GB output (up to 4 files – 1 big 3 small – VD MC)    </a:t>
            </a:r>
            <a:endParaRPr sz="1800" dirty="0">
              <a:latin typeface="Helvetica" pitchFamily="2" charset="0"/>
              <a:ea typeface="Arial"/>
              <a:cs typeface="Arial"/>
              <a:sym typeface="Arial"/>
            </a:endParaRPr>
          </a:p>
        </p:txBody>
      </p:sp>
      <p:sp>
        <p:nvSpPr>
          <p:cNvPr id="453" name="Google Shape;453;p66"/>
          <p:cNvSpPr txBox="1">
            <a:spLocks noGrp="1"/>
          </p:cNvSpPr>
          <p:nvPr>
            <p:ph type="body" idx="1"/>
          </p:nvPr>
        </p:nvSpPr>
        <p:spPr>
          <a:xfrm>
            <a:off x="391100" y="5734501"/>
            <a:ext cx="10977200" cy="581200"/>
          </a:xfrm>
          <a:prstGeom prst="rect">
            <a:avLst/>
          </a:prstGeom>
        </p:spPr>
        <p:txBody>
          <a:bodyPr spcFirstLastPara="1" wrap="square" lIns="0" tIns="45700" rIns="0" bIns="45700" anchor="t" anchorCtr="0">
            <a:normAutofit/>
          </a:bodyPr>
          <a:lstStyle/>
          <a:p>
            <a:pPr indent="-423323">
              <a:buSzPts val="1400"/>
            </a:pPr>
            <a:r>
              <a:rPr lang="en" sz="1800" dirty="0">
                <a:latin typeface="Helvetica" pitchFamily="2" charset="0"/>
                <a:ea typeface="Arial"/>
                <a:cs typeface="Arial"/>
                <a:sym typeface="Arial"/>
              </a:rPr>
              <a:t> ~3k  jobs running  simultaneously to keep up with </a:t>
            </a:r>
            <a:r>
              <a:rPr lang="en" sz="1800" dirty="0" err="1">
                <a:latin typeface="Helvetica" pitchFamily="2" charset="0"/>
                <a:ea typeface="Arial"/>
                <a:cs typeface="Arial"/>
                <a:sym typeface="Arial"/>
              </a:rPr>
              <a:t>ProtoDUNE</a:t>
            </a:r>
            <a:r>
              <a:rPr lang="en" sz="1800" dirty="0">
                <a:latin typeface="Helvetica" pitchFamily="2" charset="0"/>
                <a:ea typeface="Arial"/>
                <a:cs typeface="Arial"/>
                <a:sym typeface="Arial"/>
              </a:rPr>
              <a:t> data taking starting this June 2024.</a:t>
            </a:r>
            <a:endParaRPr sz="1800" dirty="0">
              <a:latin typeface="Helvetica" pitchFamily="2" charset="0"/>
              <a:ea typeface="Arial"/>
              <a:cs typeface="Arial"/>
              <a:sym typeface="Arial"/>
            </a:endParaRPr>
          </a:p>
        </p:txBody>
      </p:sp>
      <p:grpSp>
        <p:nvGrpSpPr>
          <p:cNvPr id="455" name="Google Shape;455;p66"/>
          <p:cNvGrpSpPr/>
          <p:nvPr/>
        </p:nvGrpSpPr>
        <p:grpSpPr>
          <a:xfrm>
            <a:off x="2022197" y="1910552"/>
            <a:ext cx="7532723" cy="3817573"/>
            <a:chOff x="322277" y="1281076"/>
            <a:chExt cx="5649542" cy="2863180"/>
          </a:xfrm>
        </p:grpSpPr>
        <p:grpSp>
          <p:nvGrpSpPr>
            <p:cNvPr id="456" name="Google Shape;456;p66"/>
            <p:cNvGrpSpPr/>
            <p:nvPr/>
          </p:nvGrpSpPr>
          <p:grpSpPr>
            <a:xfrm>
              <a:off x="322277" y="1281076"/>
              <a:ext cx="5649542" cy="2863180"/>
              <a:chOff x="322277" y="1281076"/>
              <a:chExt cx="5649542" cy="2863180"/>
            </a:xfrm>
          </p:grpSpPr>
          <p:grpSp>
            <p:nvGrpSpPr>
              <p:cNvPr id="457" name="Google Shape;457;p66"/>
              <p:cNvGrpSpPr/>
              <p:nvPr/>
            </p:nvGrpSpPr>
            <p:grpSpPr>
              <a:xfrm>
                <a:off x="322277" y="1281076"/>
                <a:ext cx="5649542" cy="2408374"/>
                <a:chOff x="1157177" y="1415251"/>
                <a:chExt cx="5649542" cy="2408374"/>
              </a:xfrm>
            </p:grpSpPr>
            <p:pic>
              <p:nvPicPr>
                <p:cNvPr id="458" name="Google Shape;458;p66"/>
                <p:cNvPicPr preferRelativeResize="0"/>
                <p:nvPr/>
              </p:nvPicPr>
              <p:blipFill>
                <a:blip r:embed="rId3">
                  <a:alphaModFix/>
                </a:blip>
                <a:stretch>
                  <a:fillRect/>
                </a:stretch>
              </p:blipFill>
              <p:spPr>
                <a:xfrm>
                  <a:off x="1531450" y="1415251"/>
                  <a:ext cx="5275269" cy="24009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459" name="Google Shape;459;p66"/>
                <p:cNvSpPr txBox="1"/>
                <p:nvPr/>
              </p:nvSpPr>
              <p:spPr>
                <a:xfrm>
                  <a:off x="1157177" y="1573080"/>
                  <a:ext cx="577800" cy="365100"/>
                </a:xfrm>
                <a:prstGeom prst="rect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t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" dirty="0">
                      <a:latin typeface="Helvetica Neue" panose="02000503000000020004" pitchFamily="2" charset="0"/>
                      <a:ea typeface="Helvetica Neue" panose="02000503000000020004" pitchFamily="2" charset="0"/>
                      <a:cs typeface="Helvetica Neue" panose="02000503000000020004" pitchFamily="2" charset="0"/>
                    </a:rPr>
                    <a:t>20K</a:t>
                  </a:r>
                  <a:endParaRPr dirty="0">
                    <a:latin typeface="Helvetica Neue" panose="02000503000000020004" pitchFamily="2" charset="0"/>
                    <a:ea typeface="Helvetica Neue" panose="02000503000000020004" pitchFamily="2" charset="0"/>
                    <a:cs typeface="Helvetica Neue" panose="02000503000000020004" pitchFamily="2" charset="0"/>
                  </a:endParaRPr>
                </a:p>
              </p:txBody>
            </p:sp>
            <p:sp>
              <p:nvSpPr>
                <p:cNvPr id="460" name="Google Shape;460;p66"/>
                <p:cNvSpPr txBox="1"/>
                <p:nvPr/>
              </p:nvSpPr>
              <p:spPr>
                <a:xfrm>
                  <a:off x="1185325" y="2512025"/>
                  <a:ext cx="577800" cy="365100"/>
                </a:xfrm>
                <a:prstGeom prst="rect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t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" dirty="0">
                      <a:latin typeface="Helvetica" pitchFamily="2" charset="0"/>
                    </a:rPr>
                    <a:t>10K</a:t>
                  </a:r>
                  <a:endParaRPr dirty="0">
                    <a:latin typeface="Helvetica" pitchFamily="2" charset="0"/>
                  </a:endParaRPr>
                </a:p>
              </p:txBody>
            </p:sp>
            <p:sp>
              <p:nvSpPr>
                <p:cNvPr id="461" name="Google Shape;461;p66"/>
                <p:cNvSpPr txBox="1"/>
                <p:nvPr/>
              </p:nvSpPr>
              <p:spPr>
                <a:xfrm>
                  <a:off x="1408950" y="3458525"/>
                  <a:ext cx="305700" cy="365100"/>
                </a:xfrm>
                <a:prstGeom prst="rect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t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" dirty="0">
                      <a:latin typeface="Helvetica" pitchFamily="2" charset="0"/>
                    </a:rPr>
                    <a:t>0</a:t>
                  </a:r>
                  <a:endParaRPr dirty="0">
                    <a:latin typeface="Helvetica" pitchFamily="2" charset="0"/>
                  </a:endParaRPr>
                </a:p>
              </p:txBody>
            </p:sp>
          </p:grpSp>
          <p:sp>
            <p:nvSpPr>
              <p:cNvPr id="462" name="Google Shape;462;p66"/>
              <p:cNvSpPr txBox="1"/>
              <p:nvPr/>
            </p:nvSpPr>
            <p:spPr>
              <a:xfrm>
                <a:off x="692500" y="3682319"/>
                <a:ext cx="679200" cy="443169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t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" sz="1600" dirty="0">
                    <a:latin typeface="Helvetica" pitchFamily="2" charset="0"/>
                  </a:rPr>
                  <a:t>02/20</a:t>
                </a:r>
                <a:endParaRPr sz="1600" dirty="0">
                  <a:latin typeface="Helvetica" pitchFamily="2" charset="0"/>
                </a:endParaRPr>
              </a:p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" sz="1600" dirty="0">
                    <a:latin typeface="Helvetica" pitchFamily="2" charset="0"/>
                  </a:rPr>
                  <a:t>06:00</a:t>
                </a:r>
                <a:endParaRPr sz="1600" dirty="0">
                  <a:latin typeface="Helvetica" pitchFamily="2" charset="0"/>
                </a:endParaRPr>
              </a:p>
            </p:txBody>
          </p:sp>
          <p:sp>
            <p:nvSpPr>
              <p:cNvPr id="463" name="Google Shape;463;p66"/>
              <p:cNvSpPr txBox="1"/>
              <p:nvPr/>
            </p:nvSpPr>
            <p:spPr>
              <a:xfrm>
                <a:off x="1371700" y="3682313"/>
                <a:ext cx="679200" cy="443175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t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" sz="1600" dirty="0">
                    <a:latin typeface="Helvetica" pitchFamily="2" charset="0"/>
                  </a:rPr>
                  <a:t>02/20</a:t>
                </a:r>
                <a:endParaRPr sz="1600" dirty="0">
                  <a:latin typeface="Helvetica" pitchFamily="2" charset="0"/>
                </a:endParaRPr>
              </a:p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" sz="1600" dirty="0">
                    <a:latin typeface="Helvetica" pitchFamily="2" charset="0"/>
                  </a:rPr>
                  <a:t>12:00</a:t>
                </a:r>
                <a:endParaRPr sz="1600" dirty="0">
                  <a:latin typeface="Helvetica" pitchFamily="2" charset="0"/>
                </a:endParaRPr>
              </a:p>
            </p:txBody>
          </p:sp>
          <p:sp>
            <p:nvSpPr>
              <p:cNvPr id="464" name="Google Shape;464;p66"/>
              <p:cNvSpPr txBox="1"/>
              <p:nvPr/>
            </p:nvSpPr>
            <p:spPr>
              <a:xfrm>
                <a:off x="2085650" y="3682312"/>
                <a:ext cx="679200" cy="461944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t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" sz="1600" dirty="0">
                    <a:latin typeface="Helvetica" pitchFamily="2" charset="0"/>
                  </a:rPr>
                  <a:t>02/20</a:t>
                </a:r>
                <a:endParaRPr sz="1600" dirty="0">
                  <a:latin typeface="Helvetica" pitchFamily="2" charset="0"/>
                </a:endParaRPr>
              </a:p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" sz="1600" dirty="0">
                    <a:latin typeface="Helvetica" pitchFamily="2" charset="0"/>
                  </a:rPr>
                  <a:t>18:00</a:t>
                </a:r>
                <a:endParaRPr sz="1600" dirty="0">
                  <a:latin typeface="Helvetica" pitchFamily="2" charset="0"/>
                </a:endParaRPr>
              </a:p>
            </p:txBody>
          </p:sp>
          <p:sp>
            <p:nvSpPr>
              <p:cNvPr id="465" name="Google Shape;465;p66"/>
              <p:cNvSpPr txBox="1"/>
              <p:nvPr/>
            </p:nvSpPr>
            <p:spPr>
              <a:xfrm>
                <a:off x="2851775" y="3682325"/>
                <a:ext cx="679200" cy="435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t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" sz="1600" dirty="0">
                    <a:latin typeface="Helvetica" pitchFamily="2" charset="0"/>
                  </a:rPr>
                  <a:t>02/21</a:t>
                </a:r>
                <a:endParaRPr sz="1600" dirty="0">
                  <a:latin typeface="Helvetica" pitchFamily="2" charset="0"/>
                </a:endParaRPr>
              </a:p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" sz="1600" dirty="0">
                    <a:latin typeface="Helvetica" pitchFamily="2" charset="0"/>
                  </a:rPr>
                  <a:t>00:00</a:t>
                </a:r>
                <a:endParaRPr sz="1600" dirty="0">
                  <a:latin typeface="Helvetica" pitchFamily="2" charset="0"/>
                </a:endParaRPr>
              </a:p>
            </p:txBody>
          </p:sp>
          <p:sp>
            <p:nvSpPr>
              <p:cNvPr id="466" name="Google Shape;466;p66"/>
              <p:cNvSpPr txBox="1"/>
              <p:nvPr/>
            </p:nvSpPr>
            <p:spPr>
              <a:xfrm>
                <a:off x="3574450" y="3682325"/>
                <a:ext cx="679200" cy="435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t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" sz="1600" dirty="0">
                    <a:latin typeface="Helvetica" pitchFamily="2" charset="0"/>
                  </a:rPr>
                  <a:t>02/21</a:t>
                </a:r>
                <a:endParaRPr sz="1600" dirty="0">
                  <a:latin typeface="Helvetica" pitchFamily="2" charset="0"/>
                </a:endParaRPr>
              </a:p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" sz="1600" dirty="0">
                    <a:latin typeface="Helvetica" pitchFamily="2" charset="0"/>
                  </a:rPr>
                  <a:t>06:00</a:t>
                </a:r>
                <a:endParaRPr sz="1600" dirty="0">
                  <a:latin typeface="Helvetica" pitchFamily="2" charset="0"/>
                </a:endParaRPr>
              </a:p>
            </p:txBody>
          </p:sp>
          <p:sp>
            <p:nvSpPr>
              <p:cNvPr id="467" name="Google Shape;467;p66"/>
              <p:cNvSpPr txBox="1"/>
              <p:nvPr/>
            </p:nvSpPr>
            <p:spPr>
              <a:xfrm>
                <a:off x="4305850" y="3674814"/>
                <a:ext cx="679200" cy="3651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t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" sz="1600" dirty="0">
                    <a:latin typeface="Helvetica" pitchFamily="2" charset="0"/>
                  </a:rPr>
                  <a:t>02/21</a:t>
                </a:r>
                <a:endParaRPr sz="1600" dirty="0">
                  <a:latin typeface="Helvetica" pitchFamily="2" charset="0"/>
                </a:endParaRPr>
              </a:p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" sz="1600" dirty="0">
                    <a:latin typeface="Helvetica" pitchFamily="2" charset="0"/>
                  </a:rPr>
                  <a:t>12:00</a:t>
                </a:r>
                <a:endParaRPr sz="1600" dirty="0">
                  <a:latin typeface="Helvetica" pitchFamily="2" charset="0"/>
                </a:endParaRPr>
              </a:p>
            </p:txBody>
          </p:sp>
          <p:sp>
            <p:nvSpPr>
              <p:cNvPr id="468" name="Google Shape;468;p66"/>
              <p:cNvSpPr txBox="1"/>
              <p:nvPr/>
            </p:nvSpPr>
            <p:spPr>
              <a:xfrm>
                <a:off x="5019800" y="3682319"/>
                <a:ext cx="679200" cy="3651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t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" sz="1600" dirty="0">
                    <a:latin typeface="Helvetica" pitchFamily="2" charset="0"/>
                  </a:rPr>
                  <a:t>02/21</a:t>
                </a:r>
                <a:endParaRPr sz="1600" dirty="0">
                  <a:latin typeface="Helvetica" pitchFamily="2" charset="0"/>
                </a:endParaRPr>
              </a:p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" sz="1600" dirty="0">
                    <a:latin typeface="Helvetica" pitchFamily="2" charset="0"/>
                  </a:rPr>
                  <a:t>18:00</a:t>
                </a:r>
                <a:endParaRPr sz="1600" dirty="0">
                  <a:latin typeface="Helvetica" pitchFamily="2" charset="0"/>
                </a:endParaRPr>
              </a:p>
            </p:txBody>
          </p:sp>
        </p:grpSp>
        <p:sp>
          <p:nvSpPr>
            <p:cNvPr id="469" name="Google Shape;469;p66"/>
            <p:cNvSpPr txBox="1"/>
            <p:nvPr/>
          </p:nvSpPr>
          <p:spPr>
            <a:xfrm>
              <a:off x="4226625" y="1560417"/>
              <a:ext cx="1273576" cy="16145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en" sz="1400" dirty="0">
                  <a:latin typeface="Helvetica" pitchFamily="2" charset="0"/>
                </a:rPr>
                <a:t>FNAL downtime</a:t>
              </a:r>
              <a:endParaRPr sz="1400" dirty="0">
                <a:latin typeface="Helvetica" pitchFamily="2" charset="0"/>
              </a:endParaRPr>
            </a:p>
          </p:txBody>
        </p:sp>
        <p:sp>
          <p:nvSpPr>
            <p:cNvPr id="470" name="Google Shape;470;p66"/>
            <p:cNvSpPr txBox="1"/>
            <p:nvPr/>
          </p:nvSpPr>
          <p:spPr>
            <a:xfrm>
              <a:off x="1185250" y="1721875"/>
              <a:ext cx="1617600" cy="283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en" dirty="0">
                  <a:latin typeface="Helvetica" pitchFamily="2" charset="0"/>
                </a:rPr>
                <a:t>number of running DUNE jobs</a:t>
              </a:r>
              <a:endParaRPr dirty="0">
                <a:latin typeface="Helvetica" pitchFamily="2" charset="0"/>
              </a:endParaRPr>
            </a:p>
          </p:txBody>
        </p:sp>
      </p:grpSp>
      <p:sp>
        <p:nvSpPr>
          <p:cNvPr id="471" name="Google Shape;471;p66"/>
          <p:cNvSpPr txBox="1">
            <a:spLocks noGrp="1"/>
          </p:cNvSpPr>
          <p:nvPr>
            <p:ph type="sldNum" idx="12"/>
          </p:nvPr>
        </p:nvSpPr>
        <p:spPr>
          <a:xfrm>
            <a:off x="223123" y="6322077"/>
            <a:ext cx="566800" cy="3860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>
              <a:buClr>
                <a:srgbClr val="000000"/>
              </a:buClr>
            </a:pPr>
            <a:endParaRPr sz="1200" dirty="0">
              <a:latin typeface="Helvetica" pitchFamily="2" charset="0"/>
            </a:endParaRPr>
          </a:p>
          <a:p>
            <a:pPr>
              <a:buClr>
                <a:srgbClr val="000000"/>
              </a:buClr>
            </a:pPr>
            <a:endParaRPr sz="1200" dirty="0">
              <a:latin typeface="Helvetica" pitchFamily="2" charset="0"/>
            </a:endParaRPr>
          </a:p>
          <a:p>
            <a:pPr>
              <a:buClr>
                <a:srgbClr val="000000"/>
              </a:buClr>
            </a:pPr>
            <a:fld id="{00000000-1234-1234-1234-123412341234}" type="slidenum">
              <a:rPr lang="en" sz="1200">
                <a:latin typeface="Helvetica" pitchFamily="2" charset="0"/>
                <a:ea typeface="Calibri"/>
                <a:cs typeface="Calibri"/>
                <a:sym typeface="Calibri"/>
              </a:rPr>
              <a:pPr>
                <a:buClr>
                  <a:srgbClr val="000000"/>
                </a:buClr>
              </a:pPr>
              <a:t>6</a:t>
            </a:fld>
            <a:endParaRPr sz="1200" dirty="0">
              <a:latin typeface="Helvetica" pitchFamily="2" charset="0"/>
              <a:ea typeface="Calibri"/>
              <a:cs typeface="Calibri"/>
              <a:sym typeface="Calibri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D956490-2F61-E0FE-2DD4-BBF33C0A47B5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z="1200">
                <a:latin typeface="Helvetica" pitchFamily="2" charset="0"/>
              </a:rPr>
              <a:t>5/14/24</a:t>
            </a:r>
            <a:endParaRPr lang="en-US" sz="1200" dirty="0">
              <a:latin typeface="Helvetica" pitchFamily="2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5AE564-079E-6C5D-259F-C1F88B127535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US" sz="1200">
                <a:latin typeface="Helvetica" pitchFamily="2" charset="0"/>
              </a:rPr>
              <a:t>D Benjamin | "DUNE"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71"/>
          <p:cNvSpPr txBox="1">
            <a:spLocks noGrp="1"/>
          </p:cNvSpPr>
          <p:nvPr>
            <p:ph type="title"/>
          </p:nvPr>
        </p:nvSpPr>
        <p:spPr>
          <a:xfrm>
            <a:off x="609605" y="425569"/>
            <a:ext cx="11057600" cy="60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en" sz="2400" dirty="0">
                <a:solidFill>
                  <a:srgbClr val="E95125"/>
                </a:solidFill>
                <a:latin typeface="Helvetica" pitchFamily="2" charset="0"/>
              </a:rPr>
              <a:t>Example </a:t>
            </a:r>
            <a:r>
              <a:rPr lang="en" sz="2400" dirty="0" err="1">
                <a:solidFill>
                  <a:srgbClr val="E95125"/>
                </a:solidFill>
                <a:latin typeface="Helvetica" pitchFamily="2" charset="0"/>
              </a:rPr>
              <a:t>justIN</a:t>
            </a:r>
            <a:r>
              <a:rPr lang="en" sz="2400" dirty="0">
                <a:solidFill>
                  <a:srgbClr val="E95125"/>
                </a:solidFill>
                <a:latin typeface="Helvetica" pitchFamily="2" charset="0"/>
              </a:rPr>
              <a:t> workflow task </a:t>
            </a:r>
            <a:endParaRPr sz="2400" dirty="0">
              <a:solidFill>
                <a:srgbClr val="E95125"/>
              </a:solidFill>
              <a:latin typeface="Helvetica" pitchFamily="2" charset="0"/>
            </a:endParaRPr>
          </a:p>
        </p:txBody>
      </p:sp>
      <p:sp>
        <p:nvSpPr>
          <p:cNvPr id="516" name="Google Shape;516;p71"/>
          <p:cNvSpPr txBox="1">
            <a:spLocks noGrp="1"/>
          </p:cNvSpPr>
          <p:nvPr>
            <p:ph type="body" idx="1"/>
          </p:nvPr>
        </p:nvSpPr>
        <p:spPr>
          <a:xfrm>
            <a:off x="609605" y="5686119"/>
            <a:ext cx="11057600" cy="43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/>
            <a:r>
              <a:rPr lang="en" dirty="0">
                <a:solidFill>
                  <a:srgbClr val="3C5A77"/>
                </a:solidFill>
              </a:rPr>
              <a:t>File processing rate across different Compute sites in US, Canada and Europe</a:t>
            </a:r>
            <a:endParaRPr dirty="0">
              <a:solidFill>
                <a:srgbClr val="3C5A77"/>
              </a:solidFill>
            </a:endParaRPr>
          </a:p>
        </p:txBody>
      </p:sp>
      <p:sp>
        <p:nvSpPr>
          <p:cNvPr id="517" name="Google Shape;517;p71"/>
          <p:cNvSpPr txBox="1">
            <a:spLocks noGrp="1"/>
          </p:cNvSpPr>
          <p:nvPr>
            <p:ph type="sldNum" idx="12"/>
          </p:nvPr>
        </p:nvSpPr>
        <p:spPr>
          <a:xfrm>
            <a:off x="363679" y="6488431"/>
            <a:ext cx="700800" cy="1872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>
              <a:buClr>
                <a:srgbClr val="000000"/>
              </a:buClr>
            </a:pPr>
            <a:fld id="{00000000-1234-1234-1234-123412341234}" type="slidenum">
              <a:rPr lang="en">
                <a:solidFill>
                  <a:srgbClr val="E95125"/>
                </a:solidFill>
              </a:rPr>
              <a:pPr>
                <a:buClr>
                  <a:srgbClr val="000000"/>
                </a:buClr>
              </a:pPr>
              <a:t>7</a:t>
            </a:fld>
            <a:endParaRPr dirty="0">
              <a:solidFill>
                <a:srgbClr val="E95125"/>
              </a:solidFill>
            </a:endParaRPr>
          </a:p>
        </p:txBody>
      </p:sp>
      <p:pic>
        <p:nvPicPr>
          <p:cNvPr id="518" name="Google Shape;518;p71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-33556" t="-1910" r="-33556" b="1909"/>
          <a:stretch/>
        </p:blipFill>
        <p:spPr>
          <a:xfrm>
            <a:off x="605367" y="1227137"/>
            <a:ext cx="11061600" cy="4242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0B00C81-44A4-EDF5-3CFF-1BBA86895BD0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dirty="0">
                <a:solidFill>
                  <a:srgbClr val="E95125"/>
                </a:solidFill>
                <a:latin typeface="Helvetica" pitchFamily="2" charset="0"/>
              </a:rPr>
              <a:t>5/14/24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DEFB557-8A60-A85B-B792-2299D1E16250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E95125"/>
                </a:solidFill>
              </a:rPr>
              <a:t>D Benjamin | "DUNE"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C95F533C-1B0C-73FC-236C-BF37B2986EC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4125" b="4125"/>
          <a:stretch/>
        </p:blipFill>
        <p:spPr>
          <a:xfrm>
            <a:off x="609600" y="1238499"/>
            <a:ext cx="10972800" cy="5008601"/>
          </a:xfrm>
          <a:prstGeom prst="rect">
            <a:avLst/>
          </a:prstGeom>
          <a:noFill/>
        </p:spPr>
      </p:pic>
      <p:sp>
        <p:nvSpPr>
          <p:cNvPr id="16" name="Title 2">
            <a:extLst>
              <a:ext uri="{FF2B5EF4-FFF2-40B4-BE49-F238E27FC236}">
                <a16:creationId xmlns:a16="http://schemas.microsoft.com/office/drawing/2014/main" id="{4AE9723F-F47E-59C4-1953-56FE25FBD3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62518"/>
            <a:ext cx="11582400" cy="647102"/>
          </a:xfrm>
        </p:spPr>
        <p:txBody>
          <a:bodyPr/>
          <a:lstStyle/>
          <a:p>
            <a:r>
              <a:rPr lang="en-US" dirty="0"/>
              <a:t>Data streaming from PIC to European sites</a:t>
            </a:r>
          </a:p>
        </p:txBody>
      </p:sp>
      <p:sp>
        <p:nvSpPr>
          <p:cNvPr id="18" name="Date Placeholder 3">
            <a:extLst>
              <a:ext uri="{FF2B5EF4-FFF2-40B4-BE49-F238E27FC236}">
                <a16:creationId xmlns:a16="http://schemas.microsoft.com/office/drawing/2014/main" id="{DCCE76E8-7CD7-0A59-4140-1FC7400C9F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72293" y="6549549"/>
            <a:ext cx="1331423" cy="158697"/>
          </a:xfrm>
        </p:spPr>
        <p:txBody>
          <a:bodyPr/>
          <a:lstStyle/>
          <a:p>
            <a:pPr>
              <a:defRPr/>
            </a:pPr>
            <a:r>
              <a:rPr lang="en-US" dirty="0">
                <a:latin typeface="Helvetica"/>
                <a:cs typeface="Helvetica"/>
              </a:rPr>
              <a:t>5/14/24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577CB8-6B31-7E84-2670-538D8096C6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03714" y="6549549"/>
            <a:ext cx="5799081" cy="158697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  <a:defRPr/>
            </a:pPr>
            <a:r>
              <a:rPr lang="de-DE" sz="1100" dirty="0"/>
              <a:t>D Benjamin | "DUNE"</a:t>
            </a:r>
            <a:endParaRPr lang="en-US" sz="1100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295955-0AE2-3561-FF8D-B9E8038E3D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5368" y="6549549"/>
            <a:ext cx="566925" cy="158697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  <a:defRPr/>
            </a:pPr>
            <a:fld id="{0C39C72E-2A13-EB4D-AD45-6D4E6ACAED8D}" type="slidenum">
              <a:rPr lang="en-US" sz="1100" smtClean="0"/>
              <a:pPr>
                <a:lnSpc>
                  <a:spcPct val="90000"/>
                </a:lnSpc>
                <a:spcAft>
                  <a:spcPts val="600"/>
                </a:spcAft>
                <a:defRPr/>
              </a:pPr>
              <a:t>8</a:t>
            </a:fld>
            <a:endParaRPr lang="en-US" sz="1100"/>
          </a:p>
        </p:txBody>
      </p:sp>
    </p:spTree>
    <p:extLst>
      <p:ext uri="{BB962C8B-B14F-4D97-AF65-F5344CB8AC3E}">
        <p14:creationId xmlns:p14="http://schemas.microsoft.com/office/powerpoint/2010/main" val="16746696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231AB34-39A2-E286-48D9-FB6C70B23F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" y="1040131"/>
            <a:ext cx="10972800" cy="5207218"/>
          </a:xfrm>
        </p:spPr>
        <p:txBody>
          <a:bodyPr/>
          <a:lstStyle/>
          <a:p>
            <a:pPr indent="-405543">
              <a:buSzPct val="100000"/>
              <a:buFont typeface="Arial" panose="020B0604020202020204" pitchFamily="34" charset="0"/>
              <a:buChar char="•"/>
            </a:pPr>
            <a:r>
              <a:rPr lang="en-US" sz="2400" dirty="0" err="1">
                <a:latin typeface="Helvetica" pitchFamily="2" charset="0"/>
                <a:ea typeface="Arial"/>
                <a:cs typeface="Arial"/>
                <a:sym typeface="Arial"/>
              </a:rPr>
              <a:t>Rucio</a:t>
            </a:r>
            <a:r>
              <a:rPr lang="en-US" sz="2400" dirty="0">
                <a:latin typeface="Helvetica" pitchFamily="2" charset="0"/>
                <a:ea typeface="Arial"/>
                <a:cs typeface="Arial"/>
                <a:sym typeface="Arial"/>
              </a:rPr>
              <a:t>/</a:t>
            </a:r>
            <a:r>
              <a:rPr lang="en-US" sz="2400" dirty="0" err="1">
                <a:latin typeface="Helvetica" pitchFamily="2" charset="0"/>
                <a:ea typeface="Arial"/>
                <a:cs typeface="Arial"/>
                <a:sym typeface="Arial"/>
              </a:rPr>
              <a:t>MetaCat</a:t>
            </a:r>
            <a:r>
              <a:rPr lang="en-US" sz="2400" dirty="0">
                <a:latin typeface="Helvetica" pitchFamily="2" charset="0"/>
                <a:ea typeface="Arial"/>
                <a:cs typeface="Arial"/>
                <a:sym typeface="Arial"/>
              </a:rPr>
              <a:t> scale to 16k jobs</a:t>
            </a:r>
          </a:p>
          <a:p>
            <a:pPr lvl="1" indent="-405543">
              <a:spcBef>
                <a:spcPts val="0"/>
              </a:spcBef>
              <a:buSzPct val="116666"/>
              <a:buFont typeface="Arial"/>
              <a:buChar char="-"/>
            </a:pPr>
            <a:r>
              <a:rPr lang="en-US" sz="2000" dirty="0">
                <a:latin typeface="Helvetica" pitchFamily="2" charset="0"/>
                <a:ea typeface="Arial"/>
                <a:cs typeface="Arial"/>
                <a:sym typeface="Arial"/>
              </a:rPr>
              <a:t>FNAL DB admins  had to increase # </a:t>
            </a:r>
            <a:r>
              <a:rPr lang="en-US" sz="2000" dirty="0" err="1">
                <a:latin typeface="Helvetica" pitchFamily="2" charset="0"/>
                <a:ea typeface="Arial"/>
                <a:cs typeface="Arial"/>
                <a:sym typeface="Arial"/>
              </a:rPr>
              <a:t>Rucio</a:t>
            </a:r>
            <a:r>
              <a:rPr lang="en-US" sz="2000" dirty="0">
                <a:latin typeface="Helvetica" pitchFamily="2" charset="0"/>
                <a:ea typeface="Arial"/>
                <a:cs typeface="Arial"/>
                <a:sym typeface="Arial"/>
              </a:rPr>
              <a:t> DB connections to 500 (not a preferred solution long term)</a:t>
            </a:r>
            <a:endParaRPr lang="en-US" sz="1600" dirty="0">
              <a:latin typeface="Helvetica" pitchFamily="2" charset="0"/>
              <a:ea typeface="Arial"/>
              <a:cs typeface="Arial"/>
              <a:sym typeface="Arial"/>
            </a:endParaRPr>
          </a:p>
          <a:p>
            <a:pPr indent="-405543">
              <a:spcBef>
                <a:spcPts val="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 err="1">
                <a:latin typeface="Helvetica" pitchFamily="2" charset="0"/>
                <a:ea typeface="Arial"/>
                <a:cs typeface="Arial"/>
                <a:sym typeface="Arial"/>
              </a:rPr>
              <a:t>JustIN</a:t>
            </a:r>
            <a:r>
              <a:rPr lang="en-US" sz="2400" dirty="0">
                <a:latin typeface="Helvetica" pitchFamily="2" charset="0"/>
                <a:ea typeface="Arial"/>
                <a:cs typeface="Arial"/>
                <a:sym typeface="Arial"/>
              </a:rPr>
              <a:t> </a:t>
            </a:r>
            <a:r>
              <a:rPr lang="en-US" sz="2400" dirty="0" err="1">
                <a:latin typeface="Helvetica" pitchFamily="2" charset="0"/>
                <a:ea typeface="Arial"/>
                <a:cs typeface="Arial"/>
                <a:sym typeface="Arial"/>
              </a:rPr>
              <a:t>schedd</a:t>
            </a:r>
            <a:r>
              <a:rPr lang="en-US" sz="2400" dirty="0">
                <a:latin typeface="Helvetica" pitchFamily="2" charset="0"/>
                <a:ea typeface="Arial"/>
                <a:cs typeface="Arial"/>
                <a:sym typeface="Arial"/>
              </a:rPr>
              <a:t> at RAL need lots of memory and disk space</a:t>
            </a:r>
          </a:p>
          <a:p>
            <a:pPr marL="1113771" lvl="1">
              <a:spcBef>
                <a:spcPts val="0"/>
              </a:spcBef>
              <a:buSzPct val="100000"/>
            </a:pPr>
            <a:r>
              <a:rPr lang="en-US" sz="2000" dirty="0">
                <a:latin typeface="Helvetica" pitchFamily="2" charset="0"/>
                <a:ea typeface="Arial"/>
                <a:cs typeface="Arial"/>
                <a:sym typeface="Arial"/>
              </a:rPr>
              <a:t>Increased to RAM 60 GB, disk 250 GB </a:t>
            </a:r>
          </a:p>
          <a:p>
            <a:pPr indent="-405543">
              <a:spcBef>
                <a:spcPts val="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>
                <a:latin typeface="Helvetica" pitchFamily="2" charset="0"/>
                <a:ea typeface="Arial"/>
                <a:cs typeface="Arial"/>
                <a:sym typeface="Arial"/>
              </a:rPr>
              <a:t>multiple </a:t>
            </a:r>
            <a:r>
              <a:rPr lang="en-US" sz="2400" dirty="0" err="1">
                <a:latin typeface="Helvetica" pitchFamily="2" charset="0"/>
                <a:ea typeface="Arial"/>
                <a:cs typeface="Arial"/>
                <a:sym typeface="Arial"/>
              </a:rPr>
              <a:t>schedd</a:t>
            </a:r>
            <a:r>
              <a:rPr lang="en-US" sz="2400" dirty="0">
                <a:latin typeface="Helvetica" pitchFamily="2" charset="0"/>
                <a:ea typeface="Arial"/>
                <a:cs typeface="Arial"/>
                <a:sym typeface="Arial"/>
              </a:rPr>
              <a:t> VM’s at RAL </a:t>
            </a:r>
          </a:p>
          <a:p>
            <a:pPr lvl="1" indent="-405543">
              <a:spcBef>
                <a:spcPts val="0"/>
              </a:spcBef>
              <a:buSzPct val="100000"/>
              <a:buFont typeface="Arial"/>
              <a:buChar char="-"/>
            </a:pPr>
            <a:r>
              <a:rPr lang="en-US" sz="2000" dirty="0">
                <a:latin typeface="Helvetica" pitchFamily="2" charset="0"/>
                <a:ea typeface="Arial"/>
                <a:cs typeface="Arial"/>
                <a:sym typeface="Arial"/>
              </a:rPr>
              <a:t>Retested during subsequent dress rehearsal – will scale up more if needed</a:t>
            </a:r>
          </a:p>
          <a:p>
            <a:pPr indent="-405543">
              <a:spcBef>
                <a:spcPts val="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>
                <a:latin typeface="Helvetica" pitchFamily="2" charset="0"/>
                <a:ea typeface="Arial"/>
                <a:cs typeface="Arial"/>
                <a:sym typeface="Arial"/>
              </a:rPr>
              <a:t>Needed to tune File Transfer Service configuration settings for better throughput of output files back to FNAL</a:t>
            </a:r>
          </a:p>
          <a:p>
            <a:pPr lvl="1" indent="-405543">
              <a:spcBef>
                <a:spcPts val="0"/>
              </a:spcBef>
              <a:buSzPct val="100000"/>
              <a:buFont typeface="Arial"/>
              <a:buChar char="-"/>
            </a:pPr>
            <a:r>
              <a:rPr lang="en-US" sz="2000" dirty="0">
                <a:latin typeface="Helvetica" pitchFamily="2" charset="0"/>
                <a:ea typeface="Arial"/>
                <a:cs typeface="Arial"/>
                <a:sym typeface="Arial"/>
              </a:rPr>
              <a:t>some channels clogged with slow transfers - due to WLCG Data Challenge 24 (DC24) interference - Tuning complete</a:t>
            </a:r>
          </a:p>
          <a:p>
            <a:pPr marL="51657" indent="-457200">
              <a:spcBef>
                <a:spcPts val="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Using lessons learned from DC24 – April-24 - ran another dress rehearsal in preparation </a:t>
            </a:r>
            <a:r>
              <a:rPr lang="en-US" sz="2400" dirty="0" err="1"/>
              <a:t>protoDUNE</a:t>
            </a:r>
            <a:r>
              <a:rPr lang="en-US" sz="2400" dirty="0"/>
              <a:t> HD data taking next month</a:t>
            </a:r>
          </a:p>
          <a:p>
            <a:pPr lvl="1"/>
            <a:r>
              <a:rPr lang="en-US" sz="2000" dirty="0"/>
              <a:t>Found a bug in </a:t>
            </a:r>
            <a:r>
              <a:rPr lang="en-US" sz="2000" dirty="0" err="1"/>
              <a:t>Rucio</a:t>
            </a:r>
            <a:r>
              <a:rPr lang="en-US" sz="2000" dirty="0"/>
              <a:t> upload. </a:t>
            </a:r>
          </a:p>
          <a:p>
            <a:pPr lvl="1" indent="-405543">
              <a:spcBef>
                <a:spcPts val="0"/>
              </a:spcBef>
              <a:buSzPct val="100000"/>
              <a:buFont typeface="Arial"/>
              <a:buChar char="-"/>
            </a:pPr>
            <a:endParaRPr lang="en-US" sz="3200" dirty="0">
              <a:latin typeface="Helvetica" pitchFamily="2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0EFA78E-DA5C-59C0-D9EF-073D9FF14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88948"/>
            <a:ext cx="10972800" cy="647102"/>
          </a:xfrm>
        </p:spPr>
        <p:txBody>
          <a:bodyPr/>
          <a:lstStyle/>
          <a:p>
            <a:r>
              <a:rPr lang="en-US" dirty="0"/>
              <a:t>Lessons learned / next steps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1551A-1DF3-3EDE-1611-82AD3690E664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latin typeface="Helvetica"/>
                <a:cs typeface="Helvetica"/>
              </a:rPr>
              <a:t>5/14/24</a:t>
            </a:r>
            <a:endParaRPr lang="en-US" dirty="0">
              <a:latin typeface="Helvetica"/>
              <a:cs typeface="Helvetica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D4C560-8B38-D125-381E-CE89C7A07A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D Benjamin | "DUNE"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8C399-D0FB-BF0D-4C85-0DC7CFE012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0C39C72E-2A13-EB4D-AD45-6D4E6ACAED8D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7775188"/>
      </p:ext>
    </p:extLst>
  </p:cSld>
  <p:clrMapOvr>
    <a:masterClrMapping/>
  </p:clrMapOvr>
</p:sld>
</file>

<file path=ppt/theme/theme1.xml><?xml version="1.0" encoding="utf-8"?>
<a:theme xmlns:a="http://schemas.openxmlformats.org/drawingml/2006/main" name="Dune Template_051215">
  <a:themeElements>
    <a:clrScheme name="DUNE">
      <a:dk1>
        <a:srgbClr val="BC5F2B"/>
      </a:dk1>
      <a:lt1>
        <a:sysClr val="window" lastClr="FFFFFF"/>
      </a:lt1>
      <a:dk2>
        <a:srgbClr val="3C5A77"/>
      </a:dk2>
      <a:lt2>
        <a:srgbClr val="F37C23"/>
      </a:lt2>
      <a:accent1>
        <a:srgbClr val="4F81BD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21B96D31-B288-8B4F-8C6B-A0ADD4B1603D}" vid="{F1060BC2-4AE4-E945-BA35-3966E887D5AF}"/>
    </a:ext>
  </a:extLst>
</a:theme>
</file>

<file path=ppt/theme/theme2.xml><?xml version="1.0" encoding="utf-8"?>
<a:theme xmlns:a="http://schemas.openxmlformats.org/drawingml/2006/main" name="LBNF Content-Footer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21B96D31-B288-8B4F-8C6B-A0ADD4B1603D}" vid="{2814F806-CC05-D740-B61F-96C753CC626B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Dune Template_051215</Template>
  <TotalTime>4995</TotalTime>
  <Words>848</Words>
  <Application>Microsoft Macintosh PowerPoint</Application>
  <PresentationFormat>Widescreen</PresentationFormat>
  <Paragraphs>109</Paragraphs>
  <Slides>10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Calibri</vt:lpstr>
      <vt:lpstr>Helvetica</vt:lpstr>
      <vt:lpstr>Helvetica Neue</vt:lpstr>
      <vt:lpstr>Lucida Grande</vt:lpstr>
      <vt:lpstr>Merriweather Sans</vt:lpstr>
      <vt:lpstr>Dune Template_051215</vt:lpstr>
      <vt:lpstr>LBNF Content-Footer Theme</vt:lpstr>
      <vt:lpstr>DUNE  </vt:lpstr>
      <vt:lpstr>Acknowledgements</vt:lpstr>
      <vt:lpstr>Quick reminder about DUNE</vt:lpstr>
      <vt:lpstr>DUNE Computing Resource Model</vt:lpstr>
      <vt:lpstr>Initial Test Plans</vt:lpstr>
      <vt:lpstr>Keep up processing scale testing</vt:lpstr>
      <vt:lpstr>Example justIN workflow task </vt:lpstr>
      <vt:lpstr>Data streaming from PIC to European sites</vt:lpstr>
      <vt:lpstr>Lessons learned / next steps</vt:lpstr>
      <vt:lpstr>Conclusions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DUNE DC24 Recap </dc:title>
  <dc:subject/>
  <dc:creator>Doug Benjamin</dc:creator>
  <cp:keywords/>
  <dc:description>Modified by A. Weber</dc:description>
  <cp:lastModifiedBy>Doug Benjamin</cp:lastModifiedBy>
  <cp:revision>5</cp:revision>
  <dcterms:created xsi:type="dcterms:W3CDTF">2024-03-05T22:14:20Z</dcterms:created>
  <dcterms:modified xsi:type="dcterms:W3CDTF">2024-05-10T17:25:50Z</dcterms:modified>
  <cp:category/>
</cp:coreProperties>
</file>