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90" r:id="rId2"/>
    <p:sldId id="901" r:id="rId3"/>
    <p:sldId id="871" r:id="rId4"/>
    <p:sldId id="861" r:id="rId5"/>
    <p:sldId id="863" r:id="rId6"/>
    <p:sldId id="864" r:id="rId7"/>
    <p:sldId id="894" r:id="rId8"/>
    <p:sldId id="852" r:id="rId9"/>
    <p:sldId id="903" r:id="rId10"/>
    <p:sldId id="862" r:id="rId11"/>
    <p:sldId id="869" r:id="rId12"/>
    <p:sldId id="872" r:id="rId13"/>
    <p:sldId id="900" r:id="rId14"/>
    <p:sldId id="904" r:id="rId15"/>
    <p:sldId id="876" r:id="rId16"/>
    <p:sldId id="877" r:id="rId17"/>
    <p:sldId id="878" r:id="rId18"/>
    <p:sldId id="879" r:id="rId19"/>
    <p:sldId id="880" r:id="rId20"/>
    <p:sldId id="881" r:id="rId21"/>
    <p:sldId id="882" r:id="rId22"/>
    <p:sldId id="883" r:id="rId23"/>
    <p:sldId id="890" r:id="rId24"/>
    <p:sldId id="902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943"/>
    <p:restoredTop sz="93826"/>
  </p:normalViewPr>
  <p:slideViewPr>
    <p:cSldViewPr snapToGrid="0" snapToObjects="1">
      <p:cViewPr varScale="1">
        <p:scale>
          <a:sx n="92" d="100"/>
          <a:sy n="92" d="100"/>
        </p:scale>
        <p:origin x="103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191F2-8BBB-0E4C-A4EA-78A34AA02CD4}" type="datetimeFigureOut">
              <a:rPr lang="en-US" smtClean="0"/>
              <a:t>5/15/24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E1258-7FE0-6447-B955-B079D036BC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599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FE1258-7FE0-6447-B955-B079D036BC8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298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Palatino Linotype" panose="02040502050505030304" pitchFamily="18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87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83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9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alatino Linotype" panose="02040502050505030304" pitchFamily="18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Palatino Linotype" panose="02040502050505030304" pitchFamily="18" charset="0"/>
              </a:defRPr>
            </a:lvl1pPr>
            <a:lvl2pPr>
              <a:defRPr>
                <a:latin typeface="Palatino Linotype" panose="02040502050505030304" pitchFamily="18" charset="0"/>
              </a:defRPr>
            </a:lvl2pPr>
            <a:lvl3pPr>
              <a:defRPr>
                <a:latin typeface="Palatino Linotype" panose="02040502050505030304" pitchFamily="18" charset="0"/>
              </a:defRPr>
            </a:lvl3pPr>
            <a:lvl4pPr>
              <a:defRPr>
                <a:latin typeface="Palatino Linotype" panose="02040502050505030304" pitchFamily="18" charset="0"/>
              </a:defRPr>
            </a:lvl4pPr>
            <a:lvl5pPr>
              <a:defRPr>
                <a:latin typeface="Palatino Linotype" panose="02040502050505030304" pitchFamily="18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054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518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184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237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06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189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755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Feb 2024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Jon Butterworth: LLWI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713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Feb 2024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Jon Butterworth: LLWI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655AA-6F7C-1647-B0C7-C2C3B151BC4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MAP frame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638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0.png"/><Relationship Id="rId3" Type="http://schemas.openxmlformats.org/officeDocument/2006/relationships/image" Target="../media/image19.png"/><Relationship Id="rId7" Type="http://schemas.openxmlformats.org/officeDocument/2006/relationships/image" Target="../media/image4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0.png"/><Relationship Id="rId10" Type="http://schemas.openxmlformats.org/officeDocument/2006/relationships/image" Target="../media/image450.png"/><Relationship Id="rId4" Type="http://schemas.openxmlformats.org/officeDocument/2006/relationships/image" Target="../media/image20.png"/><Relationship Id="rId9" Type="http://schemas.openxmlformats.org/officeDocument/2006/relationships/image" Target="../media/image44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t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gitlab.com/hepcedar/contu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318" y="3964487"/>
            <a:ext cx="8523782" cy="2374543"/>
          </a:xfrm>
        </p:spPr>
        <p:txBody>
          <a:bodyPr>
            <a:normAutofit fontScale="90000"/>
          </a:bodyPr>
          <a:lstStyle/>
          <a:p>
            <a:br>
              <a:rPr lang="en-US" sz="3200" dirty="0">
                <a:latin typeface="Palatino Linotype"/>
                <a:cs typeface="Palatino Linotype"/>
              </a:rPr>
            </a:br>
            <a:r>
              <a:rPr lang="en-US" sz="3200" dirty="0">
                <a:latin typeface="Palatino Linotype"/>
                <a:cs typeface="Palatino Linotype"/>
              </a:rPr>
              <a:t>17/5/2024</a:t>
            </a:r>
            <a:br>
              <a:rPr lang="en-US" sz="3200" dirty="0">
                <a:latin typeface="Palatino Linotype"/>
                <a:cs typeface="Palatino Linotype"/>
              </a:rPr>
            </a:br>
            <a:r>
              <a:rPr lang="en-US" sz="3200" dirty="0">
                <a:latin typeface="Palatino Linotype"/>
                <a:cs typeface="Palatino Linotype"/>
              </a:rPr>
              <a:t>HSF Workshop Hamburg</a:t>
            </a:r>
            <a:br>
              <a:rPr lang="en-US" sz="3200" dirty="0">
                <a:latin typeface="Palatino Linotype"/>
                <a:cs typeface="Palatino Linotype"/>
              </a:rPr>
            </a:br>
            <a:r>
              <a:rPr lang="en-US" sz="3200" dirty="0">
                <a:latin typeface="Palatino Linotype"/>
                <a:cs typeface="Palatino Linotype"/>
              </a:rPr>
              <a:t>Jon Butterworth</a:t>
            </a:r>
            <a:br>
              <a:rPr lang="en-US" sz="32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</a:br>
            <a:endParaRPr lang="en-US" sz="3200" dirty="0">
              <a:latin typeface="Palatino Linotype"/>
              <a:cs typeface="Palatino Linotype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66254" y="518970"/>
            <a:ext cx="8811491" cy="151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i="1" dirty="0" err="1">
                <a:latin typeface="Palatino Linotype"/>
                <a:cs typeface="Palatino Linotype"/>
              </a:rPr>
              <a:t>Contur</a:t>
            </a:r>
            <a:endParaRPr lang="en-US" sz="6000" i="1" dirty="0">
              <a:latin typeface="Palatino Linotype"/>
              <a:cs typeface="Palatino Linotype"/>
            </a:endParaRPr>
          </a:p>
          <a:p>
            <a:r>
              <a:rPr lang="en-US" sz="3200" i="1" dirty="0">
                <a:latin typeface="Palatino Linotype"/>
                <a:cs typeface="Palatino Linotype"/>
              </a:rPr>
              <a:t>Constraints On New Theories Using Rivet</a:t>
            </a:r>
          </a:p>
        </p:txBody>
      </p:sp>
      <p:pic>
        <p:nvPicPr>
          <p:cNvPr id="10" name="Picture 9" descr="jet-even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" t="8424" r="39429" b="12652"/>
          <a:stretch/>
        </p:blipFill>
        <p:spPr>
          <a:xfrm>
            <a:off x="457200" y="2488579"/>
            <a:ext cx="2059202" cy="1925227"/>
          </a:xfrm>
          <a:prstGeom prst="rect">
            <a:avLst/>
          </a:prstGeom>
        </p:spPr>
      </p:pic>
      <p:pic>
        <p:nvPicPr>
          <p:cNvPr id="3" name="Picture 2" descr="MAP compass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432" y="2488579"/>
            <a:ext cx="2434368" cy="216503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46A4946-4E94-8BB4-0AB8-D6321524A092}"/>
              </a:ext>
            </a:extLst>
          </p:cNvPr>
          <p:cNvSpPr txBox="1">
            <a:spLocks/>
          </p:cNvSpPr>
          <p:nvPr/>
        </p:nvSpPr>
        <p:spPr>
          <a:xfrm>
            <a:off x="2696284" y="2263920"/>
            <a:ext cx="3931315" cy="1925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300" i="1" dirty="0">
                <a:latin typeface="Palatino Linotype"/>
                <a:cs typeface="Palatino Linotype"/>
              </a:rPr>
              <a:t>a tool for reinterpreting particle-level measurements</a:t>
            </a:r>
            <a:r>
              <a:rPr lang="en-US" sz="3200" i="1" dirty="0">
                <a:latin typeface="Palatino Linotype"/>
                <a:cs typeface="Palatino Linotype"/>
              </a:rPr>
              <a:t>. </a:t>
            </a:r>
            <a:br>
              <a:rPr lang="en-US" sz="32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</a:br>
            <a:endParaRPr lang="en-US" sz="3200" dirty="0">
              <a:latin typeface="Palatino Linotype"/>
              <a:cs typeface="Palatino Linotype"/>
            </a:endParaRP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6F043CE3-B81F-2990-17AB-29A4DB78D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719" y="5915373"/>
            <a:ext cx="1700980" cy="49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AD8B1-40D3-8C48-0EDA-32837E9B0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6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52626-547C-62FC-9939-18599B156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96730"/>
            <a:ext cx="7622498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Unleashing the power of high luminosity LHC data</a:t>
            </a:r>
            <a:br>
              <a:rPr lang="en-US" dirty="0">
                <a:latin typeface="Palatino" pitchFamily="2" charset="77"/>
                <a:ea typeface="Palatino" pitchFamily="2" charset="77"/>
              </a:rPr>
            </a:br>
            <a:r>
              <a:rPr lang="en-US" sz="4000" i="1" dirty="0">
                <a:latin typeface="Palatino" pitchFamily="2" charset="77"/>
                <a:ea typeface="Palatino" pitchFamily="2" charset="77"/>
              </a:rPr>
              <a:t>(selected example case studies)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61947-16A7-A9E9-C592-9107FC9B6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891782"/>
            <a:ext cx="3889948" cy="3742727"/>
          </a:xfrm>
        </p:spPr>
        <p:txBody>
          <a:bodyPr>
            <a:normAutofit/>
          </a:bodyPr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Composite Dark Matter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Dark Matter from Anomaly Cancellation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Vector-like Quarks</a:t>
            </a:r>
          </a:p>
        </p:txBody>
      </p:sp>
      <p:pic>
        <p:nvPicPr>
          <p:cNvPr id="4" name="searchMeasEquiv.pdf" descr="searchMeasEquiv.pdf">
            <a:extLst>
              <a:ext uri="{FF2B5EF4-FFF2-40B4-BE49-F238E27FC236}">
                <a16:creationId xmlns:a16="http://schemas.microsoft.com/office/drawing/2014/main" id="{DAE868F2-52F6-0ECD-EE83-44BE9B1B4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4509" y="2891782"/>
            <a:ext cx="4532291" cy="306948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253D01-7BE3-3733-A444-DF53DEE44AA2}"/>
              </a:ext>
            </a:extLst>
          </p:cNvPr>
          <p:cNvSpPr txBox="1"/>
          <p:nvPr/>
        </p:nvSpPr>
        <p:spPr>
          <a:xfrm>
            <a:off x="7525062" y="6000287"/>
            <a:ext cx="26532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Palatino" pitchFamily="2" charset="77"/>
                <a:ea typeface="Palatino" pitchFamily="2" charset="77"/>
              </a:rPr>
              <a:t>Louie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Corpe</a:t>
            </a:r>
            <a:endParaRPr lang="en-US" sz="1400" i="1" dirty="0">
              <a:latin typeface="Palatino" pitchFamily="2" charset="77"/>
              <a:ea typeface="Palatino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9439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61947-16A7-A9E9-C592-9107FC9B6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675" y="1424067"/>
            <a:ext cx="7852900" cy="4572000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What if Dark Matter is a composite particle arising from e.g. an SU(4) symmetry which confines at some scale </a:t>
            </a:r>
            <a:r>
              <a:rPr lang="en-US" dirty="0" err="1">
                <a:latin typeface="Symbol" pitchFamily="2" charset="2"/>
                <a:ea typeface="Palatino" pitchFamily="2" charset="77"/>
              </a:rPr>
              <a:t>L</a:t>
            </a:r>
            <a:r>
              <a:rPr lang="en-US" baseline="-25000" dirty="0" err="1">
                <a:latin typeface="Palatino" pitchFamily="2" charset="77"/>
                <a:ea typeface="Palatino" pitchFamily="2" charset="77"/>
              </a:rPr>
              <a:t>dark</a:t>
            </a:r>
            <a:r>
              <a:rPr lang="en-US" dirty="0">
                <a:latin typeface="Palatino" pitchFamily="2" charset="77"/>
                <a:ea typeface="Palatino" pitchFamily="2" charset="77"/>
              </a:rPr>
              <a:t>?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Leads to bound states ”dark” mesons and baryons. </a:t>
            </a:r>
          </a:p>
          <a:p>
            <a:pPr lvl="1"/>
            <a:r>
              <a:rPr lang="en-US" dirty="0" err="1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Kribs</a:t>
            </a:r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 et al. arXiv:1809.10183 (JHEP)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Dark fermions transform under electroweak part of the Standard Model: communication with SM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Dynamics of the theory depend on </a:t>
            </a:r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𝜂=𝑚(𝜋</a:t>
            </a:r>
            <a:r>
              <a:rPr lang="en-US" baseline="-25000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𝐷</a:t>
            </a:r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)/𝑚(𝜌</a:t>
            </a:r>
            <a:r>
              <a:rPr lang="en-US" baseline="-25000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𝐷</a:t>
            </a:r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)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𝜂&gt;0.5, 𝜌</a:t>
            </a:r>
            <a:r>
              <a:rPr lang="en-US" baseline="-25000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𝐷</a:t>
            </a:r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 decays to SM fermions </a:t>
            </a:r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  <a:sym typeface="Wingdings" pitchFamily="2" charset="2"/>
              </a:rPr>
              <a:t> resonant Drell Yan searches (also in </a:t>
            </a:r>
            <a:r>
              <a:rPr lang="en-US" dirty="0" err="1">
                <a:solidFill>
                  <a:srgbClr val="FF0000"/>
                </a:solidFill>
                <a:latin typeface="Palatino" pitchFamily="2" charset="77"/>
                <a:ea typeface="Palatino" pitchFamily="2" charset="77"/>
                <a:sym typeface="Wingdings" pitchFamily="2" charset="2"/>
              </a:rPr>
              <a:t>Contur</a:t>
            </a:r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  <a:sym typeface="Wingdings" pitchFamily="2" charset="2"/>
              </a:rPr>
              <a:t>)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𝜂&lt;0.5, 𝜌</a:t>
            </a:r>
            <a:r>
              <a:rPr lang="en-US" baseline="-25000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𝐷</a:t>
            </a:r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 decays to 𝜋</a:t>
            </a:r>
            <a:r>
              <a:rPr lang="en-US" baseline="-25000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𝐷 </a:t>
            </a:r>
            <a: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  <a:sym typeface="Wingdings" pitchFamily="2" charset="2"/>
              </a:rPr>
              <a:t> many different decays to SM particles, depending on mass. No searches*, look at the measurements in </a:t>
            </a:r>
            <a:r>
              <a:rPr lang="en-US" dirty="0" err="1">
                <a:solidFill>
                  <a:srgbClr val="FF0000"/>
                </a:solidFill>
                <a:latin typeface="Palatino" pitchFamily="2" charset="77"/>
                <a:ea typeface="Palatino" pitchFamily="2" charset="77"/>
                <a:sym typeface="Wingdings" pitchFamily="2" charset="2"/>
              </a:rPr>
              <a:t>Contur</a:t>
            </a:r>
            <a:endParaRPr lang="en-US" dirty="0">
              <a:solidFill>
                <a:srgbClr val="FF0000"/>
              </a:solidFill>
              <a:latin typeface="Palatino" pitchFamily="2" charset="77"/>
              <a:ea typeface="Palatino" pitchFamily="2" charset="77"/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Palatino" pitchFamily="2" charset="77"/>
              <a:ea typeface="Palatino" pitchFamily="2" charset="77"/>
            </a:endParaRPr>
          </a:p>
          <a:p>
            <a:endParaRPr lang="en-US" dirty="0">
              <a:latin typeface="Palatino" pitchFamily="2" charset="77"/>
              <a:ea typeface="Palatino" pitchFamily="2" charset="77"/>
            </a:endParaRPr>
          </a:p>
          <a:p>
            <a:endParaRPr lang="en-US" dirty="0">
              <a:latin typeface="Palatino" pitchFamily="2" charset="77"/>
              <a:ea typeface="Palatino" pitchFamily="2" charset="77"/>
            </a:endParaRPr>
          </a:p>
          <a:p>
            <a:endParaRPr lang="en-US" dirty="0"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B9982FD8-30EE-9F48-9E2A-C0EB0E43B0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0402" y="469369"/>
            <a:ext cx="7852900" cy="106574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dirty="0">
                <a:latin typeface="Palatino" pitchFamily="2" charset="77"/>
                <a:ea typeface="Palatino" pitchFamily="2" charset="77"/>
              </a:rPr>
              <a:t>Composite Dark Matter Models</a:t>
            </a:r>
            <a:endParaRPr lang="en-US" sz="4000" b="0" dirty="0">
              <a:solidFill>
                <a:schemeClr val="tx1"/>
              </a:solidFill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594E42-2BEE-B0BE-8217-735B141C116B}"/>
              </a:ext>
            </a:extLst>
          </p:cNvPr>
          <p:cNvSpPr txBox="1"/>
          <p:nvPr/>
        </p:nvSpPr>
        <p:spPr>
          <a:xfrm>
            <a:off x="494675" y="6190938"/>
            <a:ext cx="5277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Palatino" pitchFamily="2" charset="77"/>
                <a:ea typeface="Palatino" pitchFamily="2" charset="77"/>
              </a:rPr>
              <a:t>JMB,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Corpe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, Kong, Kulkarni, Thomas. </a:t>
            </a:r>
            <a:r>
              <a:rPr lang="en-GB" sz="1400" i="1" dirty="0">
                <a:latin typeface="Palatino" pitchFamily="2" charset="77"/>
                <a:ea typeface="Palatino" pitchFamily="2" charset="77"/>
              </a:rPr>
              <a:t>arXiv:2105.08494 (PRD)</a:t>
            </a:r>
            <a:endParaRPr lang="en-US" sz="1400" i="1" dirty="0"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EEC96A-EB7A-F164-9C79-2C002C7D5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39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">
            <a:extLst>
              <a:ext uri="{FF2B5EF4-FFF2-40B4-BE49-F238E27FC236}">
                <a16:creationId xmlns:a16="http://schemas.microsoft.com/office/drawing/2014/main" id="{8FD0906C-44A1-3CF6-B583-965779FC2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4571999" y="4951036"/>
            <a:ext cx="4501512" cy="1301908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2">
            <a:extLst>
              <a:ext uri="{FF2B5EF4-FFF2-40B4-BE49-F238E27FC236}">
                <a16:creationId xmlns:a16="http://schemas.microsoft.com/office/drawing/2014/main" id="{F0414A9E-A7C8-F4D1-D3D6-4D1C11F0A8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0402" y="469369"/>
            <a:ext cx="7852900" cy="106574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dirty="0">
                <a:latin typeface="Palatino" pitchFamily="2" charset="77"/>
                <a:ea typeface="Palatino" pitchFamily="2" charset="77"/>
              </a:rPr>
              <a:t>Composite Dark Matter Models</a:t>
            </a:r>
            <a:endParaRPr lang="en-US" sz="4000" b="0" dirty="0">
              <a:solidFill>
                <a:schemeClr val="tx1"/>
              </a:solidFill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34" name="Left-handed model ρ0D, ρ+D, ρ-D">
            <a:extLst>
              <a:ext uri="{FF2B5EF4-FFF2-40B4-BE49-F238E27FC236}">
                <a16:creationId xmlns:a16="http://schemas.microsoft.com/office/drawing/2014/main" id="{D25184BD-0D37-8B8D-DA39-FDF0E91297F9}"/>
              </a:ext>
            </a:extLst>
          </p:cNvPr>
          <p:cNvSpPr/>
          <p:nvPr/>
        </p:nvSpPr>
        <p:spPr>
          <a:xfrm>
            <a:off x="5857256" y="1448665"/>
            <a:ext cx="1650542" cy="434272"/>
          </a:xfrm>
          <a:prstGeom prst="rect">
            <a:avLst/>
          </a:prstGeom>
          <a:solidFill>
            <a:srgbClr val="000000"/>
          </a:solidFill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9050" tIns="19050" rIns="19050" bIns="19050" anchor="ctr"/>
          <a:lstStyle/>
          <a:p>
            <a:pPr algn="ctr" defTabSz="309562">
              <a:defRPr sz="1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dirty="0"/>
              <a:t>Left-handed model</a:t>
            </a:r>
            <a:br>
              <a:rPr dirty="0"/>
            </a:br>
            <a:r>
              <a:rPr dirty="0"/>
              <a:t>ρ</a:t>
            </a:r>
            <a:r>
              <a:rPr baseline="31999" dirty="0"/>
              <a:t>0</a:t>
            </a:r>
            <a:r>
              <a:rPr baseline="-5999" dirty="0"/>
              <a:t>D, </a:t>
            </a:r>
            <a:r>
              <a:rPr dirty="0" err="1"/>
              <a:t>ρ</a:t>
            </a:r>
            <a:r>
              <a:rPr baseline="31999" dirty="0" err="1"/>
              <a:t>+</a:t>
            </a:r>
            <a:r>
              <a:rPr baseline="-5999" dirty="0" err="1"/>
              <a:t>D</a:t>
            </a:r>
            <a:r>
              <a:rPr baseline="-5999" dirty="0"/>
              <a:t>, </a:t>
            </a:r>
            <a:r>
              <a:rPr dirty="0" err="1"/>
              <a:t>ρ</a:t>
            </a:r>
            <a:r>
              <a:rPr baseline="31999" dirty="0"/>
              <a:t>-</a:t>
            </a:r>
            <a:r>
              <a:rPr baseline="-5999" dirty="0"/>
              <a:t>D</a:t>
            </a:r>
          </a:p>
        </p:txBody>
      </p:sp>
      <p:pic>
        <p:nvPicPr>
          <p:cNvPr id="19" name="Image" descr="Image">
            <a:extLst>
              <a:ext uri="{FF2B5EF4-FFF2-40B4-BE49-F238E27FC236}">
                <a16:creationId xmlns:a16="http://schemas.microsoft.com/office/drawing/2014/main" id="{802930DE-AC0F-1F51-594E-151B725359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7573" y="1882937"/>
            <a:ext cx="3949908" cy="3113997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27244B07-0014-54F4-E38F-B4B622BB0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674" y="2669980"/>
            <a:ext cx="4077325" cy="346097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>
                <a:latin typeface="Palatino" pitchFamily="2" charset="77"/>
                <a:ea typeface="Palatino" pitchFamily="2" charset="77"/>
              </a:rPr>
              <a:t>Large areas excluded: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When pion mass is close to Higgs mass, </a:t>
            </a:r>
            <a:r>
              <a:rPr lang="en-US" dirty="0" err="1">
                <a:latin typeface="Palatino" pitchFamily="2" charset="77"/>
                <a:ea typeface="Palatino" pitchFamily="2" charset="77"/>
              </a:rPr>
              <a:t>H</a:t>
            </a:r>
            <a:r>
              <a:rPr lang="en-US" dirty="0" err="1">
                <a:latin typeface="Palatino" pitchFamily="2" charset="77"/>
                <a:ea typeface="Palatino" pitchFamily="2" charset="77"/>
                <a:sym typeface="Wingdings" pitchFamily="2" charset="2"/>
              </a:rPr>
              <a:t></a:t>
            </a:r>
            <a:r>
              <a:rPr lang="en-US" dirty="0" err="1">
                <a:latin typeface="Symbol" pitchFamily="2" charset="2"/>
                <a:ea typeface="Palatino" pitchFamily="2" charset="77"/>
                <a:sym typeface="Wingdings" pitchFamily="2" charset="2"/>
              </a:rPr>
              <a:t>gg</a:t>
            </a:r>
            <a:r>
              <a:rPr lang="en-US" dirty="0">
                <a:latin typeface="Palatino" pitchFamily="2" charset="77"/>
                <a:ea typeface="Palatino" pitchFamily="2" charset="77"/>
                <a:sym typeface="Wingdings" pitchFamily="2" charset="2"/>
              </a:rPr>
              <a:t> analysis contributes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  <a:sym typeface="Wingdings" pitchFamily="2" charset="2"/>
              </a:rPr>
              <a:t>Boosted hadron ”top” measurements contribute when pion mass ~200 GeV: </a:t>
            </a:r>
            <a:r>
              <a:rPr lang="en-US" dirty="0" err="1">
                <a:latin typeface="Palatino" pitchFamily="2" charset="77"/>
                <a:ea typeface="Palatino" pitchFamily="2" charset="77"/>
                <a:sym typeface="Wingdings" pitchFamily="2" charset="2"/>
              </a:rPr>
              <a:t>Pions</a:t>
            </a:r>
            <a:r>
              <a:rPr lang="en-US" dirty="0">
                <a:latin typeface="Palatino" pitchFamily="2" charset="77"/>
                <a:ea typeface="Palatino" pitchFamily="2" charset="77"/>
                <a:sym typeface="Wingdings" pitchFamily="2" charset="2"/>
              </a:rPr>
              <a:t> decay to tb and are boosted from heavy</a:t>
            </a:r>
            <a:r>
              <a:rPr lang="en-US" dirty="0">
                <a:latin typeface="Symbol" pitchFamily="2" charset="2"/>
                <a:ea typeface="Palatino" pitchFamily="2" charset="77"/>
                <a:sym typeface="Wingdings" pitchFamily="2" charset="2"/>
              </a:rPr>
              <a:t> r</a:t>
            </a:r>
            <a:r>
              <a:rPr lang="en-US" dirty="0">
                <a:latin typeface="Palatino" pitchFamily="2" charset="77"/>
                <a:ea typeface="Palatino" pitchFamily="2" charset="77"/>
                <a:sym typeface="Wingdings" pitchFamily="2" charset="2"/>
              </a:rPr>
              <a:t>.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  <a:sym typeface="Wingdings" pitchFamily="2" charset="2"/>
              </a:rPr>
              <a:t>Other sensitivity from Z-pole dileptons, and </a:t>
            </a:r>
            <a:r>
              <a:rPr lang="en-US" dirty="0" err="1">
                <a:latin typeface="Palatino" pitchFamily="2" charset="77"/>
                <a:ea typeface="Palatino" pitchFamily="2" charset="77"/>
                <a:sym typeface="Wingdings" pitchFamily="2" charset="2"/>
              </a:rPr>
              <a:t>lepton+missing</a:t>
            </a:r>
            <a:r>
              <a:rPr lang="en-US" dirty="0">
                <a:latin typeface="Palatino" pitchFamily="2" charset="77"/>
                <a:ea typeface="Palatino" pitchFamily="2" charset="77"/>
                <a:sym typeface="Wingdings" pitchFamily="2" charset="2"/>
              </a:rPr>
              <a:t> energy (Z, top, W production in decay chains)</a:t>
            </a:r>
            <a:endParaRPr lang="en-US" dirty="0">
              <a:latin typeface="Palatino" pitchFamily="2" charset="77"/>
              <a:ea typeface="Palatino" pitchFamily="2" charset="77"/>
            </a:endParaRPr>
          </a:p>
          <a:p>
            <a:endParaRPr lang="en-US" dirty="0">
              <a:latin typeface="Palatino" pitchFamily="2" charset="77"/>
              <a:ea typeface="Palatino" pitchFamily="2" charset="77"/>
            </a:endParaRPr>
          </a:p>
          <a:p>
            <a:endParaRPr lang="en-US" dirty="0"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FC2D370-6B0A-2224-B8EB-5D1311829819}"/>
              </a:ext>
            </a:extLst>
          </p:cNvPr>
          <p:cNvSpPr txBox="1"/>
          <p:nvPr/>
        </p:nvSpPr>
        <p:spPr>
          <a:xfrm>
            <a:off x="328421" y="6234357"/>
            <a:ext cx="5277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Palatino" pitchFamily="2" charset="77"/>
                <a:ea typeface="Palatino" pitchFamily="2" charset="77"/>
              </a:rPr>
              <a:t>JMB,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Corpe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, Kong, Kulkarni, Thomas. </a:t>
            </a:r>
            <a:r>
              <a:rPr lang="en-GB" sz="1400" i="1" dirty="0">
                <a:latin typeface="Palatino" pitchFamily="2" charset="77"/>
                <a:ea typeface="Palatino" pitchFamily="2" charset="77"/>
              </a:rPr>
              <a:t>arXiv:2105.08494 (PRD)</a:t>
            </a:r>
            <a:endParaRPr lang="en-US" sz="1400" i="1" dirty="0"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05A86B-5AC6-6A43-E0F2-C778D6982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12</a:t>
            </a:fld>
            <a:endParaRPr lang="en-US"/>
          </a:p>
        </p:txBody>
      </p:sp>
      <p:grpSp>
        <p:nvGrpSpPr>
          <p:cNvPr id="14" name="Group">
            <a:extLst>
              <a:ext uri="{FF2B5EF4-FFF2-40B4-BE49-F238E27FC236}">
                <a16:creationId xmlns:a16="http://schemas.microsoft.com/office/drawing/2014/main" id="{3FD9E26B-15C8-3B4E-8B62-5CCD0C5103D3}"/>
              </a:ext>
            </a:extLst>
          </p:cNvPr>
          <p:cNvGrpSpPr/>
          <p:nvPr/>
        </p:nvGrpSpPr>
        <p:grpSpPr>
          <a:xfrm>
            <a:off x="1461595" y="1329842"/>
            <a:ext cx="2364788" cy="1171263"/>
            <a:chOff x="0" y="0"/>
            <a:chExt cx="2364786" cy="1171262"/>
          </a:xfrm>
        </p:grpSpPr>
        <p:grpSp>
          <p:nvGrpSpPr>
            <p:cNvPr id="15" name="Group">
              <a:extLst>
                <a:ext uri="{FF2B5EF4-FFF2-40B4-BE49-F238E27FC236}">
                  <a16:creationId xmlns:a16="http://schemas.microsoft.com/office/drawing/2014/main" id="{0AC881B5-94BC-E754-A1D5-29A2F870673A}"/>
                </a:ext>
              </a:extLst>
            </p:cNvPr>
            <p:cNvGrpSpPr/>
            <p:nvPr/>
          </p:nvGrpSpPr>
          <p:grpSpPr>
            <a:xfrm>
              <a:off x="161842" y="42890"/>
              <a:ext cx="2202945" cy="1119670"/>
              <a:chOff x="0" y="0"/>
              <a:chExt cx="2202944" cy="1119669"/>
            </a:xfrm>
          </p:grpSpPr>
          <p:pic>
            <p:nvPicPr>
              <p:cNvPr id="24" name="Screenshot 2021-05-31 at 19.25.01.png" descr="Screenshot 2021-05-31 at 19.25.01.png">
                <a:extLst>
                  <a:ext uri="{FF2B5EF4-FFF2-40B4-BE49-F238E27FC236}">
                    <a16:creationId xmlns:a16="http://schemas.microsoft.com/office/drawing/2014/main" id="{80E8FC52-0B48-BD61-2491-4594E78D56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57265"/>
              <a:stretch>
                <a:fillRect/>
              </a:stretch>
            </p:blipFill>
            <p:spPr>
              <a:xfrm>
                <a:off x="1479202" y="0"/>
                <a:ext cx="723742" cy="104462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5" name="Screenshot 2021-05-31 at 19.25.01.png" descr="Screenshot 2021-05-31 at 19.25.01.png">
                <a:extLst>
                  <a:ext uri="{FF2B5EF4-FFF2-40B4-BE49-F238E27FC236}">
                    <a16:creationId xmlns:a16="http://schemas.microsoft.com/office/drawing/2014/main" id="{AC7AD5A1-DDDB-D987-3DFA-5D76BBC3AF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11920"/>
              <a:stretch>
                <a:fillRect/>
              </a:stretch>
            </p:blipFill>
            <p:spPr>
              <a:xfrm rot="10800000">
                <a:off x="-1" y="75046"/>
                <a:ext cx="1491679" cy="104462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6" name="Line">
                <a:extLst>
                  <a:ext uri="{FF2B5EF4-FFF2-40B4-BE49-F238E27FC236}">
                    <a16:creationId xmlns:a16="http://schemas.microsoft.com/office/drawing/2014/main" id="{328E4C67-585A-32FF-4023-3191B13CA1A5}"/>
                  </a:ext>
                </a:extLst>
              </p:cNvPr>
              <p:cNvSpPr/>
              <p:nvPr/>
            </p:nvSpPr>
            <p:spPr>
              <a:xfrm flipH="1" flipV="1">
                <a:off x="9440" y="114015"/>
                <a:ext cx="697962" cy="436888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438150">
                  <a:defRPr sz="16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" name="Line">
                <a:extLst>
                  <a:ext uri="{FF2B5EF4-FFF2-40B4-BE49-F238E27FC236}">
                    <a16:creationId xmlns:a16="http://schemas.microsoft.com/office/drawing/2014/main" id="{65404DB9-DFB7-FB6C-1291-2F13980928B6}"/>
                  </a:ext>
                </a:extLst>
              </p:cNvPr>
              <p:cNvSpPr/>
              <p:nvPr/>
            </p:nvSpPr>
            <p:spPr>
              <a:xfrm flipH="1">
                <a:off x="53389" y="542518"/>
                <a:ext cx="697962" cy="436888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438150">
                  <a:defRPr sz="16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Equation">
                  <a:extLst>
                    <a:ext uri="{FF2B5EF4-FFF2-40B4-BE49-F238E27FC236}">
                      <a16:creationId xmlns:a16="http://schemas.microsoft.com/office/drawing/2014/main" id="{583BC200-2CEB-92DC-8BA5-478EB4DB4B6E}"/>
                    </a:ext>
                  </a:extLst>
                </p:cNvPr>
                <p:cNvSpPr txBox="1"/>
                <p:nvPr/>
              </p:nvSpPr>
              <p:spPr>
                <a:xfrm>
                  <a:off x="946417" y="635554"/>
                  <a:ext cx="557596" cy="2632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latinLnBrk="1">
                    <a:defRPr sz="1800"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  <m:sup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bSup>
                        <m:r>
                          <a:rPr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  <m:sup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±</m:t>
                            </m:r>
                          </m:sup>
                        </m:sSubSup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412" name="Equation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6417" y="635554"/>
                  <a:ext cx="557596" cy="263241"/>
                </a:xfrm>
                <a:prstGeom prst="rect">
                  <a:avLst/>
                </a:prstGeom>
                <a:blipFill>
                  <a:blip r:embed="rId6"/>
                  <a:stretch>
                    <a:fillRect l="-15556" t="-4762" r="-17778" b="-42857"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Equation">
                  <a:extLst>
                    <a:ext uri="{FF2B5EF4-FFF2-40B4-BE49-F238E27FC236}">
                      <a16:creationId xmlns:a16="http://schemas.microsoft.com/office/drawing/2014/main" id="{F3A6C7BB-3D4E-8E12-D362-940F8F5B654F}"/>
                    </a:ext>
                  </a:extLst>
                </p:cNvPr>
                <p:cNvSpPr txBox="1"/>
                <p:nvPr/>
              </p:nvSpPr>
              <p:spPr>
                <a:xfrm rot="19997855">
                  <a:off x="1628861" y="108212"/>
                  <a:ext cx="544109" cy="2632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latinLnBrk="1">
                    <a:defRPr sz="1800"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  <m:sup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bSup>
                        <m:r>
                          <a:rPr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  <m:sup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±</m:t>
                            </m:r>
                          </m:sup>
                        </m:sSubSup>
                      </m:oMath>
                    </m:oMathPara>
                  </a14:m>
                  <a:endParaRPr/>
                </a:p>
              </p:txBody>
            </p:sp>
          </mc:Choice>
          <mc:Fallback xmlns="">
            <p:sp>
              <p:nvSpPr>
                <p:cNvPr id="413" name="Equation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9997855">
                  <a:off x="1628861" y="108212"/>
                  <a:ext cx="544109" cy="263241"/>
                </a:xfrm>
                <a:prstGeom prst="rect">
                  <a:avLst/>
                </a:prstGeom>
                <a:blipFill>
                  <a:blip r:embed="rId7"/>
                  <a:stretch>
                    <a:fillRect t="-12500" r="-22449" b="-7500"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Equation">
                  <a:extLst>
                    <a:ext uri="{FF2B5EF4-FFF2-40B4-BE49-F238E27FC236}">
                      <a16:creationId xmlns:a16="http://schemas.microsoft.com/office/drawing/2014/main" id="{EB267FB7-3BE3-7736-410C-42A149A5D931}"/>
                    </a:ext>
                  </a:extLst>
                </p:cNvPr>
                <p:cNvSpPr txBox="1"/>
                <p:nvPr/>
              </p:nvSpPr>
              <p:spPr>
                <a:xfrm rot="1623023">
                  <a:off x="1628861" y="798697"/>
                  <a:ext cx="544109" cy="2632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latinLnBrk="1">
                    <a:defRPr sz="1800"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  <m:sup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bSup>
                        <m:r>
                          <a:rPr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  <m:sup>
                            <m:r>
                              <a:rPr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±</m:t>
                            </m:r>
                          </m:sup>
                        </m:sSubSup>
                      </m:oMath>
                    </m:oMathPara>
                  </a14:m>
                  <a:endParaRPr/>
                </a:p>
              </p:txBody>
            </p:sp>
          </mc:Choice>
          <mc:Fallback xmlns="">
            <p:sp>
              <p:nvSpPr>
                <p:cNvPr id="414" name="Equation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3023">
                  <a:off x="1628861" y="798697"/>
                  <a:ext cx="544109" cy="263241"/>
                </a:xfrm>
                <a:prstGeom prst="rect">
                  <a:avLst/>
                </a:prstGeom>
                <a:blipFill>
                  <a:blip r:embed="rId8"/>
                  <a:stretch>
                    <a:fillRect l="-8163" r="-20408" b="-25000"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Equation">
                  <a:extLst>
                    <a:ext uri="{FF2B5EF4-FFF2-40B4-BE49-F238E27FC236}">
                      <a16:creationId xmlns:a16="http://schemas.microsoft.com/office/drawing/2014/main" id="{BDE84C9B-6E22-687B-4A77-C562C58CA2DA}"/>
                    </a:ext>
                  </a:extLst>
                </p:cNvPr>
                <p:cNvSpPr txBox="1"/>
                <p:nvPr/>
              </p:nvSpPr>
              <p:spPr>
                <a:xfrm>
                  <a:off x="0" y="76178"/>
                  <a:ext cx="125045" cy="14767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latinLnBrk="1">
                    <a:defRPr sz="1800"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oMath>
                    </m:oMathPara>
                  </a14:m>
                  <a:endParaRPr/>
                </a:p>
              </p:txBody>
            </p:sp>
          </mc:Choice>
          <mc:Fallback xmlns="">
            <p:sp>
              <p:nvSpPr>
                <p:cNvPr id="415" name="Equation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0" y="76178"/>
                  <a:ext cx="125045" cy="147677"/>
                </a:xfrm>
                <a:prstGeom prst="rect">
                  <a:avLst/>
                </a:prstGeom>
                <a:blipFill>
                  <a:blip r:embed="rId9"/>
                  <a:stretch>
                    <a:fillRect l="-70000" r="-70000" b="-130769"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Equation">
                  <a:extLst>
                    <a:ext uri="{FF2B5EF4-FFF2-40B4-BE49-F238E27FC236}">
                      <a16:creationId xmlns:a16="http://schemas.microsoft.com/office/drawing/2014/main" id="{C9CC75B6-3A57-F478-CC84-70283FF2809A}"/>
                    </a:ext>
                  </a:extLst>
                </p:cNvPr>
                <p:cNvSpPr txBox="1"/>
                <p:nvPr/>
              </p:nvSpPr>
              <p:spPr>
                <a:xfrm>
                  <a:off x="0" y="1002177"/>
                  <a:ext cx="125045" cy="147676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latinLnBrk="1">
                    <a:defRPr sz="1800"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oMath>
                    </m:oMathPara>
                  </a14:m>
                  <a:endParaRPr/>
                </a:p>
              </p:txBody>
            </p:sp>
          </mc:Choice>
          <mc:Fallback xmlns="">
            <p:sp>
              <p:nvSpPr>
                <p:cNvPr id="416" name="Equation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0" y="1002177"/>
                  <a:ext cx="125045" cy="147676"/>
                </a:xfrm>
                <a:prstGeom prst="rect">
                  <a:avLst/>
                </a:prstGeom>
                <a:blipFill>
                  <a:blip r:embed="rId10"/>
                  <a:stretch>
                    <a:fillRect l="-70000" r="-70000" b="-130769"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04579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2">
            <a:extLst>
              <a:ext uri="{FF2B5EF4-FFF2-40B4-BE49-F238E27FC236}">
                <a16:creationId xmlns:a16="http://schemas.microsoft.com/office/drawing/2014/main" id="{F0414A9E-A7C8-F4D1-D3D6-4D1C11F0A8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0402" y="469369"/>
            <a:ext cx="7852900" cy="106574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dirty="0">
                <a:latin typeface="Palatino" pitchFamily="2" charset="77"/>
                <a:ea typeface="Palatino" pitchFamily="2" charset="77"/>
              </a:rPr>
              <a:t>Composite Dark Matter Models</a:t>
            </a:r>
            <a:endParaRPr lang="en-US" sz="4000" b="0" dirty="0">
              <a:solidFill>
                <a:schemeClr val="tx1"/>
              </a:solidFill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27244B07-0014-54F4-E38F-B4B622BB0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674" y="1535113"/>
            <a:ext cx="4077325" cy="446095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latin typeface="Palatino" pitchFamily="2" charset="77"/>
                <a:ea typeface="Palatino" pitchFamily="2" charset="77"/>
              </a:rPr>
              <a:t>* Dedicated ATLAS search for same model: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Focused on top and bottom final states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  <a:sym typeface="Wingdings" pitchFamily="2" charset="2"/>
              </a:rPr>
              <a:t>Extends the region already excluded by measurements, but doesn’t (so far) cover it all </a:t>
            </a:r>
          </a:p>
          <a:p>
            <a:endParaRPr lang="en-US" dirty="0">
              <a:latin typeface="Palatino" pitchFamily="2" charset="77"/>
              <a:ea typeface="Palatino" pitchFamily="2" charset="77"/>
            </a:endParaRPr>
          </a:p>
          <a:p>
            <a:endParaRPr lang="en-US" dirty="0">
              <a:latin typeface="Palatino" pitchFamily="2" charset="77"/>
              <a:ea typeface="Palatino" pitchFamily="2" charset="77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28E9608-286E-4F7C-7270-05A5A075F2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994" y="1500477"/>
            <a:ext cx="4446604" cy="408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3DF7FBF-C2C0-94AA-6388-C512B2CF58B6}"/>
              </a:ext>
            </a:extLst>
          </p:cNvPr>
          <p:cNvSpPr txBox="1"/>
          <p:nvPr/>
        </p:nvSpPr>
        <p:spPr>
          <a:xfrm>
            <a:off x="5520966" y="564119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ATLAS-CONF-2023-021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65E5EF-7AEE-7AEA-D76F-5C642B206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87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52AEE-D8D8-7FAD-21B0-627235C18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18655"/>
            <a:ext cx="8229600" cy="1385453"/>
          </a:xfrm>
        </p:spPr>
        <p:txBody>
          <a:bodyPr>
            <a:normAutofit fontScale="90000"/>
          </a:bodyPr>
          <a:lstStyle/>
          <a:p>
            <a:r>
              <a:rPr lang="en-US" dirty="0"/>
              <a:t>Dark Matter from Anomaly Cancellation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3E58FC5-B4FE-A010-9BC0-C00A33A55D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255" y="1461515"/>
            <a:ext cx="7412305" cy="170543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047F8-AEDC-B377-8225-E9DD699D9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14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3B440D0-DF29-6180-36B4-0A1AD4CBA8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167" y="2977232"/>
            <a:ext cx="6029589" cy="35621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4D288C4-2FF9-B8FA-154F-520F507D7EB4}"/>
              </a:ext>
            </a:extLst>
          </p:cNvPr>
          <p:cNvSpPr txBox="1"/>
          <p:nvPr/>
        </p:nvSpPr>
        <p:spPr>
          <a:xfrm>
            <a:off x="6331527" y="5258123"/>
            <a:ext cx="25769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JMB, H. Debnath, P. </a:t>
            </a:r>
            <a:r>
              <a:rPr lang="en-GB" dirty="0" err="1"/>
              <a:t>Fileviez</a:t>
            </a:r>
            <a:r>
              <a:rPr lang="en-GB" dirty="0"/>
              <a:t> Perez, Y. Yeh, axrXiv:2405.03749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FBF94C-E354-DFBF-8B25-73A9D4683EC1}"/>
              </a:ext>
            </a:extLst>
          </p:cNvPr>
          <p:cNvSpPr txBox="1"/>
          <p:nvPr/>
        </p:nvSpPr>
        <p:spPr>
          <a:xfrm>
            <a:off x="6096001" y="3103416"/>
            <a:ext cx="22445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Mass of DM candidate switches on/off Z</a:t>
            </a:r>
            <a:r>
              <a:rPr lang="en-US" baseline="-25000" dirty="0"/>
              <a:t>B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>
                <a:latin typeface="Symbol" pitchFamily="2" charset="2"/>
                <a:sym typeface="Wingdings" pitchFamily="2" charset="2"/>
              </a:rPr>
              <a:t>cc</a:t>
            </a:r>
          </a:p>
          <a:p>
            <a:r>
              <a:rPr lang="en-US" dirty="0">
                <a:sym typeface="Wingdings" pitchFamily="2" charset="2"/>
              </a:rPr>
              <a:t>And changes other </a:t>
            </a:r>
            <a:r>
              <a:rPr lang="en-US" dirty="0" err="1">
                <a:sym typeface="Wingdings" pitchFamily="2" charset="2"/>
              </a:rPr>
              <a:t>branchings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7193D0-F29A-EB5C-20A0-805DB3A92E8F}"/>
              </a:ext>
            </a:extLst>
          </p:cNvPr>
          <p:cNvSpPr txBox="1"/>
          <p:nvPr/>
        </p:nvSpPr>
        <p:spPr>
          <a:xfrm>
            <a:off x="1330035" y="2924163"/>
            <a:ext cx="17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Symbol" pitchFamily="2" charset="2"/>
                <a:sym typeface="Wingdings" pitchFamily="2" charset="2"/>
              </a:rPr>
              <a:t>Mc = </a:t>
            </a:r>
            <a:r>
              <a:rPr lang="en-US" dirty="0">
                <a:latin typeface="Palatino Linotype" panose="02040502050505030304" pitchFamily="18" charset="0"/>
                <a:sym typeface="Wingdings" pitchFamily="2" charset="2"/>
              </a:rPr>
              <a:t>100 GeV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107A32-94CE-3B1E-1447-8C7722CBBE04}"/>
              </a:ext>
            </a:extLst>
          </p:cNvPr>
          <p:cNvSpPr txBox="1"/>
          <p:nvPr/>
        </p:nvSpPr>
        <p:spPr>
          <a:xfrm>
            <a:off x="4001929" y="3244334"/>
            <a:ext cx="17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Symbol" pitchFamily="2" charset="2"/>
                <a:sym typeface="Wingdings" pitchFamily="2" charset="2"/>
              </a:rPr>
              <a:t>Mc = </a:t>
            </a:r>
            <a:r>
              <a:rPr lang="en-US" dirty="0">
                <a:latin typeface="Palatino Linotype" panose="02040502050505030304" pitchFamily="18" charset="0"/>
                <a:sym typeface="Wingdings" pitchFamily="2" charset="2"/>
              </a:rPr>
              <a:t>10 </a:t>
            </a:r>
            <a:r>
              <a:rPr lang="en-US" dirty="0" err="1">
                <a:latin typeface="Palatino Linotype" panose="02040502050505030304" pitchFamily="18" charset="0"/>
                <a:sym typeface="Wingdings" pitchFamily="2" charset="2"/>
              </a:rPr>
              <a:t>TeV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62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 descr="Image">
            <a:extLst>
              <a:ext uri="{FF2B5EF4-FFF2-40B4-BE49-F238E27FC236}">
                <a16:creationId xmlns:a16="http://schemas.microsoft.com/office/drawing/2014/main" id="{62B71B9E-F6D9-854B-D1C9-5EF3769E3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2433" y="1147012"/>
            <a:ext cx="5231567" cy="520403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15C84FF-9CD9-66E1-C2FB-1572A844E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Vector-like Quarks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93E0176-84CA-6496-10F4-7F3AEE75A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417638"/>
            <a:ext cx="3579316" cy="4998151"/>
          </a:xfrm>
        </p:spPr>
        <p:txBody>
          <a:bodyPr>
            <a:normAutofit fontScale="70000" lnSpcReduction="20000"/>
          </a:bodyPr>
          <a:lstStyle/>
          <a:p>
            <a:r>
              <a:rPr lang="en-GB" dirty="0">
                <a:latin typeface="Palatino" pitchFamily="2" charset="77"/>
                <a:ea typeface="Palatino" pitchFamily="2" charset="77"/>
              </a:rPr>
              <a:t>Experimental searches of have focusses on couplings </a:t>
            </a:r>
            <a:r>
              <a:rPr lang="en-GB" dirty="0" err="1">
                <a:latin typeface="Palatino" pitchFamily="2" charset="77"/>
                <a:ea typeface="Palatino" pitchFamily="2" charset="77"/>
              </a:rPr>
              <a:t>ot</a:t>
            </a:r>
            <a:r>
              <a:rPr lang="en-GB" dirty="0">
                <a:latin typeface="Palatino" pitchFamily="2" charset="77"/>
                <a:ea typeface="Palatino" pitchFamily="2" charset="77"/>
              </a:rPr>
              <a:t> 3</a:t>
            </a:r>
            <a:r>
              <a:rPr lang="en-GB" baseline="30000" dirty="0">
                <a:latin typeface="Palatino" pitchFamily="2" charset="77"/>
                <a:ea typeface="Palatino" pitchFamily="2" charset="77"/>
              </a:rPr>
              <a:t>rd</a:t>
            </a:r>
            <a:r>
              <a:rPr lang="en-GB" dirty="0">
                <a:latin typeface="Palatino" pitchFamily="2" charset="77"/>
                <a:ea typeface="Palatino" pitchFamily="2" charset="77"/>
              </a:rPr>
              <a:t> generation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Coupling to 1</a:t>
            </a:r>
            <a:r>
              <a:rPr lang="en-GB" baseline="30000" dirty="0">
                <a:latin typeface="Palatino" pitchFamily="2" charset="77"/>
                <a:ea typeface="Palatino" pitchFamily="2" charset="77"/>
              </a:rPr>
              <a:t>st</a:t>
            </a:r>
            <a:r>
              <a:rPr lang="en-GB" dirty="0">
                <a:latin typeface="Palatino" pitchFamily="2" charset="77"/>
                <a:ea typeface="Palatino" pitchFamily="2" charset="77"/>
              </a:rPr>
              <a:t> generation.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Region above line excluded by non-collider constraints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No LHC search analyses exist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Measurements exclude most of the plane.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Single VLQ production very important at highest masses</a:t>
            </a:r>
          </a:p>
          <a:p>
            <a:pPr marL="0" indent="0">
              <a:buNone/>
            </a:pPr>
            <a:endParaRPr lang="en-GB" sz="2000" dirty="0">
              <a:latin typeface="Palatino" pitchFamily="2" charset="77"/>
              <a:ea typeface="Palatino" pitchFamily="2" charset="77"/>
            </a:endParaRPr>
          </a:p>
          <a:p>
            <a:pPr marL="457200" lvl="1" indent="0">
              <a:buNone/>
            </a:pPr>
            <a:endParaRPr lang="en-US" dirty="0">
              <a:latin typeface="Palatino" pitchFamily="2" charset="77"/>
              <a:ea typeface="Palatino" pitchFamily="2" charset="77"/>
            </a:endParaRPr>
          </a:p>
          <a:p>
            <a:pPr lvl="1"/>
            <a:endParaRPr lang="en-US" dirty="0"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68C6C0-D4A9-04C0-8200-9B387E7BE868}"/>
              </a:ext>
            </a:extLst>
          </p:cNvPr>
          <p:cNvSpPr txBox="1"/>
          <p:nvPr/>
        </p:nvSpPr>
        <p:spPr>
          <a:xfrm>
            <a:off x="457200" y="6197157"/>
            <a:ext cx="5343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Palatino" pitchFamily="2" charset="77"/>
                <a:ea typeface="Palatino" pitchFamily="2" charset="77"/>
              </a:rPr>
              <a:t>Buckley, JMB, </a:t>
            </a:r>
            <a:r>
              <a:rPr lang="en-GB" sz="1400" dirty="0" err="1">
                <a:latin typeface="Palatino" pitchFamily="2" charset="77"/>
                <a:ea typeface="Palatino" pitchFamily="2" charset="77"/>
              </a:rPr>
              <a:t>Corpe</a:t>
            </a:r>
            <a:r>
              <a:rPr lang="en-GB" sz="1400" dirty="0">
                <a:latin typeface="Palatino" pitchFamily="2" charset="77"/>
                <a:ea typeface="Palatino" pitchFamily="2" charset="77"/>
              </a:rPr>
              <a:t>, Huang, Sun arXiv:2006.07172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AFE39E0-C701-BF7D-C2BF-F76A2EAA2DCC}"/>
              </a:ext>
            </a:extLst>
          </p:cNvPr>
          <p:cNvCxnSpPr>
            <a:cxnSpLocks/>
          </p:cNvCxnSpPr>
          <p:nvPr/>
        </p:nvCxnSpPr>
        <p:spPr>
          <a:xfrm>
            <a:off x="2956470" y="2883932"/>
            <a:ext cx="955963" cy="0"/>
          </a:xfrm>
          <a:prstGeom prst="straightConnector1">
            <a:avLst/>
          </a:prstGeom>
          <a:ln w="508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54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>
            <a:extLst>
              <a:ext uri="{FF2B5EF4-FFF2-40B4-BE49-F238E27FC236}">
                <a16:creationId xmlns:a16="http://schemas.microsoft.com/office/drawing/2014/main" id="{62B71B9E-F6D9-854B-D1C9-5EF3769E3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882452" y="1259875"/>
            <a:ext cx="5014209" cy="513455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15C84FF-9CD9-66E1-C2FB-1572A844E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Vector-like Quarks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93E0176-84CA-6496-10F4-7F3AEE75A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417638"/>
            <a:ext cx="3579316" cy="4998151"/>
          </a:xfrm>
        </p:spPr>
        <p:txBody>
          <a:bodyPr>
            <a:normAutofit fontScale="77500" lnSpcReduction="20000"/>
          </a:bodyPr>
          <a:lstStyle/>
          <a:p>
            <a:r>
              <a:rPr lang="en-GB" dirty="0">
                <a:latin typeface="Palatino" pitchFamily="2" charset="77"/>
                <a:ea typeface="Palatino" pitchFamily="2" charset="77"/>
              </a:rPr>
              <a:t>Coupling to 2</a:t>
            </a:r>
            <a:r>
              <a:rPr lang="en-GB" baseline="30000" dirty="0">
                <a:latin typeface="Palatino" pitchFamily="2" charset="77"/>
                <a:ea typeface="Palatino" pitchFamily="2" charset="77"/>
              </a:rPr>
              <a:t>nd</a:t>
            </a:r>
            <a:r>
              <a:rPr lang="en-GB" dirty="0">
                <a:latin typeface="Palatino" pitchFamily="2" charset="77"/>
                <a:ea typeface="Palatino" pitchFamily="2" charset="77"/>
              </a:rPr>
              <a:t>  generation.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Region above line excluded by non-collider constraints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No LHC search analyses exist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Measurements exclude significant part of the plane.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Single VLQ production again very important at highest masses</a:t>
            </a:r>
          </a:p>
          <a:p>
            <a:pPr marL="0" indent="0">
              <a:buNone/>
            </a:pPr>
            <a:endParaRPr lang="en-GB" sz="2000" dirty="0">
              <a:latin typeface="Palatino" pitchFamily="2" charset="77"/>
              <a:ea typeface="Palatino" pitchFamily="2" charset="77"/>
            </a:endParaRPr>
          </a:p>
          <a:p>
            <a:pPr marL="457200" lvl="1" indent="0">
              <a:buNone/>
            </a:pPr>
            <a:endParaRPr lang="en-US" dirty="0">
              <a:latin typeface="Palatino" pitchFamily="2" charset="77"/>
              <a:ea typeface="Palatino" pitchFamily="2" charset="77"/>
            </a:endParaRPr>
          </a:p>
          <a:p>
            <a:pPr lvl="1"/>
            <a:endParaRPr lang="en-US" dirty="0"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F33409-4655-D5E2-9637-A002E96823A1}"/>
              </a:ext>
            </a:extLst>
          </p:cNvPr>
          <p:cNvSpPr txBox="1"/>
          <p:nvPr/>
        </p:nvSpPr>
        <p:spPr>
          <a:xfrm>
            <a:off x="457200" y="6211445"/>
            <a:ext cx="5343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Palatino" pitchFamily="2" charset="77"/>
                <a:ea typeface="Palatino" pitchFamily="2" charset="77"/>
              </a:rPr>
              <a:t>Buckley, JMB, </a:t>
            </a:r>
            <a:r>
              <a:rPr lang="en-GB" sz="1400" dirty="0" err="1">
                <a:latin typeface="Palatino" pitchFamily="2" charset="77"/>
                <a:ea typeface="Palatino" pitchFamily="2" charset="77"/>
              </a:rPr>
              <a:t>Corpe</a:t>
            </a:r>
            <a:r>
              <a:rPr lang="en-GB" sz="1400" dirty="0">
                <a:latin typeface="Palatino" pitchFamily="2" charset="77"/>
                <a:ea typeface="Palatino" pitchFamily="2" charset="77"/>
              </a:rPr>
              <a:t>, Huang, Sun arXiv:2006.07172</a:t>
            </a:r>
          </a:p>
        </p:txBody>
      </p:sp>
    </p:spTree>
    <p:extLst>
      <p:ext uri="{BB962C8B-B14F-4D97-AF65-F5344CB8AC3E}">
        <p14:creationId xmlns:p14="http://schemas.microsoft.com/office/powerpoint/2010/main" val="122233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>
            <a:extLst>
              <a:ext uri="{FF2B5EF4-FFF2-40B4-BE49-F238E27FC236}">
                <a16:creationId xmlns:a16="http://schemas.microsoft.com/office/drawing/2014/main" id="{62B71B9E-F6D9-854B-D1C9-5EF3769E38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86072" y="1062606"/>
            <a:ext cx="4951174" cy="513455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15C84FF-9CD9-66E1-C2FB-1572A844E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Vector-like Quarks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93E0176-84CA-6496-10F4-7F3AEE75A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417638"/>
            <a:ext cx="3579316" cy="4998151"/>
          </a:xfrm>
        </p:spPr>
        <p:txBody>
          <a:bodyPr>
            <a:normAutofit fontScale="85000" lnSpcReduction="20000"/>
          </a:bodyPr>
          <a:lstStyle/>
          <a:p>
            <a:r>
              <a:rPr lang="en-GB" dirty="0">
                <a:latin typeface="Palatino" pitchFamily="2" charset="77"/>
                <a:ea typeface="Palatino" pitchFamily="2" charset="77"/>
              </a:rPr>
              <a:t>Coupling to 3</a:t>
            </a:r>
            <a:r>
              <a:rPr lang="en-GB" baseline="30000" dirty="0">
                <a:latin typeface="Palatino" pitchFamily="2" charset="77"/>
                <a:ea typeface="Palatino" pitchFamily="2" charset="77"/>
              </a:rPr>
              <a:t>rd</a:t>
            </a:r>
            <a:r>
              <a:rPr lang="en-GB" dirty="0">
                <a:latin typeface="Palatino" pitchFamily="2" charset="77"/>
                <a:ea typeface="Palatino" pitchFamily="2" charset="77"/>
              </a:rPr>
              <a:t>   generation.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No exclusion from non-collider, but there are several LHC searches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Measurements also exclude significant part of the plane.</a:t>
            </a:r>
          </a:p>
          <a:p>
            <a:r>
              <a:rPr lang="en-GB" dirty="0">
                <a:latin typeface="Palatino" pitchFamily="2" charset="77"/>
                <a:ea typeface="Palatino" pitchFamily="2" charset="77"/>
              </a:rPr>
              <a:t>Single VLQ production still significant at highest masses</a:t>
            </a:r>
          </a:p>
          <a:p>
            <a:pPr marL="0" indent="0">
              <a:buNone/>
            </a:pPr>
            <a:endParaRPr lang="en-GB" sz="2000" dirty="0">
              <a:latin typeface="Palatino" pitchFamily="2" charset="77"/>
              <a:ea typeface="Palatino" pitchFamily="2" charset="77"/>
            </a:endParaRPr>
          </a:p>
          <a:p>
            <a:pPr marL="457200" lvl="1" indent="0">
              <a:buNone/>
            </a:pPr>
            <a:endParaRPr lang="en-US" dirty="0">
              <a:latin typeface="Palatino" pitchFamily="2" charset="77"/>
              <a:ea typeface="Palatino" pitchFamily="2" charset="77"/>
            </a:endParaRPr>
          </a:p>
          <a:p>
            <a:pPr lvl="1"/>
            <a:endParaRPr lang="en-US" dirty="0"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EBCB71-FC6B-ED03-C009-B26CDD123024}"/>
              </a:ext>
            </a:extLst>
          </p:cNvPr>
          <p:cNvSpPr txBox="1"/>
          <p:nvPr/>
        </p:nvSpPr>
        <p:spPr>
          <a:xfrm>
            <a:off x="457200" y="6197157"/>
            <a:ext cx="5343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Palatino" pitchFamily="2" charset="77"/>
                <a:ea typeface="Palatino" pitchFamily="2" charset="77"/>
              </a:rPr>
              <a:t>Buckley, JMB, </a:t>
            </a:r>
            <a:r>
              <a:rPr lang="en-GB" sz="1400" dirty="0" err="1">
                <a:latin typeface="Palatino" pitchFamily="2" charset="77"/>
                <a:ea typeface="Palatino" pitchFamily="2" charset="77"/>
              </a:rPr>
              <a:t>Corpe</a:t>
            </a:r>
            <a:r>
              <a:rPr lang="en-GB" sz="1400" dirty="0">
                <a:latin typeface="Palatino" pitchFamily="2" charset="77"/>
                <a:ea typeface="Palatino" pitchFamily="2" charset="77"/>
              </a:rPr>
              <a:t>, Huang, Sun arXiv:2006.07172</a:t>
            </a:r>
          </a:p>
        </p:txBody>
      </p:sp>
    </p:spTree>
    <p:extLst>
      <p:ext uri="{BB962C8B-B14F-4D97-AF65-F5344CB8AC3E}">
        <p14:creationId xmlns:p14="http://schemas.microsoft.com/office/powerpoint/2010/main" val="23298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0E4C-F562-C468-606E-498410E0B6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During journal review, it was pointed out that we’d missed some of the most compelling scenarios, and should instead consider:</a:t>
            </a:r>
          </a:p>
          <a:p>
            <a:pPr lvl="1"/>
            <a:r>
              <a:rPr lang="en-US" dirty="0">
                <a:latin typeface="Palatino" pitchFamily="2" charset="77"/>
                <a:ea typeface="Palatino" pitchFamily="2" charset="77"/>
              </a:rPr>
              <a:t>B, T singlets</a:t>
            </a:r>
          </a:p>
          <a:p>
            <a:pPr lvl="1"/>
            <a:r>
              <a:rPr lang="en-US" dirty="0">
                <a:latin typeface="Palatino" pitchFamily="2" charset="77"/>
                <a:ea typeface="Palatino" pitchFamily="2" charset="77"/>
              </a:rPr>
              <a:t>BT, XT, TY doublets</a:t>
            </a:r>
          </a:p>
          <a:p>
            <a:pPr lvl="1"/>
            <a:r>
              <a:rPr lang="en-US" dirty="0">
                <a:latin typeface="Palatino" pitchFamily="2" charset="77"/>
                <a:ea typeface="Palatino" pitchFamily="2" charset="77"/>
              </a:rPr>
              <a:t>BYX, BTY triplets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… for each generational coupling scenario and for four different decay branching benchmarks to W, Z, H.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i.e. 7 x 3 x 4 two dimensional parameter scans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Hmm. A challenge for </a:t>
            </a:r>
            <a:r>
              <a:rPr lang="en-US" dirty="0" err="1">
                <a:latin typeface="Palatino" pitchFamily="2" charset="77"/>
                <a:ea typeface="Palatino" pitchFamily="2" charset="77"/>
              </a:rPr>
              <a:t>Contur</a:t>
            </a:r>
            <a:r>
              <a:rPr lang="en-US" dirty="0">
                <a:latin typeface="Palatino" pitchFamily="2" charset="77"/>
                <a:ea typeface="Palatino" pitchFamily="2" charset="77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939025-4FCB-30AD-066E-476B8A1FD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Vector-like Quarks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1A1560-AA4C-E0EF-EE77-2E44647A1DAD}"/>
              </a:ext>
            </a:extLst>
          </p:cNvPr>
          <p:cNvSpPr txBox="1"/>
          <p:nvPr/>
        </p:nvSpPr>
        <p:spPr>
          <a:xfrm>
            <a:off x="457200" y="6197157"/>
            <a:ext cx="5343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Palatino" pitchFamily="2" charset="77"/>
                <a:ea typeface="Palatino" pitchFamily="2" charset="77"/>
              </a:rPr>
              <a:t>Buckley, JMB, </a:t>
            </a:r>
            <a:r>
              <a:rPr lang="en-GB" sz="1400" dirty="0" err="1">
                <a:latin typeface="Palatino" pitchFamily="2" charset="77"/>
                <a:ea typeface="Palatino" pitchFamily="2" charset="77"/>
              </a:rPr>
              <a:t>Corpe</a:t>
            </a:r>
            <a:r>
              <a:rPr lang="en-GB" sz="1400" dirty="0">
                <a:latin typeface="Palatino" pitchFamily="2" charset="77"/>
                <a:ea typeface="Palatino" pitchFamily="2" charset="77"/>
              </a:rPr>
              <a:t>, Huang, Sun arXiv:2006.07172</a:t>
            </a:r>
          </a:p>
        </p:txBody>
      </p:sp>
    </p:spTree>
    <p:extLst>
      <p:ext uri="{BB962C8B-B14F-4D97-AF65-F5344CB8AC3E}">
        <p14:creationId xmlns:p14="http://schemas.microsoft.com/office/powerpoint/2010/main" val="94956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939025-4FCB-30AD-066E-476B8A1FD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Vector-like Quarks</a:t>
            </a:r>
          </a:p>
        </p:txBody>
      </p:sp>
      <p:grpSp>
        <p:nvGrpSpPr>
          <p:cNvPr id="6" name="Group">
            <a:extLst>
              <a:ext uri="{FF2B5EF4-FFF2-40B4-BE49-F238E27FC236}">
                <a16:creationId xmlns:a16="http://schemas.microsoft.com/office/drawing/2014/main" id="{8B706816-4F2B-198C-125F-F9E055CD86B7}"/>
              </a:ext>
            </a:extLst>
          </p:cNvPr>
          <p:cNvGrpSpPr/>
          <p:nvPr/>
        </p:nvGrpSpPr>
        <p:grpSpPr>
          <a:xfrm>
            <a:off x="576204" y="2439220"/>
            <a:ext cx="2115576" cy="1968348"/>
            <a:chOff x="-3261" y="-3261"/>
            <a:chExt cx="1413568" cy="1354651"/>
          </a:xfrm>
        </p:grpSpPr>
        <p:sp>
          <p:nvSpPr>
            <p:cNvPr id="7" name="Oval">
              <a:extLst>
                <a:ext uri="{FF2B5EF4-FFF2-40B4-BE49-F238E27FC236}">
                  <a16:creationId xmlns:a16="http://schemas.microsoft.com/office/drawing/2014/main" id="{89650383-FFB8-70B9-6AD6-21B0F512B227}"/>
                </a:ext>
              </a:extLst>
            </p:cNvPr>
            <p:cNvSpPr/>
            <p:nvPr/>
          </p:nvSpPr>
          <p:spPr>
            <a:xfrm>
              <a:off x="0" y="0"/>
              <a:ext cx="1375782" cy="1336918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309562">
                <a:defRPr sz="1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8" name="Oval Oval" descr="Oval Oval">
              <a:extLst>
                <a:ext uri="{FF2B5EF4-FFF2-40B4-BE49-F238E27FC236}">
                  <a16:creationId xmlns:a16="http://schemas.microsoft.com/office/drawing/2014/main" id="{CBB263FF-03CC-FB59-F7E5-D54E8DB92F69}"/>
                </a:ext>
              </a:extLst>
            </p:cNvPr>
            <p:cNvPicPr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262" y="-3262"/>
              <a:ext cx="1413569" cy="1354652"/>
            </a:xfrm>
            <a:prstGeom prst="rect">
              <a:avLst/>
            </a:prstGeom>
            <a:effectLst/>
          </p:spPr>
        </p:pic>
        <p:pic>
          <p:nvPicPr>
            <p:cNvPr id="9" name="Image" descr="Image">
              <a:extLst>
                <a:ext uri="{FF2B5EF4-FFF2-40B4-BE49-F238E27FC236}">
                  <a16:creationId xmlns:a16="http://schemas.microsoft.com/office/drawing/2014/main" id="{A01FFEB0-5134-63CD-0B77-76EEE975C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952" t="5999" r="6394" b="7725"/>
            <a:stretch>
              <a:fillRect/>
            </a:stretch>
          </p:blipFill>
          <p:spPr>
            <a:xfrm>
              <a:off x="87443" y="241191"/>
              <a:ext cx="1038934" cy="756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0" h="21506" extrusionOk="0">
                  <a:moveTo>
                    <a:pt x="9408" y="4"/>
                  </a:moveTo>
                  <a:cubicBezTo>
                    <a:pt x="9281" y="-47"/>
                    <a:pt x="9280" y="398"/>
                    <a:pt x="9367" y="1934"/>
                  </a:cubicBezTo>
                  <a:cubicBezTo>
                    <a:pt x="9481" y="3970"/>
                    <a:pt x="9465" y="4059"/>
                    <a:pt x="9106" y="4326"/>
                  </a:cubicBezTo>
                  <a:cubicBezTo>
                    <a:pt x="8833" y="4529"/>
                    <a:pt x="8791" y="4679"/>
                    <a:pt x="8927" y="4867"/>
                  </a:cubicBezTo>
                  <a:cubicBezTo>
                    <a:pt x="9029" y="5009"/>
                    <a:pt x="9106" y="5185"/>
                    <a:pt x="9106" y="5262"/>
                  </a:cubicBezTo>
                  <a:cubicBezTo>
                    <a:pt x="9106" y="5540"/>
                    <a:pt x="6781" y="8061"/>
                    <a:pt x="6525" y="8061"/>
                  </a:cubicBezTo>
                  <a:cubicBezTo>
                    <a:pt x="6084" y="8061"/>
                    <a:pt x="6100" y="8087"/>
                    <a:pt x="8121" y="12269"/>
                  </a:cubicBezTo>
                  <a:cubicBezTo>
                    <a:pt x="8346" y="12735"/>
                    <a:pt x="8397" y="13229"/>
                    <a:pt x="8349" y="14458"/>
                  </a:cubicBezTo>
                  <a:cubicBezTo>
                    <a:pt x="8315" y="15333"/>
                    <a:pt x="8207" y="16166"/>
                    <a:pt x="8113" y="16298"/>
                  </a:cubicBezTo>
                  <a:cubicBezTo>
                    <a:pt x="7918" y="16568"/>
                    <a:pt x="6761" y="15911"/>
                    <a:pt x="6761" y="15530"/>
                  </a:cubicBezTo>
                  <a:cubicBezTo>
                    <a:pt x="6761" y="15138"/>
                    <a:pt x="7080" y="15011"/>
                    <a:pt x="7429" y="15271"/>
                  </a:cubicBezTo>
                  <a:cubicBezTo>
                    <a:pt x="7726" y="15492"/>
                    <a:pt x="7771" y="15456"/>
                    <a:pt x="7771" y="14944"/>
                  </a:cubicBezTo>
                  <a:cubicBezTo>
                    <a:pt x="7771" y="13997"/>
                    <a:pt x="7256" y="12761"/>
                    <a:pt x="6736" y="12461"/>
                  </a:cubicBezTo>
                  <a:cubicBezTo>
                    <a:pt x="6472" y="12309"/>
                    <a:pt x="6180" y="12025"/>
                    <a:pt x="6093" y="11818"/>
                  </a:cubicBezTo>
                  <a:cubicBezTo>
                    <a:pt x="5832" y="11198"/>
                    <a:pt x="5890" y="12178"/>
                    <a:pt x="6191" y="13533"/>
                  </a:cubicBezTo>
                  <a:cubicBezTo>
                    <a:pt x="6621" y="15474"/>
                    <a:pt x="6745" y="16715"/>
                    <a:pt x="6557" y="17132"/>
                  </a:cubicBezTo>
                  <a:cubicBezTo>
                    <a:pt x="6433" y="17409"/>
                    <a:pt x="6458" y="17720"/>
                    <a:pt x="6655" y="18250"/>
                  </a:cubicBezTo>
                  <a:cubicBezTo>
                    <a:pt x="7252" y="19856"/>
                    <a:pt x="6959" y="20388"/>
                    <a:pt x="5539" y="20235"/>
                  </a:cubicBezTo>
                  <a:cubicBezTo>
                    <a:pt x="4964" y="20174"/>
                    <a:pt x="3855" y="20283"/>
                    <a:pt x="3039" y="20484"/>
                  </a:cubicBezTo>
                  <a:cubicBezTo>
                    <a:pt x="2232" y="20682"/>
                    <a:pt x="1176" y="20803"/>
                    <a:pt x="693" y="20743"/>
                  </a:cubicBezTo>
                  <a:cubicBezTo>
                    <a:pt x="-151" y="20639"/>
                    <a:pt x="-169" y="20641"/>
                    <a:pt x="343" y="20924"/>
                  </a:cubicBezTo>
                  <a:cubicBezTo>
                    <a:pt x="636" y="21085"/>
                    <a:pt x="943" y="21309"/>
                    <a:pt x="1019" y="21420"/>
                  </a:cubicBezTo>
                  <a:cubicBezTo>
                    <a:pt x="1095" y="21532"/>
                    <a:pt x="1822" y="21535"/>
                    <a:pt x="2656" y="21431"/>
                  </a:cubicBezTo>
                  <a:cubicBezTo>
                    <a:pt x="3485" y="21328"/>
                    <a:pt x="4814" y="21269"/>
                    <a:pt x="5604" y="21296"/>
                  </a:cubicBezTo>
                  <a:cubicBezTo>
                    <a:pt x="6562" y="21328"/>
                    <a:pt x="7239" y="21231"/>
                    <a:pt x="7632" y="21003"/>
                  </a:cubicBezTo>
                  <a:cubicBezTo>
                    <a:pt x="8457" y="20523"/>
                    <a:pt x="10011" y="20501"/>
                    <a:pt x="11199" y="20946"/>
                  </a:cubicBezTo>
                  <a:cubicBezTo>
                    <a:pt x="12817" y="21553"/>
                    <a:pt x="14915" y="21363"/>
                    <a:pt x="17535" y="20382"/>
                  </a:cubicBezTo>
                  <a:cubicBezTo>
                    <a:pt x="17984" y="20214"/>
                    <a:pt x="18338" y="20224"/>
                    <a:pt x="18733" y="20405"/>
                  </a:cubicBezTo>
                  <a:cubicBezTo>
                    <a:pt x="19339" y="20683"/>
                    <a:pt x="20476" y="20427"/>
                    <a:pt x="20329" y="20044"/>
                  </a:cubicBezTo>
                  <a:cubicBezTo>
                    <a:pt x="20283" y="19924"/>
                    <a:pt x="19833" y="19818"/>
                    <a:pt x="19335" y="19818"/>
                  </a:cubicBezTo>
                  <a:cubicBezTo>
                    <a:pt x="18793" y="19818"/>
                    <a:pt x="18407" y="19711"/>
                    <a:pt x="18366" y="19547"/>
                  </a:cubicBezTo>
                  <a:cubicBezTo>
                    <a:pt x="18329" y="19397"/>
                    <a:pt x="18831" y="18846"/>
                    <a:pt x="19482" y="18317"/>
                  </a:cubicBezTo>
                  <a:cubicBezTo>
                    <a:pt x="20133" y="17788"/>
                    <a:pt x="20786" y="17102"/>
                    <a:pt x="20931" y="16794"/>
                  </a:cubicBezTo>
                  <a:cubicBezTo>
                    <a:pt x="21174" y="16280"/>
                    <a:pt x="21166" y="16179"/>
                    <a:pt x="20891" y="15530"/>
                  </a:cubicBezTo>
                  <a:cubicBezTo>
                    <a:pt x="20597" y="14839"/>
                    <a:pt x="20602" y="14814"/>
                    <a:pt x="20964" y="14345"/>
                  </a:cubicBezTo>
                  <a:cubicBezTo>
                    <a:pt x="21384" y="13802"/>
                    <a:pt x="21431" y="13610"/>
                    <a:pt x="21111" y="13781"/>
                  </a:cubicBezTo>
                  <a:cubicBezTo>
                    <a:pt x="20882" y="13903"/>
                    <a:pt x="15599" y="5978"/>
                    <a:pt x="15499" y="5364"/>
                  </a:cubicBezTo>
                  <a:cubicBezTo>
                    <a:pt x="15470" y="5181"/>
                    <a:pt x="15351" y="5025"/>
                    <a:pt x="15231" y="5025"/>
                  </a:cubicBezTo>
                  <a:cubicBezTo>
                    <a:pt x="14948" y="5025"/>
                    <a:pt x="14465" y="4020"/>
                    <a:pt x="14465" y="3423"/>
                  </a:cubicBezTo>
                  <a:cubicBezTo>
                    <a:pt x="14465" y="2903"/>
                    <a:pt x="14681" y="2658"/>
                    <a:pt x="15214" y="2577"/>
                  </a:cubicBezTo>
                  <a:cubicBezTo>
                    <a:pt x="15415" y="2546"/>
                    <a:pt x="16134" y="2329"/>
                    <a:pt x="16802" y="2103"/>
                  </a:cubicBezTo>
                  <a:cubicBezTo>
                    <a:pt x="17738" y="1787"/>
                    <a:pt x="17948" y="1640"/>
                    <a:pt x="17731" y="1471"/>
                  </a:cubicBezTo>
                  <a:cubicBezTo>
                    <a:pt x="17472" y="1270"/>
                    <a:pt x="17218" y="1293"/>
                    <a:pt x="15703" y="1674"/>
                  </a:cubicBezTo>
                  <a:cubicBezTo>
                    <a:pt x="15123" y="1820"/>
                    <a:pt x="14302" y="1247"/>
                    <a:pt x="14302" y="693"/>
                  </a:cubicBezTo>
                  <a:cubicBezTo>
                    <a:pt x="14302" y="515"/>
                    <a:pt x="14218" y="365"/>
                    <a:pt x="14123" y="365"/>
                  </a:cubicBezTo>
                  <a:cubicBezTo>
                    <a:pt x="14008" y="365"/>
                    <a:pt x="13991" y="1065"/>
                    <a:pt x="14066" y="2442"/>
                  </a:cubicBezTo>
                  <a:cubicBezTo>
                    <a:pt x="14171" y="4370"/>
                    <a:pt x="14156" y="4535"/>
                    <a:pt x="13838" y="4811"/>
                  </a:cubicBezTo>
                  <a:cubicBezTo>
                    <a:pt x="13575" y="5040"/>
                    <a:pt x="13512" y="5280"/>
                    <a:pt x="13577" y="5838"/>
                  </a:cubicBezTo>
                  <a:cubicBezTo>
                    <a:pt x="13634" y="6328"/>
                    <a:pt x="13576" y="6659"/>
                    <a:pt x="13398" y="6865"/>
                  </a:cubicBezTo>
                  <a:cubicBezTo>
                    <a:pt x="13173" y="7125"/>
                    <a:pt x="13001" y="6997"/>
                    <a:pt x="12185" y="5985"/>
                  </a:cubicBezTo>
                  <a:cubicBezTo>
                    <a:pt x="11660" y="5334"/>
                    <a:pt x="10924" y="4669"/>
                    <a:pt x="10548" y="4495"/>
                  </a:cubicBezTo>
                  <a:cubicBezTo>
                    <a:pt x="9885" y="4188"/>
                    <a:pt x="9858" y="4135"/>
                    <a:pt x="9750" y="2915"/>
                  </a:cubicBezTo>
                  <a:cubicBezTo>
                    <a:pt x="9617" y="1427"/>
                    <a:pt x="9680" y="1217"/>
                    <a:pt x="10214" y="1403"/>
                  </a:cubicBezTo>
                  <a:cubicBezTo>
                    <a:pt x="10476" y="1495"/>
                    <a:pt x="10889" y="1349"/>
                    <a:pt x="11395" y="975"/>
                  </a:cubicBezTo>
                  <a:cubicBezTo>
                    <a:pt x="12163" y="406"/>
                    <a:pt x="12162" y="387"/>
                    <a:pt x="11712" y="230"/>
                  </a:cubicBezTo>
                  <a:cubicBezTo>
                    <a:pt x="11459" y="141"/>
                    <a:pt x="11183" y="184"/>
                    <a:pt x="11085" y="320"/>
                  </a:cubicBezTo>
                  <a:cubicBezTo>
                    <a:pt x="10884" y="600"/>
                    <a:pt x="9806" y="427"/>
                    <a:pt x="9473" y="61"/>
                  </a:cubicBezTo>
                  <a:cubicBezTo>
                    <a:pt x="9449" y="35"/>
                    <a:pt x="9426" y="12"/>
                    <a:pt x="9408" y="4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10" name="Right Arrow 9">
            <a:extLst>
              <a:ext uri="{FF2B5EF4-FFF2-40B4-BE49-F238E27FC236}">
                <a16:creationId xmlns:a16="http://schemas.microsoft.com/office/drawing/2014/main" id="{F9571E76-71BA-CAF9-86F1-B4F32CD61F12}"/>
              </a:ext>
            </a:extLst>
          </p:cNvPr>
          <p:cNvSpPr/>
          <p:nvPr/>
        </p:nvSpPr>
        <p:spPr>
          <a:xfrm>
            <a:off x="2866289" y="2661393"/>
            <a:ext cx="1899864" cy="1524000"/>
          </a:xfrm>
          <a:prstGeom prst="rightArrow">
            <a:avLst/>
          </a:prstGeom>
          <a:solidFill>
            <a:schemeClr val="bg1">
              <a:alpha val="22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839DFCA4-1853-6FE8-38C2-5E36C11E6C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918218" y="2648441"/>
            <a:ext cx="3754840" cy="1524000"/>
          </a:xfrm>
          <a:prstGeom prst="rect">
            <a:avLst/>
          </a:prstGeom>
          <a:ln w="53975">
            <a:solidFill>
              <a:schemeClr val="tx1"/>
            </a:solidFill>
            <a:miter lim="400000"/>
          </a:ln>
        </p:spPr>
      </p:pic>
    </p:spTree>
    <p:extLst>
      <p:ext uri="{BB962C8B-B14F-4D97-AF65-F5344CB8AC3E}">
        <p14:creationId xmlns:p14="http://schemas.microsoft.com/office/powerpoint/2010/main" val="246554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4CFEA-5482-751F-253D-7A5F279B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BD8870-7EAD-8D35-58EB-392876D39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2</a:t>
            </a:fld>
            <a:endParaRPr lang="en-US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FE304188-AA1E-2F02-4E78-036722910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7638"/>
            <a:ext cx="7772400" cy="4725343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C4BBC57F-99C0-7768-5A4C-4FBC250B92B9}"/>
              </a:ext>
            </a:extLst>
          </p:cNvPr>
          <p:cNvSpPr/>
          <p:nvPr/>
        </p:nvSpPr>
        <p:spPr>
          <a:xfrm>
            <a:off x="2854036" y="1953490"/>
            <a:ext cx="1066799" cy="607147"/>
          </a:xfrm>
          <a:custGeom>
            <a:avLst/>
            <a:gdLst>
              <a:gd name="connsiteX0" fmla="*/ 886691 w 886691"/>
              <a:gd name="connsiteY0" fmla="*/ 96982 h 955964"/>
              <a:gd name="connsiteX1" fmla="*/ 789709 w 886691"/>
              <a:gd name="connsiteY1" fmla="*/ 83127 h 955964"/>
              <a:gd name="connsiteX2" fmla="*/ 734291 w 886691"/>
              <a:gd name="connsiteY2" fmla="*/ 55418 h 955964"/>
              <a:gd name="connsiteX3" fmla="*/ 651164 w 886691"/>
              <a:gd name="connsiteY3" fmla="*/ 27709 h 955964"/>
              <a:gd name="connsiteX4" fmla="*/ 471055 w 886691"/>
              <a:gd name="connsiteY4" fmla="*/ 0 h 955964"/>
              <a:gd name="connsiteX5" fmla="*/ 235528 w 886691"/>
              <a:gd name="connsiteY5" fmla="*/ 13855 h 955964"/>
              <a:gd name="connsiteX6" fmla="*/ 180109 w 886691"/>
              <a:gd name="connsiteY6" fmla="*/ 27709 h 955964"/>
              <a:gd name="connsiteX7" fmla="*/ 124691 w 886691"/>
              <a:gd name="connsiteY7" fmla="*/ 69273 h 955964"/>
              <a:gd name="connsiteX8" fmla="*/ 41564 w 886691"/>
              <a:gd name="connsiteY8" fmla="*/ 221673 h 955964"/>
              <a:gd name="connsiteX9" fmla="*/ 27709 w 886691"/>
              <a:gd name="connsiteY9" fmla="*/ 318655 h 955964"/>
              <a:gd name="connsiteX10" fmla="*/ 0 w 886691"/>
              <a:gd name="connsiteY10" fmla="*/ 540327 h 955964"/>
              <a:gd name="connsiteX11" fmla="*/ 69273 w 886691"/>
              <a:gd name="connsiteY11" fmla="*/ 734291 h 955964"/>
              <a:gd name="connsiteX12" fmla="*/ 221673 w 886691"/>
              <a:gd name="connsiteY12" fmla="*/ 900546 h 955964"/>
              <a:gd name="connsiteX13" fmla="*/ 304800 w 886691"/>
              <a:gd name="connsiteY13" fmla="*/ 942109 h 955964"/>
              <a:gd name="connsiteX14" fmla="*/ 401782 w 886691"/>
              <a:gd name="connsiteY14" fmla="*/ 955964 h 955964"/>
              <a:gd name="connsiteX15" fmla="*/ 498764 w 886691"/>
              <a:gd name="connsiteY15" fmla="*/ 942109 h 955964"/>
              <a:gd name="connsiteX16" fmla="*/ 678873 w 886691"/>
              <a:gd name="connsiteY16" fmla="*/ 858982 h 955964"/>
              <a:gd name="connsiteX17" fmla="*/ 803564 w 886691"/>
              <a:gd name="connsiteY17" fmla="*/ 734291 h 955964"/>
              <a:gd name="connsiteX18" fmla="*/ 831273 w 886691"/>
              <a:gd name="connsiteY18" fmla="*/ 637309 h 955964"/>
              <a:gd name="connsiteX19" fmla="*/ 775855 w 886691"/>
              <a:gd name="connsiteY19" fmla="*/ 332509 h 955964"/>
              <a:gd name="connsiteX20" fmla="*/ 734291 w 886691"/>
              <a:gd name="connsiteY20" fmla="*/ 263237 h 955964"/>
              <a:gd name="connsiteX21" fmla="*/ 706582 w 886691"/>
              <a:gd name="connsiteY21" fmla="*/ 207818 h 955964"/>
              <a:gd name="connsiteX22" fmla="*/ 692728 w 886691"/>
              <a:gd name="connsiteY22" fmla="*/ 166255 h 955964"/>
              <a:gd name="connsiteX23" fmla="*/ 665019 w 886691"/>
              <a:gd name="connsiteY23" fmla="*/ 124691 h 955964"/>
              <a:gd name="connsiteX24" fmla="*/ 623455 w 886691"/>
              <a:gd name="connsiteY24" fmla="*/ 124691 h 9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86691" h="955964">
                <a:moveTo>
                  <a:pt x="886691" y="96982"/>
                </a:moveTo>
                <a:cubicBezTo>
                  <a:pt x="854364" y="92364"/>
                  <a:pt x="821214" y="91719"/>
                  <a:pt x="789709" y="83127"/>
                </a:cubicBezTo>
                <a:cubicBezTo>
                  <a:pt x="769784" y="77693"/>
                  <a:pt x="753467" y="63088"/>
                  <a:pt x="734291" y="55418"/>
                </a:cubicBezTo>
                <a:cubicBezTo>
                  <a:pt x="707172" y="44570"/>
                  <a:pt x="679500" y="34793"/>
                  <a:pt x="651164" y="27709"/>
                </a:cubicBezTo>
                <a:cubicBezTo>
                  <a:pt x="625543" y="21304"/>
                  <a:pt x="491551" y="2928"/>
                  <a:pt x="471055" y="0"/>
                </a:cubicBezTo>
                <a:cubicBezTo>
                  <a:pt x="392546" y="4618"/>
                  <a:pt x="313818" y="6399"/>
                  <a:pt x="235528" y="13855"/>
                </a:cubicBezTo>
                <a:cubicBezTo>
                  <a:pt x="216572" y="15660"/>
                  <a:pt x="197140" y="19193"/>
                  <a:pt x="180109" y="27709"/>
                </a:cubicBezTo>
                <a:cubicBezTo>
                  <a:pt x="159456" y="38036"/>
                  <a:pt x="143164" y="55418"/>
                  <a:pt x="124691" y="69273"/>
                </a:cubicBezTo>
                <a:cubicBezTo>
                  <a:pt x="103977" y="103797"/>
                  <a:pt x="52848" y="184999"/>
                  <a:pt x="41564" y="221673"/>
                </a:cubicBezTo>
                <a:cubicBezTo>
                  <a:pt x="31960" y="252884"/>
                  <a:pt x="31933" y="286274"/>
                  <a:pt x="27709" y="318655"/>
                </a:cubicBezTo>
                <a:cubicBezTo>
                  <a:pt x="18078" y="392495"/>
                  <a:pt x="0" y="540327"/>
                  <a:pt x="0" y="540327"/>
                </a:cubicBezTo>
                <a:cubicBezTo>
                  <a:pt x="19908" y="610004"/>
                  <a:pt x="32734" y="670348"/>
                  <a:pt x="69273" y="734291"/>
                </a:cubicBezTo>
                <a:cubicBezTo>
                  <a:pt x="111099" y="807486"/>
                  <a:pt x="151981" y="854084"/>
                  <a:pt x="221673" y="900546"/>
                </a:cubicBezTo>
                <a:cubicBezTo>
                  <a:pt x="247450" y="917730"/>
                  <a:pt x="275190" y="932998"/>
                  <a:pt x="304800" y="942109"/>
                </a:cubicBezTo>
                <a:cubicBezTo>
                  <a:pt x="336012" y="951713"/>
                  <a:pt x="369455" y="951346"/>
                  <a:pt x="401782" y="955964"/>
                </a:cubicBezTo>
                <a:cubicBezTo>
                  <a:pt x="434109" y="951346"/>
                  <a:pt x="467211" y="950523"/>
                  <a:pt x="498764" y="942109"/>
                </a:cubicBezTo>
                <a:cubicBezTo>
                  <a:pt x="544062" y="930030"/>
                  <a:pt x="637701" y="894272"/>
                  <a:pt x="678873" y="858982"/>
                </a:cubicBezTo>
                <a:cubicBezTo>
                  <a:pt x="723502" y="820729"/>
                  <a:pt x="803564" y="734291"/>
                  <a:pt x="803564" y="734291"/>
                </a:cubicBezTo>
                <a:cubicBezTo>
                  <a:pt x="809518" y="716430"/>
                  <a:pt x="832030" y="652439"/>
                  <a:pt x="831273" y="637309"/>
                </a:cubicBezTo>
                <a:cubicBezTo>
                  <a:pt x="826937" y="550594"/>
                  <a:pt x="816523" y="421978"/>
                  <a:pt x="775855" y="332509"/>
                </a:cubicBezTo>
                <a:cubicBezTo>
                  <a:pt x="764712" y="307994"/>
                  <a:pt x="747369" y="286777"/>
                  <a:pt x="734291" y="263237"/>
                </a:cubicBezTo>
                <a:cubicBezTo>
                  <a:pt x="724261" y="245183"/>
                  <a:pt x="714718" y="226801"/>
                  <a:pt x="706582" y="207818"/>
                </a:cubicBezTo>
                <a:cubicBezTo>
                  <a:pt x="700829" y="194395"/>
                  <a:pt x="699259" y="179317"/>
                  <a:pt x="692728" y="166255"/>
                </a:cubicBezTo>
                <a:cubicBezTo>
                  <a:pt x="685281" y="151362"/>
                  <a:pt x="679297" y="133258"/>
                  <a:pt x="665019" y="124691"/>
                </a:cubicBezTo>
                <a:cubicBezTo>
                  <a:pt x="653139" y="117563"/>
                  <a:pt x="637310" y="124691"/>
                  <a:pt x="623455" y="124691"/>
                </a:cubicBezTo>
              </a:path>
            </a:pathLst>
          </a:cu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5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939025-4FCB-30AD-066E-476B8A1FD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Vector-like Quarks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F4E60B71-F8BA-0D0E-AF4F-A32586197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70483"/>
            <a:ext cx="2616433" cy="23530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Image" descr="Image">
            <a:extLst>
              <a:ext uri="{FF2B5EF4-FFF2-40B4-BE49-F238E27FC236}">
                <a16:creationId xmlns:a16="http://schemas.microsoft.com/office/drawing/2014/main" id="{6F7358BC-90AE-EB3A-B2DF-3457BD384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534" y="2465486"/>
            <a:ext cx="2636932" cy="23831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" descr="Image">
            <a:extLst>
              <a:ext uri="{FF2B5EF4-FFF2-40B4-BE49-F238E27FC236}">
                <a16:creationId xmlns:a16="http://schemas.microsoft.com/office/drawing/2014/main" id="{2F2D156F-C73B-18CD-0143-13AC89513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757" y="2426647"/>
            <a:ext cx="2598043" cy="246078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547FB1E-0A56-D673-31A4-5E7DF506B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098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latin typeface="Palatino" pitchFamily="2" charset="77"/>
                <a:ea typeface="Palatino" pitchFamily="2" charset="77"/>
              </a:rPr>
              <a:t>1</a:t>
            </a:r>
            <a:r>
              <a:rPr lang="en-US" sz="2800" baseline="30000" dirty="0">
                <a:latin typeface="Palatino" pitchFamily="2" charset="77"/>
                <a:ea typeface="Palatino" pitchFamily="2" charset="77"/>
              </a:rPr>
              <a:t>st</a:t>
            </a:r>
            <a:r>
              <a:rPr lang="en-US" sz="2800" dirty="0">
                <a:latin typeface="Palatino" pitchFamily="2" charset="77"/>
                <a:ea typeface="Palatino" pitchFamily="2" charset="77"/>
              </a:rPr>
              <a:t> Generation       2</a:t>
            </a:r>
            <a:r>
              <a:rPr lang="en-US" sz="2800" baseline="30000" dirty="0">
                <a:latin typeface="Palatino" pitchFamily="2" charset="77"/>
                <a:ea typeface="Palatino" pitchFamily="2" charset="77"/>
              </a:rPr>
              <a:t>nd</a:t>
            </a:r>
            <a:r>
              <a:rPr lang="en-US" sz="2800" dirty="0">
                <a:latin typeface="Palatino" pitchFamily="2" charset="77"/>
                <a:ea typeface="Palatino" pitchFamily="2" charset="77"/>
              </a:rPr>
              <a:t> Generation     3</a:t>
            </a:r>
            <a:r>
              <a:rPr lang="en-US" sz="2800" baseline="30000" dirty="0">
                <a:latin typeface="Palatino" pitchFamily="2" charset="77"/>
                <a:ea typeface="Palatino" pitchFamily="2" charset="77"/>
              </a:rPr>
              <a:t>rd</a:t>
            </a:r>
            <a:r>
              <a:rPr lang="en-US" sz="2800" dirty="0">
                <a:latin typeface="Palatino" pitchFamily="2" charset="77"/>
                <a:ea typeface="Palatino" pitchFamily="2" charset="77"/>
              </a:rPr>
              <a:t> Generation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B33467-A06E-405E-432E-F85AEC11EAD0}"/>
              </a:ext>
            </a:extLst>
          </p:cNvPr>
          <p:cNvSpPr txBox="1"/>
          <p:nvPr/>
        </p:nvSpPr>
        <p:spPr>
          <a:xfrm>
            <a:off x="457200" y="6197157"/>
            <a:ext cx="5343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Palatino" pitchFamily="2" charset="77"/>
                <a:ea typeface="Palatino" pitchFamily="2" charset="77"/>
              </a:rPr>
              <a:t>Buckley, JMB, </a:t>
            </a:r>
            <a:r>
              <a:rPr lang="en-GB" sz="1400" dirty="0" err="1">
                <a:latin typeface="Palatino" pitchFamily="2" charset="77"/>
                <a:ea typeface="Palatino" pitchFamily="2" charset="77"/>
              </a:rPr>
              <a:t>Corpe</a:t>
            </a:r>
            <a:r>
              <a:rPr lang="en-GB" sz="1400" dirty="0">
                <a:latin typeface="Palatino" pitchFamily="2" charset="77"/>
                <a:ea typeface="Palatino" pitchFamily="2" charset="77"/>
              </a:rPr>
              <a:t>, Huang, Sun arXiv:2006.07172</a:t>
            </a:r>
          </a:p>
        </p:txBody>
      </p:sp>
    </p:spTree>
    <p:extLst>
      <p:ext uri="{BB962C8B-B14F-4D97-AF65-F5344CB8AC3E}">
        <p14:creationId xmlns:p14="http://schemas.microsoft.com/office/powerpoint/2010/main" val="415247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939025-4FCB-30AD-066E-476B8A1FD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Vector-like Quarks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5EA2EAFB-187B-00F4-6140-E67FF119D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30" y="2242605"/>
            <a:ext cx="2734730" cy="31681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2EECA653-3E4B-4D5B-AC4C-94DAD39F3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860" y="2242605"/>
            <a:ext cx="2702014" cy="3207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6A2477EF-87C6-D516-0EDA-D27802388B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4786" y="2232110"/>
            <a:ext cx="2702014" cy="3228380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BA74D72-4A7D-D889-380C-404BE6EEAB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098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latin typeface="Palatino" pitchFamily="2" charset="77"/>
                <a:ea typeface="Palatino" pitchFamily="2" charset="77"/>
              </a:rPr>
              <a:t>1</a:t>
            </a:r>
            <a:r>
              <a:rPr lang="en-US" sz="2800" baseline="30000" dirty="0">
                <a:latin typeface="Palatino" pitchFamily="2" charset="77"/>
                <a:ea typeface="Palatino" pitchFamily="2" charset="77"/>
              </a:rPr>
              <a:t>st</a:t>
            </a:r>
            <a:r>
              <a:rPr lang="en-US" sz="2800" dirty="0">
                <a:latin typeface="Palatino" pitchFamily="2" charset="77"/>
                <a:ea typeface="Palatino" pitchFamily="2" charset="77"/>
              </a:rPr>
              <a:t> Generation       2</a:t>
            </a:r>
            <a:r>
              <a:rPr lang="en-US" sz="2800" baseline="30000" dirty="0">
                <a:latin typeface="Palatino" pitchFamily="2" charset="77"/>
                <a:ea typeface="Palatino" pitchFamily="2" charset="77"/>
              </a:rPr>
              <a:t>nd</a:t>
            </a:r>
            <a:r>
              <a:rPr lang="en-US" sz="2800" dirty="0">
                <a:latin typeface="Palatino" pitchFamily="2" charset="77"/>
                <a:ea typeface="Palatino" pitchFamily="2" charset="77"/>
              </a:rPr>
              <a:t> Generation     3</a:t>
            </a:r>
            <a:r>
              <a:rPr lang="en-US" sz="2800" baseline="30000" dirty="0">
                <a:latin typeface="Palatino" pitchFamily="2" charset="77"/>
                <a:ea typeface="Palatino" pitchFamily="2" charset="77"/>
              </a:rPr>
              <a:t>rd</a:t>
            </a:r>
            <a:r>
              <a:rPr lang="en-US" sz="2800" dirty="0">
                <a:latin typeface="Palatino" pitchFamily="2" charset="77"/>
                <a:ea typeface="Palatino" pitchFamily="2" charset="77"/>
              </a:rPr>
              <a:t> Generation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24A9F1-7FA6-C6FB-A7E7-4C1222E7F5A5}"/>
              </a:ext>
            </a:extLst>
          </p:cNvPr>
          <p:cNvSpPr txBox="1"/>
          <p:nvPr/>
        </p:nvSpPr>
        <p:spPr>
          <a:xfrm>
            <a:off x="457200" y="6197157"/>
            <a:ext cx="5343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Palatino" pitchFamily="2" charset="77"/>
                <a:ea typeface="Palatino" pitchFamily="2" charset="77"/>
              </a:rPr>
              <a:t>Buckley, JMB, </a:t>
            </a:r>
            <a:r>
              <a:rPr lang="en-GB" sz="1400" dirty="0" err="1">
                <a:latin typeface="Palatino" pitchFamily="2" charset="77"/>
                <a:ea typeface="Palatino" pitchFamily="2" charset="77"/>
              </a:rPr>
              <a:t>Corpe</a:t>
            </a:r>
            <a:r>
              <a:rPr lang="en-GB" sz="1400" dirty="0">
                <a:latin typeface="Palatino" pitchFamily="2" charset="77"/>
                <a:ea typeface="Palatino" pitchFamily="2" charset="77"/>
              </a:rPr>
              <a:t>, Huang, Sun arXiv:2006.07172</a:t>
            </a:r>
          </a:p>
        </p:txBody>
      </p:sp>
    </p:spTree>
    <p:extLst>
      <p:ext uri="{BB962C8B-B14F-4D97-AF65-F5344CB8AC3E}">
        <p14:creationId xmlns:p14="http://schemas.microsoft.com/office/powerpoint/2010/main" val="98929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939025-4FCB-30AD-066E-476B8A1FD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Vector-like Quarks</a:t>
            </a:r>
          </a:p>
        </p:txBody>
      </p:sp>
      <p:pic>
        <p:nvPicPr>
          <p:cNvPr id="9" name="Image">
            <a:extLst>
              <a:ext uri="{FF2B5EF4-FFF2-40B4-BE49-F238E27FC236}">
                <a16:creationId xmlns:a16="http://schemas.microsoft.com/office/drawing/2014/main" id="{11164C10-ECAF-EECF-C76E-9A2F686895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36520" y="2408426"/>
            <a:ext cx="2810142" cy="2562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">
            <a:extLst>
              <a:ext uri="{FF2B5EF4-FFF2-40B4-BE49-F238E27FC236}">
                <a16:creationId xmlns:a16="http://schemas.microsoft.com/office/drawing/2014/main" id="{067272F4-7843-E8A2-99BC-600E011BA6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72220" y="2408426"/>
            <a:ext cx="2867785" cy="2562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>
            <a:extLst>
              <a:ext uri="{FF2B5EF4-FFF2-40B4-BE49-F238E27FC236}">
                <a16:creationId xmlns:a16="http://schemas.microsoft.com/office/drawing/2014/main" id="{A7588E42-67C8-DB19-F28F-729037246C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64550" y="2389391"/>
            <a:ext cx="2842930" cy="2486463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8466B22-9F2A-7EC4-FE69-AFE62151E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098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latin typeface="Palatino" pitchFamily="2" charset="77"/>
                <a:ea typeface="Palatino" pitchFamily="2" charset="77"/>
              </a:rPr>
              <a:t>1</a:t>
            </a:r>
            <a:r>
              <a:rPr lang="en-US" sz="2800" baseline="30000" dirty="0">
                <a:latin typeface="Palatino" pitchFamily="2" charset="77"/>
                <a:ea typeface="Palatino" pitchFamily="2" charset="77"/>
              </a:rPr>
              <a:t>st</a:t>
            </a:r>
            <a:r>
              <a:rPr lang="en-US" sz="2800" dirty="0">
                <a:latin typeface="Palatino" pitchFamily="2" charset="77"/>
                <a:ea typeface="Palatino" pitchFamily="2" charset="77"/>
              </a:rPr>
              <a:t> Generation       2</a:t>
            </a:r>
            <a:r>
              <a:rPr lang="en-US" sz="2800" baseline="30000" dirty="0">
                <a:latin typeface="Palatino" pitchFamily="2" charset="77"/>
                <a:ea typeface="Palatino" pitchFamily="2" charset="77"/>
              </a:rPr>
              <a:t>nd</a:t>
            </a:r>
            <a:r>
              <a:rPr lang="en-US" sz="2800" dirty="0">
                <a:latin typeface="Palatino" pitchFamily="2" charset="77"/>
                <a:ea typeface="Palatino" pitchFamily="2" charset="77"/>
              </a:rPr>
              <a:t> Generation     3</a:t>
            </a:r>
            <a:r>
              <a:rPr lang="en-US" sz="2800" baseline="30000" dirty="0">
                <a:latin typeface="Palatino" pitchFamily="2" charset="77"/>
                <a:ea typeface="Palatino" pitchFamily="2" charset="77"/>
              </a:rPr>
              <a:t>rd</a:t>
            </a:r>
            <a:r>
              <a:rPr lang="en-US" sz="2800" dirty="0">
                <a:latin typeface="Palatino" pitchFamily="2" charset="77"/>
                <a:ea typeface="Palatino" pitchFamily="2" charset="77"/>
              </a:rPr>
              <a:t> Generation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210CF5-6F31-BDFC-3CE6-E85096DA3096}"/>
              </a:ext>
            </a:extLst>
          </p:cNvPr>
          <p:cNvSpPr txBox="1"/>
          <p:nvPr/>
        </p:nvSpPr>
        <p:spPr>
          <a:xfrm>
            <a:off x="457200" y="6197157"/>
            <a:ext cx="5343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Palatino" pitchFamily="2" charset="77"/>
                <a:ea typeface="Palatino" pitchFamily="2" charset="77"/>
              </a:rPr>
              <a:t>Buckley, JMB, </a:t>
            </a:r>
            <a:r>
              <a:rPr lang="en-GB" sz="1400" dirty="0" err="1">
                <a:latin typeface="Palatino" pitchFamily="2" charset="77"/>
                <a:ea typeface="Palatino" pitchFamily="2" charset="77"/>
              </a:rPr>
              <a:t>Corpe</a:t>
            </a:r>
            <a:r>
              <a:rPr lang="en-GB" sz="1400" dirty="0">
                <a:latin typeface="Palatino" pitchFamily="2" charset="77"/>
                <a:ea typeface="Palatino" pitchFamily="2" charset="77"/>
              </a:rPr>
              <a:t>, Huang, Sun arXiv:2006.07172</a:t>
            </a:r>
          </a:p>
        </p:txBody>
      </p:sp>
    </p:spTree>
    <p:extLst>
      <p:ext uri="{BB962C8B-B14F-4D97-AF65-F5344CB8AC3E}">
        <p14:creationId xmlns:p14="http://schemas.microsoft.com/office/powerpoint/2010/main" val="167385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E4053-D904-C262-A9BA-E88BC426F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GAMBIT Interface </a:t>
            </a:r>
          </a:p>
        </p:txBody>
      </p:sp>
      <p:pic>
        <p:nvPicPr>
          <p:cNvPr id="6" name="Picture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70F2645-F7FD-C36A-AF49-86B5B00F3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89153"/>
            <a:ext cx="5456210" cy="3580405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EDCD9340-2F76-83AF-7731-9564E308E3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832572"/>
            <a:ext cx="7772400" cy="44295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6734842-F216-813C-D219-1D8438E7B748}"/>
              </a:ext>
            </a:extLst>
          </p:cNvPr>
          <p:cNvSpPr/>
          <p:nvPr/>
        </p:nvSpPr>
        <p:spPr>
          <a:xfrm>
            <a:off x="1154243" y="4047344"/>
            <a:ext cx="3417757" cy="5246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D133CA-32A2-26E7-9434-99487E3A4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5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4293A-052B-90C1-CDA7-387D31122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Contur</a:t>
            </a:r>
            <a:r>
              <a:rPr lang="en-US" dirty="0"/>
              <a:t>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94989-EE99-47AB-9D64-0764C8188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Written in Python: </a:t>
            </a:r>
            <a:r>
              <a:rPr lang="en-US" dirty="0">
                <a:hlinkClick r:id="rId2"/>
              </a:rPr>
              <a:t>https://gitlab.com/hepcedar/contur</a:t>
            </a:r>
            <a:endParaRPr lang="en-US" dirty="0"/>
          </a:p>
          <a:p>
            <a:r>
              <a:rPr lang="en-US" dirty="0"/>
              <a:t>Heavy use of python interface to Rivet, Yoda, and of matplotlib, </a:t>
            </a:r>
            <a:r>
              <a:rPr lang="en-US" dirty="0" err="1"/>
              <a:t>scipy</a:t>
            </a:r>
            <a:r>
              <a:rPr lang="en-US" dirty="0"/>
              <a:t>, </a:t>
            </a:r>
            <a:r>
              <a:rPr lang="en-US" dirty="0" err="1"/>
              <a:t>numpy</a:t>
            </a:r>
            <a:r>
              <a:rPr lang="en-US" dirty="0"/>
              <a:t> and more (including </a:t>
            </a:r>
            <a:r>
              <a:rPr lang="en-US" dirty="0" err="1"/>
              <a:t>pyslha</a:t>
            </a:r>
            <a:r>
              <a:rPr lang="en-US" dirty="0"/>
              <a:t>)</a:t>
            </a:r>
          </a:p>
          <a:p>
            <a:r>
              <a:rPr lang="en-US" dirty="0"/>
              <a:t>Rivet, Yoda mainly C++ (all on </a:t>
            </a:r>
            <a:r>
              <a:rPr lang="en-US" dirty="0" err="1"/>
              <a:t>gitlab</a:t>
            </a:r>
            <a:r>
              <a:rPr lang="en-US" dirty="0"/>
              <a:t>)</a:t>
            </a:r>
          </a:p>
          <a:p>
            <a:r>
              <a:rPr lang="en-US" dirty="0"/>
              <a:t>Can steer event generators (currently Herwig, </a:t>
            </a:r>
            <a:r>
              <a:rPr lang="en-US" dirty="0" err="1"/>
              <a:t>Madgraph</a:t>
            </a:r>
            <a:r>
              <a:rPr lang="en-US" dirty="0"/>
              <a:t>, Pythia) but can also be run on any existing Rivet (Yoda) output (and Rivet can run on any </a:t>
            </a:r>
            <a:r>
              <a:rPr lang="en-US" dirty="0" err="1"/>
              <a:t>HepMC</a:t>
            </a:r>
            <a:r>
              <a:rPr lang="en-US" dirty="0"/>
              <a:t> events)</a:t>
            </a:r>
          </a:p>
          <a:p>
            <a:r>
              <a:rPr lang="en-US" dirty="0"/>
              <a:t>Can also be invoked from inside the </a:t>
            </a:r>
            <a:r>
              <a:rPr lang="en-US" dirty="0" err="1"/>
              <a:t>Madgraph</a:t>
            </a:r>
            <a:r>
              <a:rPr lang="en-US" dirty="0"/>
              <a:t> command-line environment (along with Rivet)</a:t>
            </a:r>
          </a:p>
          <a:p>
            <a:r>
              <a:rPr lang="en-US" dirty="0"/>
              <a:t>Nascent GUI and ML add-ons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7FCD30-B6C3-C169-35D2-8C4C4E527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87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A64E9-4EF1-D705-ACBA-A51495738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33134"/>
            <a:ext cx="8229600" cy="1143000"/>
          </a:xfrm>
        </p:spPr>
        <p:txBody>
          <a:bodyPr/>
          <a:lstStyle/>
          <a:p>
            <a:r>
              <a:rPr lang="en-US" dirty="0"/>
              <a:t>(Part of) The Solution</a:t>
            </a:r>
          </a:p>
        </p:txBody>
      </p:sp>
      <p:pic>
        <p:nvPicPr>
          <p:cNvPr id="7" name="Picture 6" descr="A black and white drawing of ships in the water&#10;&#10;Description automatically generated">
            <a:extLst>
              <a:ext uri="{FF2B5EF4-FFF2-40B4-BE49-F238E27FC236}">
                <a16:creationId xmlns:a16="http://schemas.microsoft.com/office/drawing/2014/main" id="{3B121EFC-4B2B-CB4E-CABF-EF4A4A18F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442" y="1576134"/>
            <a:ext cx="3201817" cy="460716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79E8B-F504-DCD3-5E4B-B42C27EE0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418" y="3429000"/>
            <a:ext cx="7263863" cy="693385"/>
          </a:xfrm>
          <a:custGeom>
            <a:avLst/>
            <a:gdLst>
              <a:gd name="connsiteX0" fmla="*/ 0 w 7263863"/>
              <a:gd name="connsiteY0" fmla="*/ 0 h 693385"/>
              <a:gd name="connsiteX1" fmla="*/ 442435 w 7263863"/>
              <a:gd name="connsiteY1" fmla="*/ 0 h 693385"/>
              <a:gd name="connsiteX2" fmla="*/ 1248064 w 7263863"/>
              <a:gd name="connsiteY2" fmla="*/ 0 h 693385"/>
              <a:gd name="connsiteX3" fmla="*/ 1981054 w 7263863"/>
              <a:gd name="connsiteY3" fmla="*/ 0 h 693385"/>
              <a:gd name="connsiteX4" fmla="*/ 2423489 w 7263863"/>
              <a:gd name="connsiteY4" fmla="*/ 0 h 693385"/>
              <a:gd name="connsiteX5" fmla="*/ 3011201 w 7263863"/>
              <a:gd name="connsiteY5" fmla="*/ 0 h 693385"/>
              <a:gd name="connsiteX6" fmla="*/ 3816830 w 7263863"/>
              <a:gd name="connsiteY6" fmla="*/ 0 h 693385"/>
              <a:gd name="connsiteX7" fmla="*/ 4477181 w 7263863"/>
              <a:gd name="connsiteY7" fmla="*/ 0 h 693385"/>
              <a:gd name="connsiteX8" fmla="*/ 5210171 w 7263863"/>
              <a:gd name="connsiteY8" fmla="*/ 0 h 693385"/>
              <a:gd name="connsiteX9" fmla="*/ 5797883 w 7263863"/>
              <a:gd name="connsiteY9" fmla="*/ 0 h 693385"/>
              <a:gd name="connsiteX10" fmla="*/ 6458235 w 7263863"/>
              <a:gd name="connsiteY10" fmla="*/ 0 h 693385"/>
              <a:gd name="connsiteX11" fmla="*/ 7263863 w 7263863"/>
              <a:gd name="connsiteY11" fmla="*/ 0 h 693385"/>
              <a:gd name="connsiteX12" fmla="*/ 7263863 w 7263863"/>
              <a:gd name="connsiteY12" fmla="*/ 693385 h 693385"/>
              <a:gd name="connsiteX13" fmla="*/ 6821428 w 7263863"/>
              <a:gd name="connsiteY13" fmla="*/ 693385 h 693385"/>
              <a:gd name="connsiteX14" fmla="*/ 6378992 w 7263863"/>
              <a:gd name="connsiteY14" fmla="*/ 693385 h 693385"/>
              <a:gd name="connsiteX15" fmla="*/ 5646003 w 7263863"/>
              <a:gd name="connsiteY15" fmla="*/ 693385 h 693385"/>
              <a:gd name="connsiteX16" fmla="*/ 5203567 w 7263863"/>
              <a:gd name="connsiteY16" fmla="*/ 693385 h 693385"/>
              <a:gd name="connsiteX17" fmla="*/ 4543216 w 7263863"/>
              <a:gd name="connsiteY17" fmla="*/ 693385 h 693385"/>
              <a:gd name="connsiteX18" fmla="*/ 4028142 w 7263863"/>
              <a:gd name="connsiteY18" fmla="*/ 693385 h 693385"/>
              <a:gd name="connsiteX19" fmla="*/ 3367791 w 7263863"/>
              <a:gd name="connsiteY19" fmla="*/ 693385 h 693385"/>
              <a:gd name="connsiteX20" fmla="*/ 2707440 w 7263863"/>
              <a:gd name="connsiteY20" fmla="*/ 693385 h 693385"/>
              <a:gd name="connsiteX21" fmla="*/ 2047089 w 7263863"/>
              <a:gd name="connsiteY21" fmla="*/ 693385 h 693385"/>
              <a:gd name="connsiteX22" fmla="*/ 1386737 w 7263863"/>
              <a:gd name="connsiteY22" fmla="*/ 693385 h 693385"/>
              <a:gd name="connsiteX23" fmla="*/ 799025 w 7263863"/>
              <a:gd name="connsiteY23" fmla="*/ 693385 h 693385"/>
              <a:gd name="connsiteX24" fmla="*/ 0 w 7263863"/>
              <a:gd name="connsiteY24" fmla="*/ 693385 h 693385"/>
              <a:gd name="connsiteX25" fmla="*/ 0 w 7263863"/>
              <a:gd name="connsiteY25" fmla="*/ 0 h 69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263863" h="693385" fill="none" extrusionOk="0">
                <a:moveTo>
                  <a:pt x="0" y="0"/>
                </a:moveTo>
                <a:cubicBezTo>
                  <a:pt x="89222" y="19966"/>
                  <a:pt x="326917" y="14014"/>
                  <a:pt x="442435" y="0"/>
                </a:cubicBezTo>
                <a:cubicBezTo>
                  <a:pt x="557954" y="-14014"/>
                  <a:pt x="1003238" y="26004"/>
                  <a:pt x="1248064" y="0"/>
                </a:cubicBezTo>
                <a:cubicBezTo>
                  <a:pt x="1492890" y="-26004"/>
                  <a:pt x="1731196" y="-28777"/>
                  <a:pt x="1981054" y="0"/>
                </a:cubicBezTo>
                <a:cubicBezTo>
                  <a:pt x="2230912" y="28777"/>
                  <a:pt x="2256272" y="2650"/>
                  <a:pt x="2423489" y="0"/>
                </a:cubicBezTo>
                <a:cubicBezTo>
                  <a:pt x="2590707" y="-2650"/>
                  <a:pt x="2752943" y="5523"/>
                  <a:pt x="3011201" y="0"/>
                </a:cubicBezTo>
                <a:cubicBezTo>
                  <a:pt x="3269459" y="-5523"/>
                  <a:pt x="3571645" y="-20833"/>
                  <a:pt x="3816830" y="0"/>
                </a:cubicBezTo>
                <a:cubicBezTo>
                  <a:pt x="4062015" y="20833"/>
                  <a:pt x="4309503" y="4086"/>
                  <a:pt x="4477181" y="0"/>
                </a:cubicBezTo>
                <a:cubicBezTo>
                  <a:pt x="4644859" y="-4086"/>
                  <a:pt x="5042637" y="6426"/>
                  <a:pt x="5210171" y="0"/>
                </a:cubicBezTo>
                <a:cubicBezTo>
                  <a:pt x="5377705" y="-6426"/>
                  <a:pt x="5665111" y="3965"/>
                  <a:pt x="5797883" y="0"/>
                </a:cubicBezTo>
                <a:cubicBezTo>
                  <a:pt x="5930655" y="-3965"/>
                  <a:pt x="6225010" y="-9980"/>
                  <a:pt x="6458235" y="0"/>
                </a:cubicBezTo>
                <a:cubicBezTo>
                  <a:pt x="6691460" y="9980"/>
                  <a:pt x="6947147" y="-4306"/>
                  <a:pt x="7263863" y="0"/>
                </a:cubicBezTo>
                <a:cubicBezTo>
                  <a:pt x="7269847" y="151311"/>
                  <a:pt x="7261994" y="536080"/>
                  <a:pt x="7263863" y="693385"/>
                </a:cubicBezTo>
                <a:cubicBezTo>
                  <a:pt x="7147793" y="686144"/>
                  <a:pt x="6946915" y="676793"/>
                  <a:pt x="6821428" y="693385"/>
                </a:cubicBezTo>
                <a:cubicBezTo>
                  <a:pt x="6695942" y="709977"/>
                  <a:pt x="6483961" y="680264"/>
                  <a:pt x="6378992" y="693385"/>
                </a:cubicBezTo>
                <a:cubicBezTo>
                  <a:pt x="6274023" y="706506"/>
                  <a:pt x="5918432" y="664427"/>
                  <a:pt x="5646003" y="693385"/>
                </a:cubicBezTo>
                <a:cubicBezTo>
                  <a:pt x="5373574" y="722343"/>
                  <a:pt x="5328529" y="683032"/>
                  <a:pt x="5203567" y="693385"/>
                </a:cubicBezTo>
                <a:cubicBezTo>
                  <a:pt x="5078605" y="703738"/>
                  <a:pt x="4795696" y="685157"/>
                  <a:pt x="4543216" y="693385"/>
                </a:cubicBezTo>
                <a:cubicBezTo>
                  <a:pt x="4290736" y="701613"/>
                  <a:pt x="4189513" y="694424"/>
                  <a:pt x="4028142" y="693385"/>
                </a:cubicBezTo>
                <a:cubicBezTo>
                  <a:pt x="3866771" y="692346"/>
                  <a:pt x="3578809" y="674634"/>
                  <a:pt x="3367791" y="693385"/>
                </a:cubicBezTo>
                <a:cubicBezTo>
                  <a:pt x="3156773" y="712136"/>
                  <a:pt x="2948600" y="713414"/>
                  <a:pt x="2707440" y="693385"/>
                </a:cubicBezTo>
                <a:cubicBezTo>
                  <a:pt x="2466280" y="673356"/>
                  <a:pt x="2353363" y="713340"/>
                  <a:pt x="2047089" y="693385"/>
                </a:cubicBezTo>
                <a:cubicBezTo>
                  <a:pt x="1740815" y="673430"/>
                  <a:pt x="1692437" y="700097"/>
                  <a:pt x="1386737" y="693385"/>
                </a:cubicBezTo>
                <a:cubicBezTo>
                  <a:pt x="1081037" y="686673"/>
                  <a:pt x="1079847" y="664349"/>
                  <a:pt x="799025" y="693385"/>
                </a:cubicBezTo>
                <a:cubicBezTo>
                  <a:pt x="518203" y="722421"/>
                  <a:pt x="299546" y="660322"/>
                  <a:pt x="0" y="693385"/>
                </a:cubicBezTo>
                <a:cubicBezTo>
                  <a:pt x="21573" y="480709"/>
                  <a:pt x="16068" y="175631"/>
                  <a:pt x="0" y="0"/>
                </a:cubicBezTo>
                <a:close/>
              </a:path>
              <a:path w="7263863" h="693385" stroke="0" extrusionOk="0">
                <a:moveTo>
                  <a:pt x="0" y="0"/>
                </a:moveTo>
                <a:cubicBezTo>
                  <a:pt x="261955" y="-22421"/>
                  <a:pt x="421716" y="-21159"/>
                  <a:pt x="587713" y="0"/>
                </a:cubicBezTo>
                <a:cubicBezTo>
                  <a:pt x="753710" y="21159"/>
                  <a:pt x="852351" y="-2883"/>
                  <a:pt x="1030148" y="0"/>
                </a:cubicBezTo>
                <a:cubicBezTo>
                  <a:pt x="1207945" y="2883"/>
                  <a:pt x="1529392" y="3748"/>
                  <a:pt x="1835776" y="0"/>
                </a:cubicBezTo>
                <a:cubicBezTo>
                  <a:pt x="2142160" y="-3748"/>
                  <a:pt x="2256718" y="22822"/>
                  <a:pt x="2423489" y="0"/>
                </a:cubicBezTo>
                <a:cubicBezTo>
                  <a:pt x="2590260" y="-22822"/>
                  <a:pt x="2880702" y="17886"/>
                  <a:pt x="3011201" y="0"/>
                </a:cubicBezTo>
                <a:cubicBezTo>
                  <a:pt x="3141700" y="-17886"/>
                  <a:pt x="3588593" y="20249"/>
                  <a:pt x="3816830" y="0"/>
                </a:cubicBezTo>
                <a:cubicBezTo>
                  <a:pt x="4045067" y="-20249"/>
                  <a:pt x="4200139" y="-14822"/>
                  <a:pt x="4331904" y="0"/>
                </a:cubicBezTo>
                <a:cubicBezTo>
                  <a:pt x="4463669" y="14822"/>
                  <a:pt x="4818693" y="17936"/>
                  <a:pt x="5137532" y="0"/>
                </a:cubicBezTo>
                <a:cubicBezTo>
                  <a:pt x="5456371" y="-17936"/>
                  <a:pt x="5568854" y="5656"/>
                  <a:pt x="5943161" y="0"/>
                </a:cubicBezTo>
                <a:cubicBezTo>
                  <a:pt x="6317468" y="-5656"/>
                  <a:pt x="6302623" y="-8659"/>
                  <a:pt x="6603512" y="0"/>
                </a:cubicBezTo>
                <a:cubicBezTo>
                  <a:pt x="6904401" y="8659"/>
                  <a:pt x="7051417" y="27039"/>
                  <a:pt x="7263863" y="0"/>
                </a:cubicBezTo>
                <a:cubicBezTo>
                  <a:pt x="7270245" y="162968"/>
                  <a:pt x="7257818" y="518039"/>
                  <a:pt x="7263863" y="693385"/>
                </a:cubicBezTo>
                <a:cubicBezTo>
                  <a:pt x="7047757" y="682899"/>
                  <a:pt x="6933315" y="689489"/>
                  <a:pt x="6821428" y="693385"/>
                </a:cubicBezTo>
                <a:cubicBezTo>
                  <a:pt x="6709541" y="697281"/>
                  <a:pt x="6392346" y="680174"/>
                  <a:pt x="6015799" y="693385"/>
                </a:cubicBezTo>
                <a:cubicBezTo>
                  <a:pt x="5639252" y="706596"/>
                  <a:pt x="5628465" y="696007"/>
                  <a:pt x="5500725" y="693385"/>
                </a:cubicBezTo>
                <a:cubicBezTo>
                  <a:pt x="5372985" y="690763"/>
                  <a:pt x="5154412" y="685938"/>
                  <a:pt x="4840374" y="693385"/>
                </a:cubicBezTo>
                <a:cubicBezTo>
                  <a:pt x="4526336" y="700832"/>
                  <a:pt x="4423026" y="693388"/>
                  <a:pt x="4034746" y="693385"/>
                </a:cubicBezTo>
                <a:cubicBezTo>
                  <a:pt x="3646466" y="693382"/>
                  <a:pt x="3562853" y="703106"/>
                  <a:pt x="3374395" y="693385"/>
                </a:cubicBezTo>
                <a:cubicBezTo>
                  <a:pt x="3185937" y="683664"/>
                  <a:pt x="3132051" y="705141"/>
                  <a:pt x="2931959" y="693385"/>
                </a:cubicBezTo>
                <a:cubicBezTo>
                  <a:pt x="2731867" y="681629"/>
                  <a:pt x="2633274" y="700458"/>
                  <a:pt x="2416885" y="693385"/>
                </a:cubicBezTo>
                <a:cubicBezTo>
                  <a:pt x="2200496" y="686312"/>
                  <a:pt x="2013105" y="719630"/>
                  <a:pt x="1611257" y="693385"/>
                </a:cubicBezTo>
                <a:cubicBezTo>
                  <a:pt x="1209409" y="667140"/>
                  <a:pt x="1250600" y="716493"/>
                  <a:pt x="950906" y="693385"/>
                </a:cubicBezTo>
                <a:cubicBezTo>
                  <a:pt x="651212" y="670277"/>
                  <a:pt x="462811" y="730091"/>
                  <a:pt x="0" y="693385"/>
                </a:cubicBezTo>
                <a:cubicBezTo>
                  <a:pt x="-23931" y="401864"/>
                  <a:pt x="-30009" y="15063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tx1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The LHC measurement “library”</a:t>
            </a:r>
          </a:p>
        </p:txBody>
      </p:sp>
    </p:spTree>
    <p:extLst>
      <p:ext uri="{BB962C8B-B14F-4D97-AF65-F5344CB8AC3E}">
        <p14:creationId xmlns:p14="http://schemas.microsoft.com/office/powerpoint/2010/main" val="21327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59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B1134A9D-9604-AD31-DAE7-0A69A2C33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445853" y="885819"/>
            <a:ext cx="7274082" cy="5459394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89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F0B6B-AC61-5947-ED34-6D445CF19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7669"/>
            <a:ext cx="7982388" cy="1860876"/>
          </a:xfrm>
        </p:spPr>
        <p:txBody>
          <a:bodyPr>
            <a:normAutofit/>
          </a:bodyPr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Introducing Rivet</a:t>
            </a:r>
            <a:b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</a:br>
            <a:r>
              <a:rPr lang="en-US" sz="3100" i="1" dirty="0">
                <a:latin typeface="Palatino" pitchFamily="2" charset="77"/>
                <a:ea typeface="Palatino" pitchFamily="2" charset="77"/>
              </a:rPr>
              <a:t>“Robust Independent Validation of Experiment and Theory”</a:t>
            </a:r>
            <a:endParaRPr lang="en-US" sz="2200" i="1" dirty="0">
              <a:solidFill>
                <a:srgbClr val="FF0000"/>
              </a:solidFill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43D32-B7FD-AC1A-DE73-804CC6F42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8" y="2233831"/>
            <a:ext cx="4804350" cy="374166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>
                <a:latin typeface="Palatino" pitchFamily="2" charset="77"/>
                <a:ea typeface="Palatino" pitchFamily="2" charset="77"/>
              </a:rPr>
              <a:t>HERA legacy (</a:t>
            </a:r>
            <a:r>
              <a:rPr lang="en-US" i="1" dirty="0">
                <a:latin typeface="Palatino" pitchFamily="2" charset="77"/>
                <a:ea typeface="Palatino" pitchFamily="2" charset="77"/>
              </a:rPr>
              <a:t>1990s, HZTOOL</a:t>
            </a:r>
            <a:r>
              <a:rPr lang="en-US" dirty="0">
                <a:latin typeface="Palatino" pitchFamily="2" charset="77"/>
                <a:ea typeface="Palatino" pitchFamily="2" charset="77"/>
              </a:rPr>
              <a:t>)</a:t>
            </a:r>
          </a:p>
          <a:p>
            <a:pPr marL="0" indent="0">
              <a:buNone/>
            </a:pPr>
            <a:endParaRPr lang="en-US" dirty="0">
              <a:latin typeface="Palatino" pitchFamily="2" charset="77"/>
              <a:ea typeface="Palatino" pitchFamily="2" charset="77"/>
            </a:endParaRPr>
          </a:p>
          <a:p>
            <a:pPr marL="0" indent="0">
              <a:buNone/>
            </a:pPr>
            <a:r>
              <a:rPr lang="en-US" dirty="0">
                <a:latin typeface="Palatino" pitchFamily="2" charset="77"/>
                <a:ea typeface="Palatino" pitchFamily="2" charset="77"/>
              </a:rPr>
              <a:t>Developed by </a:t>
            </a:r>
            <a:r>
              <a:rPr lang="en-US" dirty="0" err="1">
                <a:latin typeface="Palatino" pitchFamily="2" charset="77"/>
                <a:ea typeface="Palatino" pitchFamily="2" charset="77"/>
              </a:rPr>
              <a:t>MCnet</a:t>
            </a:r>
            <a:r>
              <a:rPr lang="en-US" dirty="0">
                <a:latin typeface="Palatino" pitchFamily="2" charset="77"/>
                <a:ea typeface="Palatino" pitchFamily="2" charset="77"/>
              </a:rPr>
              <a:t> for tuning and validation of new MC event generators</a:t>
            </a:r>
          </a:p>
          <a:p>
            <a:r>
              <a:rPr lang="en-US" dirty="0">
                <a:latin typeface="Palatino" pitchFamily="2" charset="77"/>
                <a:ea typeface="Palatino" pitchFamily="2" charset="77"/>
              </a:rPr>
              <a:t>e.g. What does the underlying event look like in 7 </a:t>
            </a:r>
            <a:r>
              <a:rPr lang="en-US" dirty="0" err="1">
                <a:latin typeface="Palatino" pitchFamily="2" charset="77"/>
                <a:ea typeface="Palatino" pitchFamily="2" charset="77"/>
              </a:rPr>
              <a:t>TeV</a:t>
            </a:r>
            <a:r>
              <a:rPr lang="en-US" dirty="0">
                <a:latin typeface="Palatino" pitchFamily="2" charset="77"/>
                <a:ea typeface="Palatino" pitchFamily="2" charset="77"/>
              </a:rPr>
              <a:t> pp collisions? </a:t>
            </a:r>
          </a:p>
          <a:p>
            <a:pPr marL="0" indent="0">
              <a:buNone/>
            </a:pPr>
            <a:endParaRPr lang="en-US" dirty="0">
              <a:latin typeface="Palatino" pitchFamily="2" charset="77"/>
              <a:ea typeface="Palatino" pitchFamily="2" charset="77"/>
            </a:endParaRPr>
          </a:p>
          <a:p>
            <a:pPr marL="0" indent="0">
              <a:buNone/>
            </a:pPr>
            <a:r>
              <a:rPr lang="en-US" dirty="0">
                <a:latin typeface="Palatino" pitchFamily="2" charset="77"/>
                <a:ea typeface="Palatino" pitchFamily="2" charset="77"/>
              </a:rPr>
              <a:t>Vast library of measurements of final state particles produced in collisions, and variables derived from them</a:t>
            </a:r>
          </a:p>
        </p:txBody>
      </p:sp>
      <p:pic>
        <p:nvPicPr>
          <p:cNvPr id="6" name="Picture 5" descr="Chart&#10;&#10;Description automatically generated with medium confidence">
            <a:extLst>
              <a:ext uri="{FF2B5EF4-FFF2-40B4-BE49-F238E27FC236}">
                <a16:creationId xmlns:a16="http://schemas.microsoft.com/office/drawing/2014/main" id="{77B83C27-AB49-B08B-CC8B-C941E3FD1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5374" y="2314655"/>
            <a:ext cx="4089967" cy="35762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CF5C380-DA00-534A-964E-5D2176C6998A}"/>
              </a:ext>
            </a:extLst>
          </p:cNvPr>
          <p:cNvSpPr/>
          <p:nvPr/>
        </p:nvSpPr>
        <p:spPr>
          <a:xfrm>
            <a:off x="5708456" y="5890907"/>
            <a:ext cx="2731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i="1" dirty="0">
                <a:latin typeface="Palatino" pitchFamily="2" charset="77"/>
                <a:ea typeface="Palatino" pitchFamily="2" charset="77"/>
              </a:rPr>
              <a:t>From ATL-PHYS-PUB-2011-008</a:t>
            </a:r>
            <a:r>
              <a:rPr lang="en-GB" i="1" dirty="0">
                <a:latin typeface="NimbusRomNo9L"/>
              </a:rPr>
              <a:t> </a:t>
            </a:r>
            <a:endParaRPr lang="en-GB" i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812BAA-C80B-9CBA-7453-F8F4A303DD3F}"/>
              </a:ext>
            </a:extLst>
          </p:cNvPr>
          <p:cNvSpPr txBox="1"/>
          <p:nvPr/>
        </p:nvSpPr>
        <p:spPr>
          <a:xfrm>
            <a:off x="457200" y="5975495"/>
            <a:ext cx="508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Palatino Linotype" panose="02040502050505030304" pitchFamily="18" charset="0"/>
                <a:ea typeface="Palatino" pitchFamily="2" charset="77"/>
              </a:rPr>
              <a:t>Buckley et al, </a:t>
            </a:r>
            <a:r>
              <a:rPr lang="en-US" sz="1400" i="1" dirty="0" err="1">
                <a:latin typeface="Palatino Linotype" panose="02040502050505030304" pitchFamily="18" charset="0"/>
                <a:ea typeface="Palatino" pitchFamily="2" charset="77"/>
              </a:rPr>
              <a:t>Bierlich</a:t>
            </a:r>
            <a:r>
              <a:rPr lang="en-US" sz="1400" i="1" dirty="0">
                <a:latin typeface="Palatino Linotype" panose="02040502050505030304" pitchFamily="18" charset="0"/>
                <a:ea typeface="Palatino" pitchFamily="2" charset="77"/>
              </a:rPr>
              <a:t> et al </a:t>
            </a:r>
            <a:r>
              <a:rPr lang="en-GB" sz="1400" i="1" dirty="0">
                <a:latin typeface="Palatino Linotype" panose="02040502050505030304" pitchFamily="18" charset="0"/>
              </a:rPr>
              <a:t>arXiv:1003.0694 (CPC), arXiv:1912.05451 (</a:t>
            </a:r>
            <a:r>
              <a:rPr lang="en-GB" sz="1400" i="1" dirty="0" err="1">
                <a:latin typeface="Palatino Linotype" panose="02040502050505030304" pitchFamily="18" charset="0"/>
              </a:rPr>
              <a:t>SciPost</a:t>
            </a:r>
            <a:r>
              <a:rPr lang="en-GB" sz="1400" i="1" dirty="0">
                <a:latin typeface="Palatino Linotype" panose="02040502050505030304" pitchFamily="18" charset="0"/>
              </a:rPr>
              <a:t>), arXiv:2404.15984 </a:t>
            </a:r>
            <a:endParaRPr lang="en-US" sz="1400" i="1" dirty="0">
              <a:latin typeface="Palatino Linotype" panose="02040502050505030304" pitchFamily="18" charset="0"/>
              <a:ea typeface="Palatino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8D13B-56C8-4B2D-EB46-233AC4AF7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5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F0B6B-AC61-5947-ED34-6D445CF19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8070"/>
            <a:ext cx="8229600" cy="1426939"/>
          </a:xfrm>
        </p:spPr>
        <p:txBody>
          <a:bodyPr>
            <a:normAutofit/>
          </a:bodyPr>
          <a:lstStyle/>
          <a:p>
            <a:r>
              <a:rPr lang="en-US" dirty="0">
                <a:latin typeface="Palatino" pitchFamily="2" charset="77"/>
                <a:ea typeface="Palatino" pitchFamily="2" charset="77"/>
              </a:rPr>
              <a:t>Introducing </a:t>
            </a:r>
            <a:r>
              <a:rPr lang="en-US" dirty="0" err="1">
                <a:latin typeface="Palatino" pitchFamily="2" charset="77"/>
                <a:ea typeface="Palatino" pitchFamily="2" charset="77"/>
              </a:rPr>
              <a:t>Contur</a:t>
            </a:r>
            <a:br>
              <a:rPr lang="en-US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</a:br>
            <a:r>
              <a:rPr lang="en-US" sz="3100" dirty="0">
                <a:latin typeface="Palatino" pitchFamily="2" charset="77"/>
                <a:ea typeface="Palatino" pitchFamily="2" charset="77"/>
              </a:rPr>
              <a:t>“Constraints On New Theories Using Rivet”</a:t>
            </a:r>
            <a:endParaRPr lang="en-US" sz="2200" dirty="0">
              <a:solidFill>
                <a:srgbClr val="FF0000"/>
              </a:solidFill>
              <a:latin typeface="Palatino" pitchFamily="2" charset="77"/>
              <a:ea typeface="Palatino" pitchFamily="2" charset="77"/>
            </a:endParaRPr>
          </a:p>
        </p:txBody>
      </p:sp>
      <p:pic>
        <p:nvPicPr>
          <p:cNvPr id="5" name="Picture 4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D379AA41-5929-0692-F816-EB1E76E89D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4820" y="2266841"/>
            <a:ext cx="5024726" cy="2455872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592A88A-2A37-4B1D-5672-B7AD0DC2D375}"/>
              </a:ext>
            </a:extLst>
          </p:cNvPr>
          <p:cNvSpPr txBox="1">
            <a:spLocks/>
          </p:cNvSpPr>
          <p:nvPr/>
        </p:nvSpPr>
        <p:spPr>
          <a:xfrm>
            <a:off x="457198" y="1905009"/>
            <a:ext cx="3702571" cy="324109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Palatino" pitchFamily="2" charset="77"/>
                <a:ea typeface="Palatino" pitchFamily="2" charset="77"/>
              </a:rPr>
              <a:t>Extend the power of Rivet beyond the Standard Model</a:t>
            </a:r>
          </a:p>
          <a:p>
            <a:pPr marL="0" indent="0">
              <a:buNone/>
            </a:pPr>
            <a:endParaRPr lang="en-US" dirty="0">
              <a:latin typeface="Palatino" pitchFamily="2" charset="77"/>
              <a:ea typeface="Palatino" pitchFamily="2" charset="77"/>
            </a:endParaRPr>
          </a:p>
          <a:p>
            <a:pPr marL="0" indent="0">
              <a:buNone/>
            </a:pPr>
            <a:r>
              <a:rPr lang="en-US" dirty="0">
                <a:latin typeface="Palatino" pitchFamily="2" charset="77"/>
                <a:ea typeface="Palatino" pitchFamily="2" charset="77"/>
              </a:rPr>
              <a:t>Signal-injection of final-state particles from BSM physics events on to measured cross sections in Rivet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BD187FB-F7EC-AC23-C246-3B0E46552A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8" y="5088991"/>
            <a:ext cx="8462348" cy="1295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dirty="0">
                <a:latin typeface="Palatino" pitchFamily="2" charset="77"/>
                <a:ea typeface="Palatino" pitchFamily="2" charset="77"/>
              </a:rPr>
              <a:t>Increasingly precise measurements and SM calculations </a:t>
            </a:r>
            <a:r>
              <a:rPr lang="en-US" sz="2500" i="1" dirty="0">
                <a:latin typeface="Palatino" pitchFamily="2" charset="77"/>
                <a:ea typeface="Palatino" pitchFamily="2" charset="77"/>
              </a:rPr>
              <a:t>together</a:t>
            </a:r>
            <a:r>
              <a:rPr lang="en-US" sz="2500" dirty="0">
                <a:latin typeface="Palatino" pitchFamily="2" charset="77"/>
                <a:ea typeface="Palatino" pitchFamily="2" charset="77"/>
              </a:rPr>
              <a:t> extend the reach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B23DFB-16B6-995D-2003-F6C98125B043}"/>
              </a:ext>
            </a:extLst>
          </p:cNvPr>
          <p:cNvSpPr txBox="1"/>
          <p:nvPr/>
        </p:nvSpPr>
        <p:spPr>
          <a:xfrm>
            <a:off x="4149500" y="4622880"/>
            <a:ext cx="4319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Palatino" pitchFamily="2" charset="77"/>
                <a:ea typeface="Palatino" pitchFamily="2" charset="77"/>
              </a:rPr>
              <a:t>From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Altakach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, JMB,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Ježo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,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Klasen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,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Schienbein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 </a:t>
            </a:r>
            <a:r>
              <a:rPr lang="en-GB" sz="1400" i="1" dirty="0">
                <a:latin typeface="Palatino" pitchFamily="2" charset="77"/>
                <a:ea typeface="Palatino" pitchFamily="2" charset="77"/>
              </a:rPr>
              <a:t>arXiv:2111.15406 (</a:t>
            </a:r>
            <a:r>
              <a:rPr lang="en-GB" sz="1400" i="1" dirty="0" err="1">
                <a:latin typeface="Palatino" pitchFamily="2" charset="77"/>
                <a:ea typeface="Palatino" pitchFamily="2" charset="77"/>
              </a:rPr>
              <a:t>SciPost</a:t>
            </a:r>
            <a:r>
              <a:rPr lang="en-GB" sz="1400" i="1" dirty="0">
                <a:latin typeface="Palatino" pitchFamily="2" charset="77"/>
                <a:ea typeface="Palatino" pitchFamily="2" charset="77"/>
              </a:rPr>
              <a:t> Core)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FB2980-F98B-1FEB-9E34-8198A011144D}"/>
              </a:ext>
            </a:extLst>
          </p:cNvPr>
          <p:cNvSpPr txBox="1"/>
          <p:nvPr/>
        </p:nvSpPr>
        <p:spPr>
          <a:xfrm>
            <a:off x="457198" y="5938017"/>
            <a:ext cx="4834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Palatino" pitchFamily="2" charset="77"/>
                <a:ea typeface="Palatino" pitchFamily="2" charset="77"/>
              </a:rPr>
              <a:t>JMB,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Grellscheid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,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Krämer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,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Sarrazin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, </a:t>
            </a:r>
            <a:r>
              <a:rPr lang="en-US" sz="1400" i="1" dirty="0" err="1">
                <a:latin typeface="Palatino" pitchFamily="2" charset="77"/>
                <a:ea typeface="Palatino" pitchFamily="2" charset="77"/>
              </a:rPr>
              <a:t>Yallup</a:t>
            </a:r>
            <a:r>
              <a:rPr lang="en-US" sz="1400" i="1" dirty="0">
                <a:latin typeface="Palatino" pitchFamily="2" charset="77"/>
                <a:ea typeface="Palatino" pitchFamily="2" charset="77"/>
              </a:rPr>
              <a:t>;  Buckley et al </a:t>
            </a:r>
          </a:p>
          <a:p>
            <a:r>
              <a:rPr lang="en-GB" sz="1400" i="1" dirty="0"/>
              <a:t>arXiv:1606.05296 (JHEP), arXiv:2102.04377 (</a:t>
            </a:r>
            <a:r>
              <a:rPr lang="en-GB" sz="1400" i="1" dirty="0" err="1"/>
              <a:t>SciPost</a:t>
            </a:r>
            <a:r>
              <a:rPr lang="en-GB" sz="1400" i="1" dirty="0"/>
              <a:t>)</a:t>
            </a:r>
            <a:endParaRPr lang="en-US" sz="1400" i="1" dirty="0"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DE582-DD54-6544-35C7-9F95A6111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38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402C2-E917-FF51-521B-0E841F4CD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370618" cy="1143000"/>
          </a:xfrm>
        </p:spPr>
        <p:txBody>
          <a:bodyPr>
            <a:normAutofit fontScale="90000"/>
          </a:bodyPr>
          <a:lstStyle/>
          <a:p>
            <a:r>
              <a:rPr lang="en-US" i="1" dirty="0"/>
              <a:t>A </a:t>
            </a:r>
            <a:r>
              <a:rPr lang="en-US" i="1" dirty="0" err="1"/>
              <a:t>Contur</a:t>
            </a:r>
            <a:r>
              <a:rPr lang="en-US" i="1" dirty="0"/>
              <a:t>-friendly measurement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F2AA8-BB2E-A100-EE52-429BB4779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Is unfolded to particle-level</a:t>
            </a:r>
          </a:p>
          <a:p>
            <a:r>
              <a:rPr lang="en-US" dirty="0"/>
              <a:t>Is defined in terms of the final state, not production process</a:t>
            </a:r>
          </a:p>
          <a:p>
            <a:r>
              <a:rPr lang="en-US" dirty="0"/>
              <a:t>Has a fiducial phase space which is as inclusive as possible and reflects the actual selection</a:t>
            </a:r>
          </a:p>
          <a:p>
            <a:pPr lvl="1"/>
            <a:r>
              <a:rPr lang="en-US" dirty="0"/>
              <a:t>No hidden </a:t>
            </a:r>
            <a:r>
              <a:rPr lang="en-US" dirty="0" err="1"/>
              <a:t>vetos</a:t>
            </a:r>
            <a:endParaRPr lang="en-US" dirty="0"/>
          </a:p>
          <a:p>
            <a:pPr lvl="1"/>
            <a:r>
              <a:rPr lang="en-US" dirty="0"/>
              <a:t>Minimal extrapolations</a:t>
            </a:r>
          </a:p>
          <a:p>
            <a:r>
              <a:rPr lang="en-US" dirty="0"/>
              <a:t>For example: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45D9E-64DA-096C-C004-8BC08D828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655AA-6F7C-1647-B0C7-C2C3B151BC4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7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C798E0E-BBB0-E947-B085-43C9BFC7E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327" y="653240"/>
            <a:ext cx="6435930" cy="5438037"/>
          </a:xfrm>
          <a:prstGeom prst="rect">
            <a:avLst/>
          </a:prstGeom>
          <a:ln w="47625"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91C0A59-B595-5A4D-9E45-4A8BF7C8BD6F}"/>
              </a:ext>
            </a:extLst>
          </p:cNvPr>
          <p:cNvSpPr/>
          <p:nvPr/>
        </p:nvSpPr>
        <p:spPr>
          <a:xfrm>
            <a:off x="3110943" y="5783500"/>
            <a:ext cx="1965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400" i="1" dirty="0"/>
              <a:t>arXiv:2103.01918 (JHEP)</a:t>
            </a:r>
            <a:endParaRPr lang="en-US" sz="1400" i="1" dirty="0"/>
          </a:p>
        </p:txBody>
      </p:sp>
      <p:pic>
        <p:nvPicPr>
          <p:cNvPr id="6" name="Picture 5" descr="qqZZ4lrad.pdf">
            <a:extLst>
              <a:ext uri="{FF2B5EF4-FFF2-40B4-BE49-F238E27FC236}">
                <a16:creationId xmlns:a16="http://schemas.microsoft.com/office/drawing/2014/main" id="{9DB55156-BA0F-618D-4E96-8DA557D888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257" y="1185533"/>
            <a:ext cx="1704782" cy="1238631"/>
          </a:xfrm>
          <a:prstGeom prst="rect">
            <a:avLst/>
          </a:prstGeom>
        </p:spPr>
      </p:pic>
      <p:pic>
        <p:nvPicPr>
          <p:cNvPr id="7" name="Picture 6" descr="ggZZ4lhiggs.pdf">
            <a:extLst>
              <a:ext uri="{FF2B5EF4-FFF2-40B4-BE49-F238E27FC236}">
                <a16:creationId xmlns:a16="http://schemas.microsoft.com/office/drawing/2014/main" id="{E4B5A1D0-A46E-E2ED-A80B-5DF65AD4A4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115" y="2424164"/>
            <a:ext cx="1717924" cy="1086849"/>
          </a:xfrm>
          <a:prstGeom prst="rect">
            <a:avLst/>
          </a:prstGeom>
        </p:spPr>
      </p:pic>
      <p:pic>
        <p:nvPicPr>
          <p:cNvPr id="8" name="Picture 7" descr="ggZZ4lbox.pdf">
            <a:extLst>
              <a:ext uri="{FF2B5EF4-FFF2-40B4-BE49-F238E27FC236}">
                <a16:creationId xmlns:a16="http://schemas.microsoft.com/office/drawing/2014/main" id="{445A5BE8-D0B7-A5C8-FBF3-405791568C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257" y="5245254"/>
            <a:ext cx="1704782" cy="926298"/>
          </a:xfrm>
          <a:prstGeom prst="rect">
            <a:avLst/>
          </a:prstGeom>
        </p:spPr>
      </p:pic>
      <p:pic>
        <p:nvPicPr>
          <p:cNvPr id="9" name="Picture 8" descr="qqZZ4l.pdf">
            <a:extLst>
              <a:ext uri="{FF2B5EF4-FFF2-40B4-BE49-F238E27FC236}">
                <a16:creationId xmlns:a16="http://schemas.microsoft.com/office/drawing/2014/main" id="{2A78A4A3-AC50-6435-3B39-0388DCBD69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257" y="3770349"/>
            <a:ext cx="1515077" cy="1100798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7684E669-6A3D-57DA-F641-D1FB6652A608}"/>
              </a:ext>
            </a:extLst>
          </p:cNvPr>
          <p:cNvSpPr/>
          <p:nvPr/>
        </p:nvSpPr>
        <p:spPr>
          <a:xfrm>
            <a:off x="1963711" y="1409075"/>
            <a:ext cx="464696" cy="43471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AE22078-7FA9-A0AB-EFAC-5937F0EAC4D5}"/>
              </a:ext>
            </a:extLst>
          </p:cNvPr>
          <p:cNvSpPr/>
          <p:nvPr/>
        </p:nvSpPr>
        <p:spPr>
          <a:xfrm>
            <a:off x="2232000" y="1512000"/>
            <a:ext cx="464696" cy="43471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B2A3117-F99E-763E-8357-192F8DFD6EAA}"/>
              </a:ext>
            </a:extLst>
          </p:cNvPr>
          <p:cNvSpPr/>
          <p:nvPr/>
        </p:nvSpPr>
        <p:spPr>
          <a:xfrm>
            <a:off x="2733207" y="1561474"/>
            <a:ext cx="464696" cy="43471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5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C798E0E-BBB0-E947-B085-43C9BFC7ED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67788" y="441949"/>
            <a:ext cx="6150430" cy="5901929"/>
          </a:xfrm>
          <a:prstGeom prst="rect">
            <a:avLst/>
          </a:prstGeom>
          <a:ln w="47625"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91C0A59-B595-5A4D-9E45-4A8BF7C8BD6F}"/>
              </a:ext>
            </a:extLst>
          </p:cNvPr>
          <p:cNvSpPr/>
          <p:nvPr/>
        </p:nvSpPr>
        <p:spPr>
          <a:xfrm>
            <a:off x="3408667" y="6036101"/>
            <a:ext cx="14686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400" i="1" dirty="0"/>
              <a:t>arXiv:2403.02793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51204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13729</TotalTime>
  <Words>1051</Words>
  <Application>Microsoft Macintosh PowerPoint</Application>
  <PresentationFormat>On-screen Show (4:3)</PresentationFormat>
  <Paragraphs>135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Arial</vt:lpstr>
      <vt:lpstr>Arial</vt:lpstr>
      <vt:lpstr>Calibri</vt:lpstr>
      <vt:lpstr>Cambria Math</vt:lpstr>
      <vt:lpstr>NimbusRomNo9L</vt:lpstr>
      <vt:lpstr>Palatino</vt:lpstr>
      <vt:lpstr>Palatino Linotype</vt:lpstr>
      <vt:lpstr>Symbol</vt:lpstr>
      <vt:lpstr>Wingdings</vt:lpstr>
      <vt:lpstr>Office Theme</vt:lpstr>
      <vt:lpstr> 17/5/2024 HSF Workshop Hamburg Jon Butterworth </vt:lpstr>
      <vt:lpstr>The problem</vt:lpstr>
      <vt:lpstr>(Part of) The Solution</vt:lpstr>
      <vt:lpstr>PowerPoint Presentation</vt:lpstr>
      <vt:lpstr>Introducing Rivet “Robust Independent Validation of Experiment and Theory”</vt:lpstr>
      <vt:lpstr>Introducing Contur “Constraints On New Theories Using Rivet”</vt:lpstr>
      <vt:lpstr>A Contur-friendly measurement</vt:lpstr>
      <vt:lpstr>PowerPoint Presentation</vt:lpstr>
      <vt:lpstr>PowerPoint Presentation</vt:lpstr>
      <vt:lpstr>Unleashing the power of high luminosity LHC data (selected example case studies)</vt:lpstr>
      <vt:lpstr>Composite Dark Matter Models</vt:lpstr>
      <vt:lpstr>Composite Dark Matter Models</vt:lpstr>
      <vt:lpstr>Composite Dark Matter Models</vt:lpstr>
      <vt:lpstr>Dark Matter from Anomaly Cancellation</vt:lpstr>
      <vt:lpstr>Vector-like Quarks</vt:lpstr>
      <vt:lpstr>Vector-like Quarks</vt:lpstr>
      <vt:lpstr>Vector-like Quarks</vt:lpstr>
      <vt:lpstr>Vector-like Quarks</vt:lpstr>
      <vt:lpstr>Vector-like Quarks</vt:lpstr>
      <vt:lpstr>Vector-like Quarks</vt:lpstr>
      <vt:lpstr>Vector-like Quarks</vt:lpstr>
      <vt:lpstr>Vector-like Quarks</vt:lpstr>
      <vt:lpstr>GAMBIT Interface </vt:lpstr>
      <vt:lpstr>Contur Software</vt:lpstr>
    </vt:vector>
  </TitlesOfParts>
  <Company>UCL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Map of the Invisible</dc:title>
  <dc:creator>Jonathan Butterworth</dc:creator>
  <cp:lastModifiedBy>Butterworth, Jonathan</cp:lastModifiedBy>
  <cp:revision>190</cp:revision>
  <dcterms:created xsi:type="dcterms:W3CDTF">2017-10-05T11:46:10Z</dcterms:created>
  <dcterms:modified xsi:type="dcterms:W3CDTF">2024-05-16T06:53:48Z</dcterms:modified>
</cp:coreProperties>
</file>