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8" r:id="rId3"/>
    <p:sldId id="259" r:id="rId4"/>
    <p:sldId id="271" r:id="rId5"/>
    <p:sldId id="260" r:id="rId6"/>
    <p:sldId id="264" r:id="rId7"/>
    <p:sldId id="270" r:id="rId8"/>
    <p:sldId id="272" r:id="rId9"/>
    <p:sldId id="267" r:id="rId10"/>
    <p:sldId id="273" r:id="rId11"/>
    <p:sldId id="274" r:id="rId12"/>
    <p:sldId id="261" r:id="rId13"/>
    <p:sldId id="265" r:id="rId14"/>
    <p:sldId id="262" r:id="rId15"/>
    <p:sldId id="263" r:id="rId16"/>
    <p:sldId id="269" r:id="rId17"/>
  </p:sldIdLst>
  <p:sldSz cx="13433425" cy="7556500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0">
          <p15:clr>
            <a:srgbClr val="A4A3A4"/>
          </p15:clr>
        </p15:guide>
        <p15:guide id="2" pos="42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B30550-165E-E97A-ACE3-8257C48DF2FE}" v="438" dt="2025-04-02T20:09:12.073"/>
    <p1510:client id="{C96A3A31-B90C-DC08-3809-7D0800355E3B}" v="533" dt="2025-03-31T22:57:37.493"/>
    <p1510:client id="{C9BB9740-C4CF-D07E-8D31-83432DC65549}" v="245" dt="2025-03-31T23:44:01.992"/>
    <p1510:client id="{CF1BC631-17E6-17B1-8EE0-FAF0DD97C153}" v="49" dt="2025-04-02T20:30:26.594"/>
    <p1510:client id="{DE9428B7-0E81-1B4F-E9AC-E3B31DA613D2}" v="19" dt="2025-03-31T21:41:32.303"/>
    <p1510:client id="{EAD164E4-95C8-19ED-757A-9CD8DF560FAC}" v="37" dt="2025-04-01T21:24:47.7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64" d="100"/>
          <a:sy n="64" d="100"/>
        </p:scale>
        <p:origin x="476" y="36"/>
      </p:cViewPr>
      <p:guideLst>
        <p:guide orient="horz" pos="2380"/>
        <p:guide pos="42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5B920486-D1D1-C9BA-B1D3-CEDEFC27D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DA8CCAB-BF3B-8E3F-55AB-EAE4DA27B10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pl-PL" altLang="pl-PL" noProof="0">
                <a:sym typeface="Helvetica Neue" charset="0"/>
              </a:rPr>
              <a:t>Second level</a:t>
            </a:r>
          </a:p>
          <a:p>
            <a:pPr lvl="2"/>
            <a:r>
              <a:rPr lang="pl-PL" altLang="pl-PL" noProof="0">
                <a:sym typeface="Helvetica Neue" charset="0"/>
              </a:rPr>
              <a:t>Third level</a:t>
            </a:r>
          </a:p>
          <a:p>
            <a:pPr lvl="3"/>
            <a:r>
              <a:rPr lang="pl-PL" altLang="pl-PL" noProof="0">
                <a:sym typeface="Helvetica Neue" charset="0"/>
              </a:rPr>
              <a:t>Fourth level</a:t>
            </a:r>
          </a:p>
          <a:p>
            <a:pPr lvl="4"/>
            <a:r>
              <a:rPr lang="pl-PL" altLang="pl-PL" noProof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SNNs</a:t>
            </a:r>
            <a:r>
              <a:rPr lang="pl-PL" dirty="0"/>
              <a:t> </a:t>
            </a:r>
            <a:r>
              <a:rPr lang="pl-PL" dirty="0" err="1"/>
              <a:t>trained</a:t>
            </a:r>
            <a:r>
              <a:rPr lang="pl-PL" dirty="0"/>
              <a:t> with </a:t>
            </a:r>
            <a:r>
              <a:rPr lang="pl-PL" dirty="0" err="1"/>
              <a:t>surrogate</a:t>
            </a:r>
            <a:r>
              <a:rPr lang="pl-PL" dirty="0"/>
              <a:t> gradient </a:t>
            </a:r>
            <a:r>
              <a:rPr lang="pl-PL" dirty="0" err="1"/>
              <a:t>method</a:t>
            </a:r>
            <a:endParaRPr lang="en-US" dirty="0" err="1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5751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178" y="1236678"/>
            <a:ext cx="10075069" cy="2630781"/>
          </a:xfrm>
        </p:spPr>
        <p:txBody>
          <a:bodyPr anchor="b"/>
          <a:lstStyle>
            <a:lvl1pPr algn="ctr">
              <a:defRPr sz="661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178" y="3968912"/>
            <a:ext cx="10075069" cy="1824404"/>
          </a:xfrm>
        </p:spPr>
        <p:txBody>
          <a:bodyPr/>
          <a:lstStyle>
            <a:lvl1pPr marL="0" indent="0" algn="ctr">
              <a:buNone/>
              <a:defRPr sz="2644"/>
            </a:lvl1pPr>
            <a:lvl2pPr marL="503743" indent="0" algn="ctr">
              <a:buNone/>
              <a:defRPr sz="2204"/>
            </a:lvl2pPr>
            <a:lvl3pPr marL="1007486" indent="0" algn="ctr">
              <a:buNone/>
              <a:defRPr sz="1983"/>
            </a:lvl3pPr>
            <a:lvl4pPr marL="1511229" indent="0" algn="ctr">
              <a:buNone/>
              <a:defRPr sz="1763"/>
            </a:lvl4pPr>
            <a:lvl5pPr marL="2014972" indent="0" algn="ctr">
              <a:buNone/>
              <a:defRPr sz="1763"/>
            </a:lvl5pPr>
            <a:lvl6pPr marL="2518715" indent="0" algn="ctr">
              <a:buNone/>
              <a:defRPr sz="1763"/>
            </a:lvl6pPr>
            <a:lvl7pPr marL="3022458" indent="0" algn="ctr">
              <a:buNone/>
              <a:defRPr sz="1763"/>
            </a:lvl7pPr>
            <a:lvl8pPr marL="3526201" indent="0" algn="ctr">
              <a:buNone/>
              <a:defRPr sz="1763"/>
            </a:lvl8pPr>
            <a:lvl9pPr marL="4029944" indent="0" algn="ctr">
              <a:buNone/>
              <a:defRPr sz="1763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075ED-1C97-D0EA-E797-20E1A3225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73291-CD94-4A9B-A239-0819B0A02F22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26504-DE6F-B005-555C-7688507FD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4FB1B-EA32-DCFF-6119-D632197F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B00D6-146E-421B-AB82-D09327AFA54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94515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0C59F-686B-2AB6-86CC-E01C54B2F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CEEA4-EEC2-4AC2-B6FC-C51BCCA23CD2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DCA9-F10D-7EC1-EC77-F40EEAF23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F43A4-ABCA-E3BF-234E-DFBC77C07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D38EA-450F-41B2-A9CF-90D0249B858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8119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3295" y="402314"/>
            <a:ext cx="2896582" cy="640378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548" y="402314"/>
            <a:ext cx="8521829" cy="640378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9F80C-1EDA-51CF-2043-D351A61C1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0FEE7-FCE4-473B-AAE0-AC4B8C8B6F97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370AA-42E3-42E6-8AB8-7CAC4C995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9CE29-AE08-3A49-BB71-6CBA36F28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D6CD0-7A72-40D4-9F56-AE45F86B8FC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07243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178" y="1236678"/>
            <a:ext cx="10075069" cy="2630781"/>
          </a:xfrm>
        </p:spPr>
        <p:txBody>
          <a:bodyPr anchor="b"/>
          <a:lstStyle>
            <a:lvl1pPr algn="ctr">
              <a:defRPr sz="661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178" y="3968912"/>
            <a:ext cx="10075069" cy="1824404"/>
          </a:xfrm>
        </p:spPr>
        <p:txBody>
          <a:bodyPr/>
          <a:lstStyle>
            <a:lvl1pPr marL="0" indent="0" algn="ctr">
              <a:buNone/>
              <a:defRPr sz="2644"/>
            </a:lvl1pPr>
            <a:lvl2pPr marL="503743" indent="0" algn="ctr">
              <a:buNone/>
              <a:defRPr sz="2204"/>
            </a:lvl2pPr>
            <a:lvl3pPr marL="1007486" indent="0" algn="ctr">
              <a:buNone/>
              <a:defRPr sz="1983"/>
            </a:lvl3pPr>
            <a:lvl4pPr marL="1511229" indent="0" algn="ctr">
              <a:buNone/>
              <a:defRPr sz="1763"/>
            </a:lvl4pPr>
            <a:lvl5pPr marL="2014972" indent="0" algn="ctr">
              <a:buNone/>
              <a:defRPr sz="1763"/>
            </a:lvl5pPr>
            <a:lvl6pPr marL="2518715" indent="0" algn="ctr">
              <a:buNone/>
              <a:defRPr sz="1763"/>
            </a:lvl6pPr>
            <a:lvl7pPr marL="3022458" indent="0" algn="ctr">
              <a:buNone/>
              <a:defRPr sz="1763"/>
            </a:lvl7pPr>
            <a:lvl8pPr marL="3526201" indent="0" algn="ctr">
              <a:buNone/>
              <a:defRPr sz="1763"/>
            </a:lvl8pPr>
            <a:lvl9pPr marL="4029944" indent="0" algn="ctr">
              <a:buNone/>
              <a:defRPr sz="1763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F1A83-9209-73BB-7A69-FA133E45A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BD873-B11A-4539-9F94-8FAEE7BB5CA7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DEA9A-0908-516F-3EC4-0F2B2348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0128B-0AF0-0E83-DCE8-1D272238E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F83A6-921E-48DC-92D0-DF2F708E31F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57781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40FE1-9020-12DD-105F-FD33E966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81503-8945-497E-BD75-9DBD199A9095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AF45A-40B9-50D5-4D60-8AFF2F1F0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49B73-F1E8-A211-424B-A53E143ED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2FF75-8749-49A6-8539-1B8730F702B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89931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51" y="1883878"/>
            <a:ext cx="11586329" cy="3143294"/>
          </a:xfrm>
        </p:spPr>
        <p:txBody>
          <a:bodyPr anchor="b"/>
          <a:lstStyle>
            <a:lvl1pPr>
              <a:defRPr sz="661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551" y="5056909"/>
            <a:ext cx="11586329" cy="1652984"/>
          </a:xfrm>
        </p:spPr>
        <p:txBody>
          <a:bodyPr/>
          <a:lstStyle>
            <a:lvl1pPr marL="0" indent="0">
              <a:buNone/>
              <a:defRPr sz="2644">
                <a:solidFill>
                  <a:schemeClr val="tx1">
                    <a:tint val="75000"/>
                  </a:schemeClr>
                </a:solidFill>
              </a:defRPr>
            </a:lvl1pPr>
            <a:lvl2pPr marL="503743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48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3pPr>
            <a:lvl4pPr marL="1511229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4pPr>
            <a:lvl5pPr marL="2014972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5pPr>
            <a:lvl6pPr marL="2518715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6pPr>
            <a:lvl7pPr marL="3022458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7pPr>
            <a:lvl8pPr marL="3526201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8pPr>
            <a:lvl9pPr marL="4029944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03501-3916-17F0-ADFE-9F86B918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1999E-B67D-48B8-A5A6-115C25827195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4AC5B-CB2A-E47F-CA26-3FB8A53FB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C63D8-F281-3769-8125-D8CE205FE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0BA850-EF02-4E2C-B39F-7A19A5E2A75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37581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548" y="2011568"/>
            <a:ext cx="5709206" cy="47945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0671" y="2011568"/>
            <a:ext cx="5709206" cy="47945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E87DD2-153F-6E1A-A925-5559FFDF0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2BBEF-3F90-412C-A8AA-B02C661A5E2B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7D9500-1DB6-DC22-1AEB-36272274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1F486B-B446-8745-ED1C-18DBCA62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3D136-999A-46B1-86B3-3343D30FD8B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13294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402314"/>
            <a:ext cx="11586329" cy="146057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298" y="1852393"/>
            <a:ext cx="5682968" cy="907829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43" indent="0">
              <a:buNone/>
              <a:defRPr sz="2204" b="1"/>
            </a:lvl2pPr>
            <a:lvl3pPr marL="1007486" indent="0">
              <a:buNone/>
              <a:defRPr sz="1983" b="1"/>
            </a:lvl3pPr>
            <a:lvl4pPr marL="1511229" indent="0">
              <a:buNone/>
              <a:defRPr sz="1763" b="1"/>
            </a:lvl4pPr>
            <a:lvl5pPr marL="2014972" indent="0">
              <a:buNone/>
              <a:defRPr sz="1763" b="1"/>
            </a:lvl5pPr>
            <a:lvl6pPr marL="2518715" indent="0">
              <a:buNone/>
              <a:defRPr sz="1763" b="1"/>
            </a:lvl6pPr>
            <a:lvl7pPr marL="3022458" indent="0">
              <a:buNone/>
              <a:defRPr sz="1763" b="1"/>
            </a:lvl7pPr>
            <a:lvl8pPr marL="3526201" indent="0">
              <a:buNone/>
              <a:defRPr sz="1763" b="1"/>
            </a:lvl8pPr>
            <a:lvl9pPr marL="4029944" indent="0">
              <a:buNone/>
              <a:defRPr sz="176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298" y="2760222"/>
            <a:ext cx="5682968" cy="405987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0672" y="1852393"/>
            <a:ext cx="5710955" cy="907829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43" indent="0">
              <a:buNone/>
              <a:defRPr sz="2204" b="1"/>
            </a:lvl2pPr>
            <a:lvl3pPr marL="1007486" indent="0">
              <a:buNone/>
              <a:defRPr sz="1983" b="1"/>
            </a:lvl3pPr>
            <a:lvl4pPr marL="1511229" indent="0">
              <a:buNone/>
              <a:defRPr sz="1763" b="1"/>
            </a:lvl4pPr>
            <a:lvl5pPr marL="2014972" indent="0">
              <a:buNone/>
              <a:defRPr sz="1763" b="1"/>
            </a:lvl5pPr>
            <a:lvl6pPr marL="2518715" indent="0">
              <a:buNone/>
              <a:defRPr sz="1763" b="1"/>
            </a:lvl6pPr>
            <a:lvl7pPr marL="3022458" indent="0">
              <a:buNone/>
              <a:defRPr sz="1763" b="1"/>
            </a:lvl7pPr>
            <a:lvl8pPr marL="3526201" indent="0">
              <a:buNone/>
              <a:defRPr sz="1763" b="1"/>
            </a:lvl8pPr>
            <a:lvl9pPr marL="4029944" indent="0">
              <a:buNone/>
              <a:defRPr sz="176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0672" y="2760222"/>
            <a:ext cx="5710955" cy="405987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76DFED-4695-C900-662A-8561C260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A9AC1-3B70-4C75-B7E0-3C796B22BA5D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71B0AC-7877-8DD7-9DE0-BFA2852F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BB7862-23AF-C447-2666-91E164D9F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76669-4005-4B5A-8B2C-E0F755F9652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644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9D3DBE9-3A2F-F877-5283-99E4A0C0C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EC845-AC19-4C77-9B59-B9D705592A18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D77DACC-400F-27B2-3ED4-27014013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9FEFFA-2282-D9DC-F27C-2B0F46C3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8A69B-CE17-4C9B-94E5-8D13BAB7C81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43879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B85ACF0-144E-78B9-2CDF-D60C80E66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77640-54FB-4F94-98C4-82D8E36E8923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C03270B-31C8-EF25-2906-56B26EC25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0B4B32-381A-1B95-C36E-76C46D96E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7EDF9-6A51-4F5D-86DE-FB0333B6772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57855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0956" y="1087996"/>
            <a:ext cx="6800671" cy="537001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4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8" y="2266950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43" indent="0">
              <a:buNone/>
              <a:defRPr sz="1543"/>
            </a:lvl2pPr>
            <a:lvl3pPr marL="1007486" indent="0">
              <a:buNone/>
              <a:defRPr sz="1322"/>
            </a:lvl3pPr>
            <a:lvl4pPr marL="1511229" indent="0">
              <a:buNone/>
              <a:defRPr sz="1102"/>
            </a:lvl4pPr>
            <a:lvl5pPr marL="2014972" indent="0">
              <a:buNone/>
              <a:defRPr sz="1102"/>
            </a:lvl5pPr>
            <a:lvl6pPr marL="2518715" indent="0">
              <a:buNone/>
              <a:defRPr sz="1102"/>
            </a:lvl6pPr>
            <a:lvl7pPr marL="3022458" indent="0">
              <a:buNone/>
              <a:defRPr sz="1102"/>
            </a:lvl7pPr>
            <a:lvl8pPr marL="3526201" indent="0">
              <a:buNone/>
              <a:defRPr sz="1102"/>
            </a:lvl8pPr>
            <a:lvl9pPr marL="4029944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0632C0-2EB3-C4DB-666B-776D5438E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0791D-F2B8-44BD-B04D-B846244B6B1C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E45DDE-D2F0-CCA8-4015-619E0B84F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D1F15D-B13B-F4AE-64A2-B1C7097F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D4454-3C35-4FA0-AF78-E68C38E438E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74680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2359D-4D7D-3D5F-9EE6-1BA36E14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2910E-BFA4-4845-A44B-A1821CC9587D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50980-EFA7-5512-B0CE-51DD7BF5D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815C3-60CB-6EBB-C132-95DB9605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8146C-D7F4-4307-BB80-679D4937A66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06979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0956" y="1087996"/>
            <a:ext cx="6800671" cy="5370013"/>
          </a:xfrm>
        </p:spPr>
        <p:txBody>
          <a:bodyPr anchor="t"/>
          <a:lstStyle>
            <a:lvl1pPr marL="0" indent="0">
              <a:buNone/>
              <a:defRPr sz="3526"/>
            </a:lvl1pPr>
            <a:lvl2pPr marL="503743" indent="0">
              <a:buNone/>
              <a:defRPr sz="3085"/>
            </a:lvl2pPr>
            <a:lvl3pPr marL="1007486" indent="0">
              <a:buNone/>
              <a:defRPr sz="2644"/>
            </a:lvl3pPr>
            <a:lvl4pPr marL="1511229" indent="0">
              <a:buNone/>
              <a:defRPr sz="2204"/>
            </a:lvl4pPr>
            <a:lvl5pPr marL="2014972" indent="0">
              <a:buNone/>
              <a:defRPr sz="2204"/>
            </a:lvl5pPr>
            <a:lvl6pPr marL="2518715" indent="0">
              <a:buNone/>
              <a:defRPr sz="2204"/>
            </a:lvl6pPr>
            <a:lvl7pPr marL="3022458" indent="0">
              <a:buNone/>
              <a:defRPr sz="2204"/>
            </a:lvl7pPr>
            <a:lvl8pPr marL="3526201" indent="0">
              <a:buNone/>
              <a:defRPr sz="2204"/>
            </a:lvl8pPr>
            <a:lvl9pPr marL="4029944" indent="0">
              <a:buNone/>
              <a:defRPr sz="2204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8" y="2266950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43" indent="0">
              <a:buNone/>
              <a:defRPr sz="1543"/>
            </a:lvl2pPr>
            <a:lvl3pPr marL="1007486" indent="0">
              <a:buNone/>
              <a:defRPr sz="1322"/>
            </a:lvl3pPr>
            <a:lvl4pPr marL="1511229" indent="0">
              <a:buNone/>
              <a:defRPr sz="1102"/>
            </a:lvl4pPr>
            <a:lvl5pPr marL="2014972" indent="0">
              <a:buNone/>
              <a:defRPr sz="1102"/>
            </a:lvl5pPr>
            <a:lvl6pPr marL="2518715" indent="0">
              <a:buNone/>
              <a:defRPr sz="1102"/>
            </a:lvl6pPr>
            <a:lvl7pPr marL="3022458" indent="0">
              <a:buNone/>
              <a:defRPr sz="1102"/>
            </a:lvl7pPr>
            <a:lvl8pPr marL="3526201" indent="0">
              <a:buNone/>
              <a:defRPr sz="1102"/>
            </a:lvl8pPr>
            <a:lvl9pPr marL="4029944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87313E-DEE2-8133-BD17-E44AB0963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5806-DFE5-4ABD-84E7-60F1F88A96A0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EEFB43-EA1E-B8A2-4F6A-6DFA56BED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159536-420D-C5B4-684C-19879A43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04C1F-9EAD-42F2-AB94-071AFB8A494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90603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3CEAD-AA75-1836-CA44-A30B1A365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37D7-B915-4F66-AED1-7C508B6FE5A9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60986-BD0C-95E1-1545-9B35FDED7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3AF5F-B5CC-092B-CA26-769D5582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EC36A-875D-47F9-B661-563D6953E5A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57240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3295" y="402314"/>
            <a:ext cx="2896582" cy="640378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548" y="402314"/>
            <a:ext cx="8521829" cy="640378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ADA85-E448-5790-70AB-45BB93914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15642-C81A-4758-82EF-DCD474D57C50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1A09B-A303-272A-A556-EB4F4F36B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9DEB4-084A-F661-F01B-9E758A81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3C8B3-9A93-4A28-8B3E-5F2A36FB7FE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7507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51" y="1883878"/>
            <a:ext cx="11586329" cy="3143294"/>
          </a:xfrm>
        </p:spPr>
        <p:txBody>
          <a:bodyPr anchor="b"/>
          <a:lstStyle>
            <a:lvl1pPr>
              <a:defRPr sz="661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551" y="5056909"/>
            <a:ext cx="11586329" cy="1652984"/>
          </a:xfrm>
        </p:spPr>
        <p:txBody>
          <a:bodyPr/>
          <a:lstStyle>
            <a:lvl1pPr marL="0" indent="0">
              <a:buNone/>
              <a:defRPr sz="2644">
                <a:solidFill>
                  <a:schemeClr val="tx1">
                    <a:tint val="75000"/>
                  </a:schemeClr>
                </a:solidFill>
              </a:defRPr>
            </a:lvl1pPr>
            <a:lvl2pPr marL="503743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48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3pPr>
            <a:lvl4pPr marL="1511229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4pPr>
            <a:lvl5pPr marL="2014972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5pPr>
            <a:lvl6pPr marL="2518715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6pPr>
            <a:lvl7pPr marL="3022458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7pPr>
            <a:lvl8pPr marL="3526201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8pPr>
            <a:lvl9pPr marL="4029944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FF847-4E86-AF2F-6E16-3E1EBCAE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48D14-8681-4305-B72B-96FAD130B0AF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E6EEA-7F1B-2E8E-F128-B9F722469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FD3CD-69E4-AC4A-8D94-3A306D2F0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8B6B9-1BB1-4AB6-9844-3F8C4867C37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7314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548" y="2011568"/>
            <a:ext cx="5709206" cy="47945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0671" y="2011568"/>
            <a:ext cx="5709206" cy="479453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F747BE-967F-5401-9A53-C613EDC6A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3A321-510B-4FA0-AADB-ECA520AF894D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94CB4D-FE90-A048-00C7-A2747F7A4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AA4A8E-3ED8-292A-3515-7BD4D3D8D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F8326-875F-4148-8F70-D7F996EAE99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31918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402314"/>
            <a:ext cx="11586329" cy="146057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298" y="1852393"/>
            <a:ext cx="5682968" cy="907829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43" indent="0">
              <a:buNone/>
              <a:defRPr sz="2204" b="1"/>
            </a:lvl2pPr>
            <a:lvl3pPr marL="1007486" indent="0">
              <a:buNone/>
              <a:defRPr sz="1983" b="1"/>
            </a:lvl3pPr>
            <a:lvl4pPr marL="1511229" indent="0">
              <a:buNone/>
              <a:defRPr sz="1763" b="1"/>
            </a:lvl4pPr>
            <a:lvl5pPr marL="2014972" indent="0">
              <a:buNone/>
              <a:defRPr sz="1763" b="1"/>
            </a:lvl5pPr>
            <a:lvl6pPr marL="2518715" indent="0">
              <a:buNone/>
              <a:defRPr sz="1763" b="1"/>
            </a:lvl6pPr>
            <a:lvl7pPr marL="3022458" indent="0">
              <a:buNone/>
              <a:defRPr sz="1763" b="1"/>
            </a:lvl7pPr>
            <a:lvl8pPr marL="3526201" indent="0">
              <a:buNone/>
              <a:defRPr sz="1763" b="1"/>
            </a:lvl8pPr>
            <a:lvl9pPr marL="4029944" indent="0">
              <a:buNone/>
              <a:defRPr sz="176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298" y="2760222"/>
            <a:ext cx="5682968" cy="405987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0672" y="1852393"/>
            <a:ext cx="5710955" cy="907829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43" indent="0">
              <a:buNone/>
              <a:defRPr sz="2204" b="1"/>
            </a:lvl2pPr>
            <a:lvl3pPr marL="1007486" indent="0">
              <a:buNone/>
              <a:defRPr sz="1983" b="1"/>
            </a:lvl3pPr>
            <a:lvl4pPr marL="1511229" indent="0">
              <a:buNone/>
              <a:defRPr sz="1763" b="1"/>
            </a:lvl4pPr>
            <a:lvl5pPr marL="2014972" indent="0">
              <a:buNone/>
              <a:defRPr sz="1763" b="1"/>
            </a:lvl5pPr>
            <a:lvl6pPr marL="2518715" indent="0">
              <a:buNone/>
              <a:defRPr sz="1763" b="1"/>
            </a:lvl6pPr>
            <a:lvl7pPr marL="3022458" indent="0">
              <a:buNone/>
              <a:defRPr sz="1763" b="1"/>
            </a:lvl7pPr>
            <a:lvl8pPr marL="3526201" indent="0">
              <a:buNone/>
              <a:defRPr sz="1763" b="1"/>
            </a:lvl8pPr>
            <a:lvl9pPr marL="4029944" indent="0">
              <a:buNone/>
              <a:defRPr sz="176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0672" y="2760222"/>
            <a:ext cx="5710955" cy="405987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EC093E4-D44C-C09E-76BD-88EFBD8E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7A382-0F51-4E6F-8C4B-01B3A6D4B067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A7B8FA-240B-8E84-0632-27F3E1C2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DD876A-5D64-D0D5-0921-3FF24413C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52EE3-8E90-40EA-9618-BB9DF76E947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0781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E1FCF5-D252-9CB7-AB4F-5361024F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9CB97-E866-434E-A5D0-CC9BAD7FDA14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BF7E0E5-07B8-ED54-FC30-7B4DFD640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6C8709-0F78-8D5C-63FF-25DC7DC83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30462-BA7A-4D66-9E2B-7D86A613A00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2960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E9FEBD1-8BD1-1806-0598-50E924C88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6231E-5701-495E-A209-50A14541AFBB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B859CBC-92E1-82B5-F12D-DD17DE387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E272D1B-E6B2-9320-8E5E-427ABE307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8B633-21CA-4914-ACE7-879A605BC8C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3660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0956" y="1087996"/>
            <a:ext cx="6800671" cy="537001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4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8" y="2266950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43" indent="0">
              <a:buNone/>
              <a:defRPr sz="1543"/>
            </a:lvl2pPr>
            <a:lvl3pPr marL="1007486" indent="0">
              <a:buNone/>
              <a:defRPr sz="1322"/>
            </a:lvl3pPr>
            <a:lvl4pPr marL="1511229" indent="0">
              <a:buNone/>
              <a:defRPr sz="1102"/>
            </a:lvl4pPr>
            <a:lvl5pPr marL="2014972" indent="0">
              <a:buNone/>
              <a:defRPr sz="1102"/>
            </a:lvl5pPr>
            <a:lvl6pPr marL="2518715" indent="0">
              <a:buNone/>
              <a:defRPr sz="1102"/>
            </a:lvl6pPr>
            <a:lvl7pPr marL="3022458" indent="0">
              <a:buNone/>
              <a:defRPr sz="1102"/>
            </a:lvl7pPr>
            <a:lvl8pPr marL="3526201" indent="0">
              <a:buNone/>
              <a:defRPr sz="1102"/>
            </a:lvl8pPr>
            <a:lvl9pPr marL="4029944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06ED4F-1C07-2F9E-5A61-0E6328528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64ED1-110B-4325-B844-54C3EACBC81E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6A97D5E-00C8-43FD-32E8-EBEA00462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FBEA89-206D-D7EF-C18F-413F1EB50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DF028-5603-4716-B5B2-6EFC50C1B68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6430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0956" y="1087996"/>
            <a:ext cx="6800671" cy="5370013"/>
          </a:xfrm>
        </p:spPr>
        <p:txBody>
          <a:bodyPr anchor="t"/>
          <a:lstStyle>
            <a:lvl1pPr marL="0" indent="0">
              <a:buNone/>
              <a:defRPr sz="3526"/>
            </a:lvl1pPr>
            <a:lvl2pPr marL="503743" indent="0">
              <a:buNone/>
              <a:defRPr sz="3085"/>
            </a:lvl2pPr>
            <a:lvl3pPr marL="1007486" indent="0">
              <a:buNone/>
              <a:defRPr sz="2644"/>
            </a:lvl3pPr>
            <a:lvl4pPr marL="1511229" indent="0">
              <a:buNone/>
              <a:defRPr sz="2204"/>
            </a:lvl4pPr>
            <a:lvl5pPr marL="2014972" indent="0">
              <a:buNone/>
              <a:defRPr sz="2204"/>
            </a:lvl5pPr>
            <a:lvl6pPr marL="2518715" indent="0">
              <a:buNone/>
              <a:defRPr sz="2204"/>
            </a:lvl6pPr>
            <a:lvl7pPr marL="3022458" indent="0">
              <a:buNone/>
              <a:defRPr sz="2204"/>
            </a:lvl7pPr>
            <a:lvl8pPr marL="3526201" indent="0">
              <a:buNone/>
              <a:defRPr sz="2204"/>
            </a:lvl8pPr>
            <a:lvl9pPr marL="4029944" indent="0">
              <a:buNone/>
              <a:defRPr sz="2204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8" y="2266950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43" indent="0">
              <a:buNone/>
              <a:defRPr sz="1543"/>
            </a:lvl2pPr>
            <a:lvl3pPr marL="1007486" indent="0">
              <a:buNone/>
              <a:defRPr sz="1322"/>
            </a:lvl3pPr>
            <a:lvl4pPr marL="1511229" indent="0">
              <a:buNone/>
              <a:defRPr sz="1102"/>
            </a:lvl4pPr>
            <a:lvl5pPr marL="2014972" indent="0">
              <a:buNone/>
              <a:defRPr sz="1102"/>
            </a:lvl5pPr>
            <a:lvl6pPr marL="2518715" indent="0">
              <a:buNone/>
              <a:defRPr sz="1102"/>
            </a:lvl6pPr>
            <a:lvl7pPr marL="3022458" indent="0">
              <a:buNone/>
              <a:defRPr sz="1102"/>
            </a:lvl7pPr>
            <a:lvl8pPr marL="3526201" indent="0">
              <a:buNone/>
              <a:defRPr sz="1102"/>
            </a:lvl8pPr>
            <a:lvl9pPr marL="4029944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F64379-F37B-A1D9-36BF-96A74EDCB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4E04C-BD1C-47AB-8596-5D7473469769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563C1A-2278-B25F-3ADE-9D24F6AC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5F3605-313E-4D6A-BBA8-9AA1862A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4A654-EFF7-484E-A3C7-2C7DA2E28D1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2198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F91C83-BDFC-1392-9E05-4DFDF6042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401638"/>
            <a:ext cx="11585575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6F246-5317-192A-722B-E365150FB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25" y="2011363"/>
            <a:ext cx="11585575" cy="4794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C99D6-9F54-7648-DD46-EBF34223C2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925" y="7004050"/>
            <a:ext cx="30226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2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2E79EE-A6D3-4EC8-8913-EB351C8085CC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D885D-B24F-D2A6-898E-274CB802B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9763" y="7004050"/>
            <a:ext cx="45339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2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AFB95-7FBB-F588-A62C-2A1CDA153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86900" y="7004050"/>
            <a:ext cx="302260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</a:defRPr>
            </a:lvl1pPr>
          </a:lstStyle>
          <a:p>
            <a:fld id="{098A9051-9A38-498C-B193-AB2D7BAEA48E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2pPr>
      <a:lvl3pPr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3pPr>
      <a:lvl4pPr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4pPr>
      <a:lvl5pPr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0825" indent="-250825" algn="l" defTabSz="1006475" rtl="0" fontAlgn="base">
        <a:lnSpc>
          <a:spcPct val="90000"/>
        </a:lnSpc>
        <a:spcBef>
          <a:spcPts val="11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4063" indent="-250825" algn="l" defTabSz="1006475" rtl="0" fontAlgn="base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fontAlgn="base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125" indent="-250825" algn="l" defTabSz="1006475" rtl="0" fontAlgn="base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5363" indent="-250825" algn="l" defTabSz="1006475" rtl="0" fontAlgn="base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586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274329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778072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281815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43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486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4972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715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458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201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29944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DE65BD-E786-67ED-E6B5-66B3DDF4D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401638"/>
            <a:ext cx="11585575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DF3BD-F773-B908-679F-9DF5C468F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25" y="2011363"/>
            <a:ext cx="11585575" cy="4794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EEC57-F777-1318-BB17-F71E48B127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925" y="7004050"/>
            <a:ext cx="30226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2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FFBAEA-551E-4EE1-AAEE-558DBD7F1023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CE40C-F007-3507-F865-E73B4EEB1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9763" y="7004050"/>
            <a:ext cx="45339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2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740D2-8D99-93DD-60BA-A58C8BBCC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86900" y="7004050"/>
            <a:ext cx="302260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</a:defRPr>
            </a:lvl1pPr>
          </a:lstStyle>
          <a:p>
            <a:fld id="{E15E8E2B-6753-415D-9D73-E764232D7A07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2pPr>
      <a:lvl3pPr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3pPr>
      <a:lvl4pPr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4pPr>
      <a:lvl5pPr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0825" indent="-250825" algn="l" defTabSz="1006475" rtl="0" fontAlgn="base">
        <a:lnSpc>
          <a:spcPct val="90000"/>
        </a:lnSpc>
        <a:spcBef>
          <a:spcPts val="11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4063" indent="-250825" algn="l" defTabSz="1006475" rtl="0" fontAlgn="base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fontAlgn="base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125" indent="-250825" algn="l" defTabSz="1006475" rtl="0" fontAlgn="base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5363" indent="-250825" algn="l" defTabSz="1006475" rtl="0" fontAlgn="base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586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274329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778072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281815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43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486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4972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715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458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201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29944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h.edu.pl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video2events/home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2489722F-8956-CE62-7C72-C5350B1AE894}"/>
              </a:ext>
            </a:extLst>
          </p:cNvPr>
          <p:cNvSpPr>
            <a:spLocks/>
          </p:cNvSpPr>
          <p:nvPr/>
        </p:nvSpPr>
        <p:spPr bwMode="auto">
          <a:xfrm>
            <a:off x="1604076" y="2177036"/>
            <a:ext cx="977953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tIns="45720" rIns="45720" bIns="45720" anchor="t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l-PL" sz="3200" dirty="0" err="1">
                <a:latin typeface="Arial"/>
                <a:cs typeface="Arial"/>
              </a:rPr>
              <a:t>Evaluating</a:t>
            </a:r>
            <a:r>
              <a:rPr lang="pl-PL" sz="3200" dirty="0">
                <a:latin typeface="Arial"/>
                <a:cs typeface="Arial"/>
              </a:rPr>
              <a:t> </a:t>
            </a:r>
            <a:r>
              <a:rPr lang="pl-PL" sz="3200" dirty="0" err="1">
                <a:latin typeface="Arial"/>
                <a:cs typeface="Arial"/>
              </a:rPr>
              <a:t>Synthetic</a:t>
            </a:r>
            <a:r>
              <a:rPr lang="pl-PL" sz="3200" dirty="0">
                <a:latin typeface="Arial"/>
                <a:cs typeface="Arial"/>
              </a:rPr>
              <a:t> vs. Real </a:t>
            </a:r>
            <a:r>
              <a:rPr lang="pl-PL" sz="3200" dirty="0" err="1">
                <a:latin typeface="Arial"/>
                <a:cs typeface="Arial"/>
              </a:rPr>
              <a:t>Dynamic</a:t>
            </a:r>
            <a:r>
              <a:rPr lang="pl-PL" sz="3200" dirty="0">
                <a:latin typeface="Arial"/>
                <a:cs typeface="Arial"/>
              </a:rPr>
              <a:t> </a:t>
            </a:r>
            <a:r>
              <a:rPr lang="pl-PL" sz="3200" dirty="0" err="1">
                <a:latin typeface="Arial"/>
                <a:cs typeface="Arial"/>
              </a:rPr>
              <a:t>Vision</a:t>
            </a:r>
            <a:r>
              <a:rPr lang="pl-PL" sz="3200" dirty="0">
                <a:latin typeface="Arial"/>
                <a:cs typeface="Arial"/>
              </a:rPr>
              <a:t> Sensor Data for SNN-</a:t>
            </a:r>
            <a:r>
              <a:rPr lang="pl-PL" sz="3200" dirty="0" err="1">
                <a:latin typeface="Arial"/>
                <a:cs typeface="Arial"/>
              </a:rPr>
              <a:t>Based</a:t>
            </a:r>
            <a:r>
              <a:rPr lang="pl-PL" sz="3200" dirty="0">
                <a:latin typeface="Arial"/>
                <a:cs typeface="Arial"/>
              </a:rPr>
              <a:t> Object </a:t>
            </a:r>
            <a:r>
              <a:rPr lang="pl-PL" sz="3200" dirty="0" err="1">
                <a:latin typeface="Arial"/>
                <a:cs typeface="Arial"/>
              </a:rPr>
              <a:t>Classification</a:t>
            </a:r>
            <a:endParaRPr lang="en-US" dirty="0" err="1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B6170254-42B6-4B99-BA6E-8D077EA8C5EA}"/>
              </a:ext>
            </a:extLst>
          </p:cNvPr>
          <p:cNvSpPr>
            <a:spLocks/>
          </p:cNvSpPr>
          <p:nvPr/>
        </p:nvSpPr>
        <p:spPr bwMode="auto">
          <a:xfrm>
            <a:off x="6153800" y="6307353"/>
            <a:ext cx="11182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720" rIns="45720" bIns="45720" anchor="t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l-PL" altLang="pl-PL" sz="1600" dirty="0">
                <a:solidFill>
                  <a:srgbClr val="808080"/>
                </a:solidFill>
                <a:latin typeface="Arial"/>
                <a:cs typeface="Arial"/>
              </a:rPr>
              <a:t>03.04.2025</a:t>
            </a:r>
            <a:endParaRPr lang="pl-PL" dirty="0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EFA2908A-ACE2-81F9-74C7-3DD2C848B7F5}"/>
              </a:ext>
            </a:extLst>
          </p:cNvPr>
          <p:cNvSpPr>
            <a:spLocks/>
          </p:cNvSpPr>
          <p:nvPr/>
        </p:nvSpPr>
        <p:spPr bwMode="auto">
          <a:xfrm>
            <a:off x="3627006" y="5545531"/>
            <a:ext cx="6172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720" rIns="45720" bIns="45720" anchor="t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/>
            <a:r>
              <a:rPr lang="pl-PL" altLang="pl-PL" sz="1200" dirty="0">
                <a:solidFill>
                  <a:srgbClr val="00A200"/>
                </a:solidFill>
                <a:latin typeface="FagoNoBoldCE-Caps" charset="0"/>
                <a:cs typeface="Arial"/>
                <a:sym typeface="FagoNoBoldCE-Caps" charset="0"/>
              </a:rPr>
              <a:t>Akademia Górniczo-Hutnicza</a:t>
            </a:r>
            <a:r>
              <a:rPr lang="pl-PL" altLang="pl-PL" sz="1200" dirty="0">
                <a:latin typeface="FagoNoBoldCE-Caps" charset="0"/>
                <a:cs typeface="Arial"/>
                <a:sym typeface="FagoNoBoldCE-Caps" charset="0"/>
              </a:rPr>
              <a:t> </a:t>
            </a:r>
            <a:r>
              <a:rPr lang="pl-PL" altLang="pl-PL" sz="1200" dirty="0">
                <a:solidFill>
                  <a:srgbClr val="808080"/>
                </a:solidFill>
                <a:latin typeface="FagoNoBoldCE-Caps" charset="0"/>
                <a:cs typeface="Arial"/>
                <a:sym typeface="FagoNoBoldCE-Caps" charset="0"/>
              </a:rPr>
              <a:t>im. Stanisława Staszica w Krakowie</a:t>
            </a:r>
          </a:p>
          <a:p>
            <a:pPr algn="ctr" eaLnBrk="1"/>
            <a:r>
              <a:rPr lang="pl-PL" altLang="pl-PL" sz="1200" dirty="0">
                <a:solidFill>
                  <a:srgbClr val="808080"/>
                </a:solidFill>
                <a:latin typeface="FagoNoBoldCE-Caps" charset="0"/>
                <a:cs typeface="Arial"/>
                <a:sym typeface="FagoNoBoldCE-Caps" charset="0"/>
              </a:rPr>
              <a:t>AGH University of </a:t>
            </a:r>
            <a:r>
              <a:rPr lang="pl-PL" altLang="pl-PL" sz="1200" dirty="0" err="1">
                <a:solidFill>
                  <a:srgbClr val="808080"/>
                </a:solidFill>
                <a:latin typeface="FagoNoBoldCE-Caps" charset="0"/>
                <a:cs typeface="Arial"/>
                <a:sym typeface="FagoNoBoldCE-Caps" charset="0"/>
              </a:rPr>
              <a:t>Krakow</a:t>
            </a:r>
            <a:endParaRPr lang="pl-PL" altLang="pl-PL" sz="1200" dirty="0" err="1">
              <a:solidFill>
                <a:srgbClr val="808080"/>
              </a:solidFill>
              <a:latin typeface="FagoNoBoldCE-Caps" charset="0"/>
            </a:endParaRPr>
          </a:p>
        </p:txBody>
      </p:sp>
      <p:sp>
        <p:nvSpPr>
          <p:cNvPr id="3077" name="Prostokąt 2">
            <a:hlinkClick r:id="rId3"/>
            <a:extLst>
              <a:ext uri="{FF2B5EF4-FFF2-40B4-BE49-F238E27FC236}">
                <a16:creationId xmlns:a16="http://schemas.microsoft.com/office/drawing/2014/main" id="{FC6756C4-56CA-DB19-FB81-3E631EA5D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75" y="7018338"/>
            <a:ext cx="180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504AAF9-570F-ABB6-7B71-18B162B50271}"/>
              </a:ext>
            </a:extLst>
          </p:cNvPr>
          <p:cNvSpPr txBox="1"/>
          <p:nvPr/>
        </p:nvSpPr>
        <p:spPr>
          <a:xfrm>
            <a:off x="2244653" y="3446799"/>
            <a:ext cx="849153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>
                <a:latin typeface="Arial"/>
                <a:cs typeface="Arial"/>
              </a:rPr>
              <a:t>Mustafa Sakhai</a:t>
            </a:r>
            <a:r>
              <a:rPr lang="pl-PL" baseline="30000" dirty="0">
                <a:latin typeface="Arial"/>
                <a:cs typeface="Arial"/>
              </a:rPr>
              <a:t>1</a:t>
            </a:r>
            <a:r>
              <a:rPr lang="pl-PL" dirty="0">
                <a:latin typeface="Arial"/>
                <a:cs typeface="Arial"/>
              </a:rPr>
              <a:t>, </a:t>
            </a:r>
            <a:r>
              <a:rPr lang="pl-PL" dirty="0" err="1">
                <a:latin typeface="Arial"/>
                <a:cs typeface="Arial"/>
              </a:rPr>
              <a:t>Kaung</a:t>
            </a:r>
            <a:r>
              <a:rPr lang="pl-PL" dirty="0">
                <a:latin typeface="Arial"/>
                <a:cs typeface="Arial"/>
              </a:rPr>
              <a:t> Sithu</a:t>
            </a:r>
            <a:r>
              <a:rPr lang="pl-PL" baseline="30000" dirty="0">
                <a:latin typeface="Arial"/>
                <a:cs typeface="Arial"/>
              </a:rPr>
              <a:t>1</a:t>
            </a:r>
            <a:r>
              <a:rPr lang="pl-PL" dirty="0">
                <a:latin typeface="Arial"/>
                <a:cs typeface="Arial"/>
              </a:rPr>
              <a:t>, Min </a:t>
            </a:r>
            <a:r>
              <a:rPr lang="pl-PL" dirty="0" err="1">
                <a:latin typeface="Arial"/>
                <a:cs typeface="Arial"/>
              </a:rPr>
              <a:t>Khant</a:t>
            </a:r>
            <a:r>
              <a:rPr lang="pl-PL" dirty="0">
                <a:latin typeface="Arial"/>
                <a:cs typeface="Arial"/>
              </a:rPr>
              <a:t> </a:t>
            </a:r>
            <a:r>
              <a:rPr lang="pl-PL" dirty="0" err="1">
                <a:latin typeface="Arial"/>
                <a:cs typeface="Arial"/>
              </a:rPr>
              <a:t>Soe</a:t>
            </a:r>
            <a:r>
              <a:rPr lang="pl-PL" dirty="0">
                <a:latin typeface="Arial"/>
                <a:cs typeface="Arial"/>
              </a:rPr>
              <a:t> Oke</a:t>
            </a:r>
            <a:r>
              <a:rPr lang="pl-PL" baseline="30000" dirty="0">
                <a:latin typeface="Arial"/>
                <a:cs typeface="Arial"/>
              </a:rPr>
              <a:t>1</a:t>
            </a:r>
            <a:r>
              <a:rPr lang="pl-PL" dirty="0">
                <a:latin typeface="Arial"/>
                <a:cs typeface="Arial"/>
              </a:rPr>
              <a:t>, Szymon Mazurek</a:t>
            </a:r>
            <a:r>
              <a:rPr lang="pl-PL" baseline="30000" dirty="0">
                <a:latin typeface="Arial"/>
                <a:cs typeface="Arial"/>
              </a:rPr>
              <a:t>1,2</a:t>
            </a:r>
            <a:r>
              <a:rPr lang="pl-PL" dirty="0">
                <a:latin typeface="Arial"/>
                <a:cs typeface="Arial"/>
              </a:rPr>
              <a:t>, Maciej Wielgosz</a:t>
            </a:r>
            <a:r>
              <a:rPr lang="pl-PL" baseline="30000" dirty="0">
                <a:latin typeface="Arial"/>
                <a:cs typeface="Arial"/>
              </a:rPr>
              <a:t>1,2 </a:t>
            </a:r>
            <a:endParaRPr lang="en-US" dirty="0"/>
          </a:p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B96430F-57C9-6B59-C523-CD7E27F1333F}"/>
              </a:ext>
            </a:extLst>
          </p:cNvPr>
          <p:cNvSpPr txBox="1"/>
          <p:nvPr/>
        </p:nvSpPr>
        <p:spPr>
          <a:xfrm>
            <a:off x="2689105" y="4649412"/>
            <a:ext cx="761414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1800" baseline="30000" dirty="0">
                <a:latin typeface="Arial"/>
                <a:cs typeface="Arial"/>
              </a:rPr>
              <a:t>1 </a:t>
            </a:r>
            <a:r>
              <a:rPr lang="pl-PL" sz="1800" dirty="0">
                <a:latin typeface="Arial"/>
                <a:cs typeface="Arial"/>
              </a:rPr>
              <a:t>AGH University of </a:t>
            </a:r>
            <a:r>
              <a:rPr lang="pl-PL" sz="1800" err="1">
                <a:latin typeface="Arial"/>
                <a:cs typeface="Arial"/>
              </a:rPr>
              <a:t>Krakow</a:t>
            </a:r>
            <a:r>
              <a:rPr lang="pl-PL" sz="1800" dirty="0">
                <a:latin typeface="Arial"/>
                <a:cs typeface="Arial"/>
              </a:rPr>
              <a:t>, al. Mickiewicza 30, 30-059 Kraków, Poland</a:t>
            </a:r>
          </a:p>
          <a:p>
            <a:pPr algn="ctr"/>
            <a:r>
              <a:rPr lang="pl-PL" sz="1800" baseline="30000" dirty="0">
                <a:latin typeface="Arial"/>
                <a:cs typeface="Arial"/>
              </a:rPr>
              <a:t>2 </a:t>
            </a:r>
            <a:r>
              <a:rPr lang="pl-PL" sz="1800" dirty="0">
                <a:latin typeface="Arial"/>
                <a:cs typeface="Arial"/>
              </a:rPr>
              <a:t>ACC </a:t>
            </a:r>
            <a:r>
              <a:rPr lang="pl-PL" sz="1800" err="1">
                <a:latin typeface="Arial"/>
                <a:cs typeface="Arial"/>
              </a:rPr>
              <a:t>Cyfronet</a:t>
            </a:r>
            <a:r>
              <a:rPr lang="pl-PL" sz="1800" dirty="0">
                <a:latin typeface="Arial"/>
                <a:cs typeface="Arial"/>
              </a:rPr>
              <a:t> AGH, Nawojki 11, 30-059 Kraków, Poland</a:t>
            </a:r>
          </a:p>
        </p:txBody>
      </p:sp>
      <p:pic>
        <p:nvPicPr>
          <p:cNvPr id="4" name="Obraz 3" descr="Logo ACK Cyfronet AGH - ACK Cyfronet AGH">
            <a:extLst>
              <a:ext uri="{FF2B5EF4-FFF2-40B4-BE49-F238E27FC236}">
                <a16:creationId xmlns:a16="http://schemas.microsoft.com/office/drawing/2014/main" id="{3731D548-A408-A3E1-F16F-3DE58F5DB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061" y="211898"/>
            <a:ext cx="2274592" cy="12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220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BA44C-4419-2611-E9F2-CB8F04872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86DFF-A4D1-A5C2-0F2F-596ED5EF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432" y="537890"/>
            <a:ext cx="11585575" cy="1460500"/>
          </a:xfrm>
        </p:spPr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v2e: Output</a:t>
            </a:r>
            <a:endParaRPr lang="en-US" dirty="0"/>
          </a:p>
        </p:txBody>
      </p:sp>
      <p:pic>
        <p:nvPicPr>
          <p:cNvPr id="4" name="Picture 3" descr="v2e-tennis-example">
            <a:extLst>
              <a:ext uri="{FF2B5EF4-FFF2-40B4-BE49-F238E27FC236}">
                <a16:creationId xmlns:a16="http://schemas.microsoft.com/office/drawing/2014/main" id="{5FBE5381-E5CB-C1F9-2921-F43A9C759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196" y="1866764"/>
            <a:ext cx="6564048" cy="49328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2B1F35-2EC7-209E-EFAB-F7F19ADDDA7C}"/>
              </a:ext>
            </a:extLst>
          </p:cNvPr>
          <p:cNvSpPr txBox="1"/>
          <p:nvPr/>
        </p:nvSpPr>
        <p:spPr>
          <a:xfrm>
            <a:off x="3256004" y="6799598"/>
            <a:ext cx="69184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hlinkClick r:id="rId3"/>
              </a:rPr>
              <a:t>https://sites.google.com/view/video2events/home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9936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3C418C-8A0F-6064-C84A-75F9E8FB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238" y="544396"/>
            <a:ext cx="11585575" cy="1460500"/>
          </a:xfrm>
        </p:spPr>
        <p:txBody>
          <a:bodyPr/>
          <a:lstStyle/>
          <a:p>
            <a:r>
              <a:rPr lang="pl-PL" dirty="0" err="1">
                <a:ea typeface="Calibri Light"/>
                <a:cs typeface="Calibri Light"/>
              </a:rPr>
              <a:t>Experiments</a:t>
            </a:r>
            <a:r>
              <a:rPr lang="pl-PL" dirty="0">
                <a:ea typeface="Calibri Light"/>
                <a:cs typeface="Calibri Light"/>
              </a:rPr>
              <a:t> </a:t>
            </a:r>
            <a:r>
              <a:rPr lang="pl-PL" dirty="0" err="1">
                <a:ea typeface="Calibri Light"/>
                <a:cs typeface="Calibri Light"/>
              </a:rPr>
              <a:t>workflow</a:t>
            </a:r>
            <a:endParaRPr lang="en-US" dirty="0" err="1"/>
          </a:p>
        </p:txBody>
      </p:sp>
      <p:pic>
        <p:nvPicPr>
          <p:cNvPr id="9" name="Obraz 8" descr="Logo ACK Cyfronet AGH - ACK Cyfronet AGH">
            <a:extLst>
              <a:ext uri="{FF2B5EF4-FFF2-40B4-BE49-F238E27FC236}">
                <a16:creationId xmlns:a16="http://schemas.microsoft.com/office/drawing/2014/main" id="{E74187B6-860D-909C-93BD-1C8B5BACC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554" y="202139"/>
            <a:ext cx="1942662" cy="1072507"/>
          </a:xfrm>
          <a:prstGeom prst="rect">
            <a:avLst/>
          </a:prstGeom>
        </p:spPr>
      </p:pic>
      <p:pic>
        <p:nvPicPr>
          <p:cNvPr id="6" name="Picture 5" descr="A diagram of a flowchart&#10;&#10;AI-generated content may be incorrect.">
            <a:extLst>
              <a:ext uri="{FF2B5EF4-FFF2-40B4-BE49-F238E27FC236}">
                <a16:creationId xmlns:a16="http://schemas.microsoft.com/office/drawing/2014/main" id="{DA31BB59-C982-C342-B2D1-9CDDE2AB7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92" y="1491520"/>
            <a:ext cx="12083669" cy="540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57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9BD282-1D43-359B-BD24-8BCF9BC4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69" y="554095"/>
            <a:ext cx="11585575" cy="1460500"/>
          </a:xfrm>
        </p:spPr>
        <p:txBody>
          <a:bodyPr/>
          <a:lstStyle/>
          <a:p>
            <a:r>
              <a:rPr lang="pl-PL" dirty="0" err="1">
                <a:ea typeface="Calibri Light"/>
                <a:cs typeface="Calibri Light"/>
              </a:rPr>
              <a:t>Experiments</a:t>
            </a:r>
            <a:r>
              <a:rPr lang="pl-PL" dirty="0">
                <a:ea typeface="Calibri Light"/>
                <a:cs typeface="Calibri Light"/>
              </a:rPr>
              <a:t> </a:t>
            </a:r>
            <a:r>
              <a:rPr lang="pl-PL" dirty="0" err="1">
                <a:ea typeface="Calibri Light"/>
                <a:cs typeface="Calibri Light"/>
              </a:rPr>
              <a:t>resources</a:t>
            </a:r>
            <a:endParaRPr lang="pl-PL" dirty="0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054D16-7DFB-91D4-B96F-DBB418D38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pl-PL" dirty="0" err="1">
                <a:ea typeface="+mn-lt"/>
                <a:cs typeface="+mn-lt"/>
              </a:rPr>
              <a:t>Compute</a:t>
            </a:r>
            <a:r>
              <a:rPr lang="pl-PL" dirty="0">
                <a:ea typeface="+mn-lt"/>
                <a:cs typeface="+mn-lt"/>
              </a:rPr>
              <a:t> and Storage </a:t>
            </a:r>
            <a:r>
              <a:rPr lang="pl-PL" dirty="0" err="1">
                <a:ea typeface="+mn-lt"/>
                <a:cs typeface="+mn-lt"/>
              </a:rPr>
              <a:t>Resources</a:t>
            </a:r>
            <a:r>
              <a:rPr lang="pl-PL" dirty="0">
                <a:ea typeface="+mn-lt"/>
                <a:cs typeface="+mn-lt"/>
              </a:rPr>
              <a:t>: </a:t>
            </a:r>
            <a:r>
              <a:rPr lang="pl-PL" dirty="0" err="1">
                <a:ea typeface="+mn-lt"/>
                <a:cs typeface="+mn-lt"/>
              </a:rPr>
              <a:t>Experiments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were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carried</a:t>
            </a:r>
            <a:r>
              <a:rPr lang="pl-PL" dirty="0">
                <a:ea typeface="+mn-lt"/>
                <a:cs typeface="+mn-lt"/>
              </a:rPr>
              <a:t> out on </a:t>
            </a:r>
            <a:r>
              <a:rPr lang="pl-PL" b="1" dirty="0">
                <a:ea typeface="+mn-lt"/>
                <a:cs typeface="+mn-lt"/>
              </a:rPr>
              <a:t>NVIDIA A100 </a:t>
            </a:r>
            <a:r>
              <a:rPr lang="pl-PL" b="1" dirty="0" err="1">
                <a:ea typeface="+mn-lt"/>
                <a:cs typeface="+mn-lt"/>
              </a:rPr>
              <a:t>GPUs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within</a:t>
            </a:r>
            <a:r>
              <a:rPr lang="pl-PL" dirty="0">
                <a:ea typeface="+mn-lt"/>
                <a:cs typeface="+mn-lt"/>
              </a:rPr>
              <a:t> the </a:t>
            </a:r>
            <a:r>
              <a:rPr lang="pl-PL" dirty="0" err="1">
                <a:ea typeface="+mn-lt"/>
                <a:cs typeface="+mn-lt"/>
              </a:rPr>
              <a:t>PLGrid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infrastructure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dirty="0" err="1">
                <a:ea typeface="+mn-lt"/>
                <a:cs typeface="+mn-lt"/>
              </a:rPr>
              <a:t>optimizing</a:t>
            </a:r>
            <a:r>
              <a:rPr lang="pl-PL" dirty="0">
                <a:ea typeface="+mn-lt"/>
                <a:cs typeface="+mn-lt"/>
              </a:rPr>
              <a:t> event-</a:t>
            </a:r>
            <a:r>
              <a:rPr lang="pl-PL" dirty="0" err="1">
                <a:ea typeface="+mn-lt"/>
                <a:cs typeface="+mn-lt"/>
              </a:rPr>
              <a:t>driven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processing</a:t>
            </a:r>
            <a:r>
              <a:rPr lang="pl-PL" dirty="0">
                <a:ea typeface="+mn-lt"/>
                <a:cs typeface="+mn-lt"/>
              </a:rPr>
              <a:t>. </a:t>
            </a:r>
            <a:r>
              <a:rPr lang="pl-PL" dirty="0" err="1">
                <a:ea typeface="+mn-lt"/>
                <a:cs typeface="+mn-lt"/>
              </a:rPr>
              <a:t>Additionally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dirty="0" err="1">
                <a:ea typeface="+mn-lt"/>
                <a:cs typeface="+mn-lt"/>
              </a:rPr>
              <a:t>metric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evaluations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were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conducted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using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Cyfronet's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Athena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b="1" dirty="0" err="1">
                <a:ea typeface="+mn-lt"/>
                <a:cs typeface="+mn-lt"/>
              </a:rPr>
              <a:t>supercomputer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dirty="0" err="1">
                <a:ea typeface="+mn-lt"/>
                <a:cs typeface="+mn-lt"/>
              </a:rPr>
              <a:t>ensuring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robust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computational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support</a:t>
            </a:r>
            <a:r>
              <a:rPr lang="pl-PL" dirty="0">
                <a:ea typeface="+mn-lt"/>
                <a:cs typeface="+mn-lt"/>
              </a:rPr>
              <a:t>.</a:t>
            </a:r>
            <a:endParaRPr lang="pl-PL" dirty="0">
              <a:latin typeface="Calibri"/>
              <a:ea typeface="Calibri"/>
              <a:cs typeface="Calibri"/>
            </a:endParaRPr>
          </a:p>
          <a:p>
            <a:r>
              <a:rPr lang="pl-PL" dirty="0">
                <a:ea typeface="Calibri"/>
                <a:cs typeface="Calibri"/>
              </a:rPr>
              <a:t>v2e </a:t>
            </a:r>
            <a:r>
              <a:rPr lang="pl-PL" dirty="0" err="1">
                <a:ea typeface="Calibri"/>
                <a:cs typeface="Calibri"/>
              </a:rPr>
              <a:t>Tool</a:t>
            </a:r>
            <a:r>
              <a:rPr lang="pl-PL" dirty="0">
                <a:ea typeface="Calibri"/>
                <a:cs typeface="Calibri"/>
              </a:rPr>
              <a:t> (</a:t>
            </a:r>
            <a:r>
              <a:rPr lang="pl-PL" dirty="0">
                <a:ea typeface="+mn-lt"/>
                <a:cs typeface="+mn-lt"/>
              </a:rPr>
              <a:t>Video </a:t>
            </a:r>
            <a:r>
              <a:rPr lang="pl-PL" dirty="0" err="1">
                <a:ea typeface="+mn-lt"/>
                <a:cs typeface="+mn-lt"/>
              </a:rPr>
              <a:t>Frames</a:t>
            </a:r>
            <a:r>
              <a:rPr lang="pl-PL" dirty="0">
                <a:ea typeface="+mn-lt"/>
                <a:cs typeface="+mn-lt"/>
              </a:rPr>
              <a:t> to </a:t>
            </a:r>
            <a:r>
              <a:rPr lang="pl-PL" dirty="0" err="1">
                <a:ea typeface="+mn-lt"/>
                <a:cs typeface="+mn-lt"/>
              </a:rPr>
              <a:t>Realistic</a:t>
            </a:r>
            <a:r>
              <a:rPr lang="pl-PL" dirty="0">
                <a:ea typeface="+mn-lt"/>
                <a:cs typeface="+mn-lt"/>
              </a:rPr>
              <a:t> DVS </a:t>
            </a:r>
            <a:r>
              <a:rPr lang="pl-PL" dirty="0" err="1">
                <a:ea typeface="+mn-lt"/>
                <a:cs typeface="+mn-lt"/>
              </a:rPr>
              <a:t>Events</a:t>
            </a:r>
            <a:r>
              <a:rPr lang="pl-PL" dirty="0">
                <a:ea typeface="Calibri"/>
                <a:cs typeface="Calibri"/>
              </a:rPr>
              <a:t>): to </a:t>
            </a:r>
            <a:r>
              <a:rPr lang="pl-PL" dirty="0" err="1">
                <a:ea typeface="Calibri"/>
                <a:cs typeface="Calibri"/>
              </a:rPr>
              <a:t>convert</a:t>
            </a:r>
            <a:r>
              <a:rPr lang="pl-PL" dirty="0">
                <a:ea typeface="Calibri"/>
                <a:cs typeface="Calibri"/>
              </a:rPr>
              <a:t> from RGB to DVS.</a:t>
            </a:r>
          </a:p>
          <a:p>
            <a:r>
              <a:rPr lang="pl-PL" dirty="0" err="1">
                <a:ea typeface="Calibri"/>
                <a:cs typeface="Calibri"/>
              </a:rPr>
              <a:t>jAER</a:t>
            </a:r>
            <a:r>
              <a:rPr lang="pl-PL" dirty="0">
                <a:ea typeface="Calibri"/>
                <a:cs typeface="Calibri"/>
              </a:rPr>
              <a:t> software (</a:t>
            </a:r>
            <a:r>
              <a:rPr lang="pl-PL" dirty="0">
                <a:ea typeface="+mn-lt"/>
                <a:cs typeface="+mn-lt"/>
              </a:rPr>
              <a:t>Java </a:t>
            </a:r>
            <a:r>
              <a:rPr lang="pl-PL" dirty="0" err="1">
                <a:ea typeface="+mn-lt"/>
                <a:cs typeface="+mn-lt"/>
              </a:rPr>
              <a:t>Address</a:t>
            </a:r>
            <a:r>
              <a:rPr lang="pl-PL" dirty="0">
                <a:ea typeface="+mn-lt"/>
                <a:cs typeface="+mn-lt"/>
              </a:rPr>
              <a:t>-Event </a:t>
            </a:r>
            <a:r>
              <a:rPr lang="pl-PL" dirty="0" err="1">
                <a:ea typeface="+mn-lt"/>
                <a:cs typeface="+mn-lt"/>
              </a:rPr>
              <a:t>Representation</a:t>
            </a:r>
            <a:r>
              <a:rPr lang="pl-PL" dirty="0">
                <a:ea typeface="+mn-lt"/>
                <a:cs typeface="+mn-lt"/>
              </a:rPr>
              <a:t>) and </a:t>
            </a:r>
            <a:r>
              <a:rPr lang="pl-PL" dirty="0" err="1">
                <a:ea typeface="+mn-lt"/>
                <a:cs typeface="+mn-lt"/>
              </a:rPr>
              <a:t>Python</a:t>
            </a:r>
            <a:r>
              <a:rPr lang="pl-PL" dirty="0">
                <a:ea typeface="+mn-lt"/>
                <a:cs typeface="+mn-lt"/>
              </a:rPr>
              <a:t> (dv &amp; </a:t>
            </a:r>
            <a:r>
              <a:rPr lang="pl-PL" dirty="0" err="1">
                <a:ea typeface="+mn-lt"/>
                <a:cs typeface="+mn-lt"/>
              </a:rPr>
              <a:t>aedat</a:t>
            </a:r>
            <a:r>
              <a:rPr lang="pl-PL" dirty="0">
                <a:ea typeface="+mn-lt"/>
                <a:cs typeface="+mn-lt"/>
              </a:rPr>
              <a:t>) to </a:t>
            </a:r>
            <a:r>
              <a:rPr lang="pl-PL" dirty="0" err="1">
                <a:ea typeface="+mn-lt"/>
                <a:cs typeface="+mn-lt"/>
              </a:rPr>
              <a:t>parse</a:t>
            </a:r>
            <a:r>
              <a:rPr lang="pl-PL" dirty="0">
                <a:ea typeface="+mn-lt"/>
                <a:cs typeface="+mn-lt"/>
              </a:rPr>
              <a:t> DVS </a:t>
            </a:r>
            <a:r>
              <a:rPr lang="pl-PL" dirty="0" err="1">
                <a:ea typeface="+mn-lt"/>
                <a:cs typeface="+mn-lt"/>
              </a:rPr>
              <a:t>events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files</a:t>
            </a:r>
            <a:r>
              <a:rPr lang="pl-PL" dirty="0">
                <a:ea typeface="+mn-lt"/>
                <a:cs typeface="+mn-lt"/>
              </a:rPr>
              <a:t>.</a:t>
            </a:r>
          </a:p>
          <a:p>
            <a:r>
              <a:rPr lang="pl-PL" dirty="0" err="1">
                <a:ea typeface="+mn-lt"/>
                <a:cs typeface="+mn-lt"/>
              </a:rPr>
              <a:t>Algorithm</a:t>
            </a:r>
            <a:r>
              <a:rPr lang="pl-PL" dirty="0">
                <a:ea typeface="+mn-lt"/>
                <a:cs typeface="+mn-lt"/>
              </a:rPr>
              <a:t>: We </a:t>
            </a:r>
            <a:r>
              <a:rPr lang="pl-PL" dirty="0" err="1">
                <a:ea typeface="+mn-lt"/>
                <a:cs typeface="+mn-lt"/>
              </a:rPr>
              <a:t>implemented</a:t>
            </a:r>
            <a:r>
              <a:rPr lang="pl-PL" dirty="0">
                <a:ea typeface="+mn-lt"/>
                <a:cs typeface="+mn-lt"/>
              </a:rPr>
              <a:t> a </a:t>
            </a:r>
            <a:r>
              <a:rPr lang="pl-PL" dirty="0" err="1">
                <a:ea typeface="+mn-lt"/>
                <a:cs typeface="+mn-lt"/>
              </a:rPr>
              <a:t>Spiking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Neural</a:t>
            </a:r>
            <a:r>
              <a:rPr lang="pl-PL" dirty="0">
                <a:ea typeface="+mn-lt"/>
                <a:cs typeface="+mn-lt"/>
              </a:rPr>
              <a:t> Network (SNN) model for </a:t>
            </a:r>
            <a:r>
              <a:rPr lang="pl-PL" dirty="0" err="1">
                <a:ea typeface="+mn-lt"/>
                <a:cs typeface="+mn-lt"/>
              </a:rPr>
              <a:t>object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detection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dirty="0" err="1">
                <a:ea typeface="+mn-lt"/>
                <a:cs typeface="+mn-lt"/>
              </a:rPr>
              <a:t>utilizing</a:t>
            </a:r>
            <a:r>
              <a:rPr lang="pl-PL" dirty="0">
                <a:ea typeface="+mn-lt"/>
                <a:cs typeface="+mn-lt"/>
              </a:rPr>
              <a:t> event-</a:t>
            </a:r>
            <a:r>
              <a:rPr lang="pl-PL" dirty="0" err="1">
                <a:ea typeface="+mn-lt"/>
                <a:cs typeface="+mn-lt"/>
              </a:rPr>
              <a:t>driven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computations</a:t>
            </a:r>
            <a:r>
              <a:rPr lang="pl-PL" dirty="0">
                <a:ea typeface="+mn-lt"/>
                <a:cs typeface="+mn-lt"/>
              </a:rPr>
              <a:t> to </a:t>
            </a:r>
            <a:r>
              <a:rPr lang="pl-PL" dirty="0" err="1">
                <a:ea typeface="+mn-lt"/>
                <a:cs typeface="+mn-lt"/>
              </a:rPr>
              <a:t>enhance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efficiency</a:t>
            </a:r>
            <a:r>
              <a:rPr lang="pl-PL" dirty="0">
                <a:ea typeface="+mn-lt"/>
                <a:cs typeface="+mn-lt"/>
              </a:rPr>
              <a:t>.</a:t>
            </a:r>
          </a:p>
        </p:txBody>
      </p:sp>
      <p:pic>
        <p:nvPicPr>
          <p:cNvPr id="5" name="Obraz 4" descr="Logo ACK Cyfronet AGH - ACK Cyfronet AGH">
            <a:extLst>
              <a:ext uri="{FF2B5EF4-FFF2-40B4-BE49-F238E27FC236}">
                <a16:creationId xmlns:a16="http://schemas.microsoft.com/office/drawing/2014/main" id="{3CC43575-BF32-B29F-9C3A-A4D3B9F92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554" y="202139"/>
            <a:ext cx="1942662" cy="107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21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F11F08-45C1-439B-6517-C5D1159D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1053317"/>
            <a:ext cx="11585575" cy="1460500"/>
          </a:xfrm>
        </p:spPr>
        <p:txBody>
          <a:bodyPr/>
          <a:lstStyle/>
          <a:p>
            <a:r>
              <a:rPr lang="pl-PL" dirty="0" err="1">
                <a:ea typeface="Calibri Light"/>
                <a:cs typeface="Calibri Light"/>
              </a:rPr>
              <a:t>Results</a:t>
            </a:r>
            <a:endParaRPr lang="pl-PL" dirty="0" err="1"/>
          </a:p>
        </p:txBody>
      </p:sp>
      <p:pic>
        <p:nvPicPr>
          <p:cNvPr id="4" name="Obraz 3" descr="Logo ACK Cyfronet AGH - ACK Cyfronet AGH">
            <a:extLst>
              <a:ext uri="{FF2B5EF4-FFF2-40B4-BE49-F238E27FC236}">
                <a16:creationId xmlns:a16="http://schemas.microsoft.com/office/drawing/2014/main" id="{0A7A27BE-240F-E2A8-7B1F-007152DF7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554" y="202139"/>
            <a:ext cx="1942662" cy="1072507"/>
          </a:xfrm>
          <a:prstGeom prst="rect">
            <a:avLst/>
          </a:prstGeom>
        </p:spPr>
      </p:pic>
      <p:pic>
        <p:nvPicPr>
          <p:cNvPr id="11" name="Picture 10" descr="A table with text and numbers&#10;&#10;AI-generated content may be incorrect.">
            <a:extLst>
              <a:ext uri="{FF2B5EF4-FFF2-40B4-BE49-F238E27FC236}">
                <a16:creationId xmlns:a16="http://schemas.microsoft.com/office/drawing/2014/main" id="{D12E0A30-7E61-E059-1570-F796B7515D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6" t="2674" r="36" b="-535"/>
          <a:stretch/>
        </p:blipFill>
        <p:spPr>
          <a:xfrm>
            <a:off x="924378" y="2513697"/>
            <a:ext cx="11584822" cy="25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13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A1C8AC-56C4-EF32-F73C-00338181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557474"/>
            <a:ext cx="11585575" cy="1460500"/>
          </a:xfrm>
        </p:spPr>
        <p:txBody>
          <a:bodyPr/>
          <a:lstStyle/>
          <a:p>
            <a:r>
              <a:rPr lang="pl-PL" dirty="0" err="1">
                <a:ea typeface="Calibri Light"/>
                <a:cs typeface="Calibri Light"/>
              </a:rPr>
              <a:t>Conclusions</a:t>
            </a:r>
            <a:r>
              <a:rPr lang="pl-PL" dirty="0">
                <a:ea typeface="Calibri Light"/>
                <a:cs typeface="Calibri Light"/>
              </a:rPr>
              <a:t> and </a:t>
            </a:r>
            <a:r>
              <a:rPr lang="pl-PL" dirty="0" err="1">
                <a:ea typeface="Calibri Light"/>
                <a:cs typeface="Calibri Light"/>
              </a:rPr>
              <a:t>future</a:t>
            </a:r>
            <a:r>
              <a:rPr lang="pl-PL" dirty="0">
                <a:ea typeface="Calibri Light"/>
                <a:cs typeface="Calibri Light"/>
              </a:rPr>
              <a:t> </a:t>
            </a:r>
            <a:r>
              <a:rPr lang="pl-PL" dirty="0" err="1">
                <a:ea typeface="Calibri Light"/>
                <a:cs typeface="Calibri Light"/>
              </a:rPr>
              <a:t>work</a:t>
            </a:r>
            <a:endParaRPr lang="pl-PL" dirty="0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1C7891-2E6E-959C-2710-3E7BFD517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5" y="2011363"/>
            <a:ext cx="12124045" cy="366981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pl-PL" err="1">
                <a:ea typeface="+mn-lt"/>
                <a:cs typeface="+mn-lt"/>
              </a:rPr>
              <a:t>Synthetic</a:t>
            </a:r>
            <a:r>
              <a:rPr lang="pl-PL" dirty="0">
                <a:ea typeface="+mn-lt"/>
                <a:cs typeface="+mn-lt"/>
              </a:rPr>
              <a:t> DVS </a:t>
            </a:r>
            <a:r>
              <a:rPr lang="pl-PL" err="1">
                <a:ea typeface="+mn-lt"/>
                <a:cs typeface="+mn-lt"/>
              </a:rPr>
              <a:t>demonstrated</a:t>
            </a:r>
            <a:r>
              <a:rPr lang="pl-PL" dirty="0">
                <a:ea typeface="+mn-lt"/>
                <a:cs typeface="+mn-lt"/>
              </a:rPr>
              <a:t> a resolution </a:t>
            </a:r>
            <a:r>
              <a:rPr lang="pl-PL" err="1">
                <a:ea typeface="+mn-lt"/>
                <a:cs typeface="+mn-lt"/>
              </a:rPr>
              <a:t>very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close</a:t>
            </a:r>
            <a:r>
              <a:rPr lang="pl-PL" dirty="0">
                <a:ea typeface="+mn-lt"/>
                <a:cs typeface="+mn-lt"/>
              </a:rPr>
              <a:t> to </a:t>
            </a:r>
            <a:r>
              <a:rPr lang="pl-PL" err="1">
                <a:ea typeface="+mn-lt"/>
                <a:cs typeface="+mn-lt"/>
              </a:rPr>
              <a:t>that</a:t>
            </a:r>
            <a:r>
              <a:rPr lang="pl-PL" dirty="0">
                <a:ea typeface="+mn-lt"/>
                <a:cs typeface="+mn-lt"/>
              </a:rPr>
              <a:t> of real DVS </a:t>
            </a:r>
            <a:r>
              <a:rPr lang="pl-PL" err="1">
                <a:ea typeface="+mn-lt"/>
                <a:cs typeface="+mn-lt"/>
              </a:rPr>
              <a:t>events</a:t>
            </a:r>
            <a:r>
              <a:rPr lang="pl-PL" dirty="0">
                <a:ea typeface="+mn-lt"/>
                <a:cs typeface="+mn-lt"/>
              </a:rPr>
              <a:t>.</a:t>
            </a:r>
            <a:endParaRPr lang="en-US"/>
          </a:p>
          <a:p>
            <a:pPr>
              <a:lnSpc>
                <a:spcPct val="120000"/>
              </a:lnSpc>
            </a:pPr>
            <a:r>
              <a:rPr lang="pl-PL" dirty="0">
                <a:ea typeface="+mn-lt"/>
                <a:cs typeface="+mn-lt"/>
              </a:rPr>
              <a:t>AEDAT 4.0 </a:t>
            </a:r>
            <a:r>
              <a:rPr lang="pl-PL" dirty="0" err="1">
                <a:ea typeface="+mn-lt"/>
                <a:cs typeface="+mn-lt"/>
              </a:rPr>
              <a:t>demonstrated</a:t>
            </a:r>
            <a:r>
              <a:rPr lang="pl-PL" dirty="0">
                <a:ea typeface="+mn-lt"/>
                <a:cs typeface="+mn-lt"/>
              </a:rPr>
              <a:t> superior </a:t>
            </a:r>
            <a:r>
              <a:rPr lang="pl-PL" dirty="0" err="1">
                <a:ea typeface="+mn-lt"/>
                <a:cs typeface="+mn-lt"/>
              </a:rPr>
              <a:t>temporal</a:t>
            </a:r>
            <a:r>
              <a:rPr lang="pl-PL" dirty="0">
                <a:ea typeface="+mn-lt"/>
                <a:cs typeface="+mn-lt"/>
              </a:rPr>
              <a:t> precision and </a:t>
            </a:r>
            <a:r>
              <a:rPr lang="pl-PL" dirty="0" err="1">
                <a:ea typeface="+mn-lt"/>
                <a:cs typeface="+mn-lt"/>
              </a:rPr>
              <a:t>polarity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accuracy</a:t>
            </a:r>
            <a:r>
              <a:rPr lang="pl-PL" dirty="0">
                <a:ea typeface="+mn-lt"/>
                <a:cs typeface="+mn-lt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pl-PL" err="1">
                <a:ea typeface="+mn-lt"/>
                <a:cs typeface="+mn-lt"/>
              </a:rPr>
              <a:t>Improve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synthetic</a:t>
            </a:r>
            <a:r>
              <a:rPr lang="pl-PL" dirty="0">
                <a:ea typeface="+mn-lt"/>
                <a:cs typeface="+mn-lt"/>
              </a:rPr>
              <a:t> data </a:t>
            </a:r>
            <a:r>
              <a:rPr lang="pl-PL" err="1">
                <a:ea typeface="+mn-lt"/>
                <a:cs typeface="+mn-lt"/>
              </a:rPr>
              <a:t>generation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pipelines</a:t>
            </a:r>
            <a:r>
              <a:rPr lang="pl-PL" dirty="0">
                <a:ea typeface="+mn-lt"/>
                <a:cs typeface="+mn-lt"/>
              </a:rPr>
              <a:t> to </a:t>
            </a:r>
            <a:r>
              <a:rPr lang="pl-PL" err="1">
                <a:ea typeface="+mn-lt"/>
                <a:cs typeface="+mn-lt"/>
              </a:rPr>
              <a:t>address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noise</a:t>
            </a:r>
            <a:r>
              <a:rPr lang="pl-PL" dirty="0">
                <a:ea typeface="+mn-lt"/>
                <a:cs typeface="+mn-lt"/>
              </a:rPr>
              <a:t> and </a:t>
            </a:r>
            <a:r>
              <a:rPr lang="pl-PL" err="1">
                <a:ea typeface="+mn-lt"/>
                <a:cs typeface="+mn-lt"/>
              </a:rPr>
              <a:t>enhance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polarity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accuracy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err="1">
                <a:ea typeface="+mn-lt"/>
                <a:cs typeface="+mn-lt"/>
              </a:rPr>
              <a:t>ensuring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more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reliable</a:t>
            </a:r>
            <a:r>
              <a:rPr lang="pl-PL" dirty="0">
                <a:ea typeface="+mn-lt"/>
                <a:cs typeface="+mn-lt"/>
              </a:rPr>
              <a:t> event-</a:t>
            </a:r>
            <a:r>
              <a:rPr lang="pl-PL" err="1">
                <a:ea typeface="+mn-lt"/>
                <a:cs typeface="+mn-lt"/>
              </a:rPr>
              <a:t>based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err="1">
                <a:ea typeface="+mn-lt"/>
                <a:cs typeface="+mn-lt"/>
              </a:rPr>
              <a:t>datasets</a:t>
            </a:r>
            <a:r>
              <a:rPr lang="pl-PL" dirty="0">
                <a:ea typeface="+mn-lt"/>
                <a:cs typeface="+mn-lt"/>
              </a:rPr>
              <a:t>.</a:t>
            </a:r>
            <a:endParaRPr lang="pl-PL">
              <a:ea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pl-PL" dirty="0" err="1">
                <a:ea typeface="+mn-lt"/>
                <a:cs typeface="+mn-lt"/>
              </a:rPr>
              <a:t>Explore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hybrid</a:t>
            </a:r>
            <a:r>
              <a:rPr lang="pl-PL" dirty="0">
                <a:ea typeface="+mn-lt"/>
                <a:cs typeface="+mn-lt"/>
              </a:rPr>
              <a:t> DVS-RGB </a:t>
            </a:r>
            <a:r>
              <a:rPr lang="pl-PL" dirty="0" err="1">
                <a:ea typeface="+mn-lt"/>
                <a:cs typeface="+mn-lt"/>
              </a:rPr>
              <a:t>systems</a:t>
            </a:r>
            <a:r>
              <a:rPr lang="pl-PL" dirty="0">
                <a:ea typeface="+mn-lt"/>
                <a:cs typeface="+mn-lt"/>
              </a:rPr>
              <a:t> to </a:t>
            </a:r>
            <a:r>
              <a:rPr lang="pl-PL" dirty="0" err="1">
                <a:ea typeface="+mn-lt"/>
                <a:cs typeface="+mn-lt"/>
              </a:rPr>
              <a:t>combine</a:t>
            </a:r>
            <a:r>
              <a:rPr lang="pl-PL" dirty="0">
                <a:ea typeface="+mn-lt"/>
                <a:cs typeface="+mn-lt"/>
              </a:rPr>
              <a:t> the </a:t>
            </a:r>
            <a:r>
              <a:rPr lang="pl-PL" dirty="0" err="1">
                <a:ea typeface="+mn-lt"/>
                <a:cs typeface="+mn-lt"/>
              </a:rPr>
              <a:t>temporal</a:t>
            </a:r>
            <a:r>
              <a:rPr lang="pl-PL" dirty="0">
                <a:ea typeface="+mn-lt"/>
                <a:cs typeface="+mn-lt"/>
              </a:rPr>
              <a:t> precision of DVS with the </a:t>
            </a:r>
            <a:r>
              <a:rPr lang="pl-PL" dirty="0" err="1">
                <a:ea typeface="+mn-lt"/>
                <a:cs typeface="+mn-lt"/>
              </a:rPr>
              <a:t>spatial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detail</a:t>
            </a:r>
            <a:r>
              <a:rPr lang="pl-PL" dirty="0">
                <a:ea typeface="+mn-lt"/>
                <a:cs typeface="+mn-lt"/>
              </a:rPr>
              <a:t> of RGB data, </a:t>
            </a:r>
            <a:r>
              <a:rPr lang="pl-PL" dirty="0" err="1">
                <a:ea typeface="+mn-lt"/>
                <a:cs typeface="+mn-lt"/>
              </a:rPr>
              <a:t>enabling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robust</a:t>
            </a:r>
            <a:r>
              <a:rPr lang="pl-PL" dirty="0">
                <a:ea typeface="+mn-lt"/>
                <a:cs typeface="+mn-lt"/>
              </a:rPr>
              <a:t> performance </a:t>
            </a:r>
            <a:r>
              <a:rPr lang="pl-PL" dirty="0" err="1">
                <a:ea typeface="+mn-lt"/>
                <a:cs typeface="+mn-lt"/>
              </a:rPr>
              <a:t>across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diverse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scenarios</a:t>
            </a:r>
            <a:r>
              <a:rPr lang="pl-PL" dirty="0">
                <a:ea typeface="+mn-lt"/>
                <a:cs typeface="+mn-lt"/>
              </a:rPr>
              <a:t>.</a:t>
            </a:r>
            <a:endParaRPr lang="pl-PL" dirty="0">
              <a:ea typeface="Calibri"/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endParaRPr lang="pl-PL" sz="2400" dirty="0">
              <a:ea typeface="+mn-lt"/>
              <a:cs typeface="+mn-lt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EF9D642-F176-441A-A54C-CBF73EAD1CAC}"/>
              </a:ext>
            </a:extLst>
          </p:cNvPr>
          <p:cNvSpPr txBox="1"/>
          <p:nvPr/>
        </p:nvSpPr>
        <p:spPr>
          <a:xfrm>
            <a:off x="936616" y="5835773"/>
            <a:ext cx="1212266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dirty="0" err="1">
                <a:latin typeface="Arial"/>
                <a:cs typeface="Arial"/>
              </a:rPr>
              <a:t>This</a:t>
            </a:r>
            <a:r>
              <a:rPr lang="pl-PL" sz="2000" dirty="0">
                <a:latin typeface="Arial"/>
                <a:cs typeface="Arial"/>
              </a:rPr>
              <a:t> </a:t>
            </a:r>
            <a:r>
              <a:rPr lang="pl-PL" sz="2000" dirty="0" err="1">
                <a:latin typeface="Arial"/>
                <a:cs typeface="Arial"/>
              </a:rPr>
              <a:t>research</a:t>
            </a:r>
            <a:r>
              <a:rPr lang="pl-PL" sz="2000" dirty="0">
                <a:latin typeface="Arial"/>
                <a:cs typeface="Arial"/>
              </a:rPr>
              <a:t> was </a:t>
            </a:r>
            <a:r>
              <a:rPr lang="pl-PL" sz="2000" dirty="0" err="1">
                <a:latin typeface="Arial"/>
                <a:cs typeface="Arial"/>
              </a:rPr>
              <a:t>supported</a:t>
            </a:r>
            <a:r>
              <a:rPr lang="pl-PL" sz="2000" dirty="0">
                <a:latin typeface="Arial"/>
                <a:cs typeface="Arial"/>
              </a:rPr>
              <a:t> by the </a:t>
            </a:r>
            <a:r>
              <a:rPr lang="pl-PL" sz="2000" dirty="0" err="1">
                <a:latin typeface="Arial"/>
                <a:cs typeface="Arial"/>
              </a:rPr>
              <a:t>PLGrid</a:t>
            </a:r>
            <a:r>
              <a:rPr lang="pl-PL" sz="2000" dirty="0">
                <a:latin typeface="Arial"/>
                <a:cs typeface="Arial"/>
              </a:rPr>
              <a:t> </a:t>
            </a:r>
            <a:r>
              <a:rPr lang="pl-PL" sz="2000" dirty="0" err="1">
                <a:latin typeface="Arial"/>
                <a:cs typeface="Arial"/>
              </a:rPr>
              <a:t>infrastructure</a:t>
            </a:r>
            <a:r>
              <a:rPr lang="pl-PL" sz="2000" dirty="0">
                <a:latin typeface="Arial"/>
                <a:cs typeface="Arial"/>
              </a:rPr>
              <a:t> on the </a:t>
            </a:r>
            <a:r>
              <a:rPr lang="pl-PL" sz="2000" dirty="0" err="1">
                <a:latin typeface="Arial"/>
                <a:cs typeface="Arial"/>
              </a:rPr>
              <a:t>Athena</a:t>
            </a:r>
            <a:r>
              <a:rPr lang="pl-PL" sz="2000" dirty="0">
                <a:latin typeface="Arial"/>
                <a:cs typeface="Arial"/>
              </a:rPr>
              <a:t> </a:t>
            </a:r>
            <a:r>
              <a:rPr lang="pl-PL" sz="2000" dirty="0" err="1">
                <a:latin typeface="Arial"/>
                <a:cs typeface="Arial"/>
              </a:rPr>
              <a:t>computer</a:t>
            </a:r>
            <a:r>
              <a:rPr lang="pl-PL" sz="2000" dirty="0">
                <a:latin typeface="Arial"/>
                <a:cs typeface="Arial"/>
              </a:rPr>
              <a:t> </a:t>
            </a:r>
            <a:r>
              <a:rPr lang="pl-PL" sz="2000" dirty="0" err="1">
                <a:latin typeface="Arial"/>
                <a:cs typeface="Arial"/>
              </a:rPr>
              <a:t>cluster</a:t>
            </a:r>
            <a:r>
              <a:rPr lang="pl-PL" sz="2000" dirty="0">
                <a:latin typeface="Arial"/>
                <a:cs typeface="Arial"/>
              </a:rPr>
              <a:t>, </a:t>
            </a:r>
            <a:r>
              <a:rPr lang="pl-PL" sz="2000" dirty="0" err="1">
                <a:latin typeface="Arial"/>
                <a:cs typeface="Arial"/>
              </a:rPr>
              <a:t>under</a:t>
            </a:r>
            <a:r>
              <a:rPr lang="pl-PL" sz="2000" dirty="0">
                <a:latin typeface="Arial"/>
                <a:cs typeface="Arial"/>
              </a:rPr>
              <a:t> </a:t>
            </a:r>
            <a:r>
              <a:rPr lang="pl-PL" sz="2000" dirty="0" err="1">
                <a:latin typeface="Arial"/>
                <a:cs typeface="Arial"/>
              </a:rPr>
              <a:t>grants</a:t>
            </a:r>
            <a:r>
              <a:rPr lang="pl-PL" sz="2000" dirty="0">
                <a:latin typeface="Arial"/>
                <a:cs typeface="Arial"/>
              </a:rPr>
              <a:t> PLG/2024/017775 and plgdyplomanci6.</a:t>
            </a:r>
            <a:endParaRPr lang="pl-PL" sz="2000" dirty="0"/>
          </a:p>
        </p:txBody>
      </p:sp>
      <p:pic>
        <p:nvPicPr>
          <p:cNvPr id="6" name="Obraz 5" descr="Logo ACK Cyfronet AGH - ACK Cyfronet AGH">
            <a:extLst>
              <a:ext uri="{FF2B5EF4-FFF2-40B4-BE49-F238E27FC236}">
                <a16:creationId xmlns:a16="http://schemas.microsoft.com/office/drawing/2014/main" id="{ECCA5077-F8E2-1A01-9D94-F6A339D83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554" y="202139"/>
            <a:ext cx="1942662" cy="107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6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F92735-CD23-A7E4-F3CB-AE3EDE389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663" y="2862466"/>
            <a:ext cx="3189685" cy="1480025"/>
          </a:xfrm>
        </p:spPr>
        <p:txBody>
          <a:bodyPr/>
          <a:lstStyle/>
          <a:p>
            <a:r>
              <a:rPr lang="pl-PL" dirty="0" err="1">
                <a:cs typeface="Calibri Light"/>
              </a:rPr>
              <a:t>Thank</a:t>
            </a:r>
            <a:r>
              <a:rPr lang="pl-PL" dirty="0">
                <a:cs typeface="Calibri Light"/>
              </a:rPr>
              <a:t> </a:t>
            </a:r>
            <a:r>
              <a:rPr lang="pl-PL" dirty="0" err="1">
                <a:cs typeface="Calibri Light"/>
              </a:rPr>
              <a:t>you</a:t>
            </a:r>
            <a:r>
              <a:rPr lang="pl-PL" dirty="0">
                <a:cs typeface="Calibri Light"/>
              </a:rPr>
              <a:t>!</a:t>
            </a:r>
            <a:endParaRPr lang="pl-P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FDBABA-A687-058D-1E1F-57990AB1CAB9}"/>
              </a:ext>
            </a:extLst>
          </p:cNvPr>
          <p:cNvSpPr txBox="1"/>
          <p:nvPr/>
        </p:nvSpPr>
        <p:spPr>
          <a:xfrm>
            <a:off x="4011767" y="4338564"/>
            <a:ext cx="5404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Mustafa </a:t>
            </a:r>
            <a:r>
              <a:rPr lang="en-US" sz="1600" dirty="0" err="1">
                <a:latin typeface="Arial"/>
                <a:cs typeface="Arial"/>
              </a:rPr>
              <a:t>Sakhai</a:t>
            </a:r>
            <a:r>
              <a:rPr lang="en-US" sz="1600" dirty="0">
                <a:latin typeface="Arial"/>
                <a:cs typeface="Arial"/>
              </a:rPr>
              <a:t> | msakhai@agh.edu.pl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7950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633BF3-07C4-4D30-B1FA-8D8D5D65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557474"/>
            <a:ext cx="11585575" cy="1460500"/>
          </a:xfrm>
        </p:spPr>
        <p:txBody>
          <a:bodyPr/>
          <a:lstStyle/>
          <a:p>
            <a:r>
              <a:rPr lang="pl-PL" dirty="0">
                <a:ea typeface="+mj-lt"/>
                <a:cs typeface="+mj-lt"/>
              </a:rPr>
              <a:t>Problem Statement 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A0EB23-4B1B-E500-51EE-9E1AEA4B7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ea typeface="Calibri"/>
                <a:cs typeface="Calibri"/>
              </a:rPr>
              <a:t>In </a:t>
            </a:r>
            <a:r>
              <a:rPr lang="pl-PL" dirty="0" err="1">
                <a:ea typeface="Calibri"/>
                <a:cs typeface="Calibri"/>
              </a:rPr>
              <a:t>Autonomus</a:t>
            </a:r>
            <a:r>
              <a:rPr lang="pl-PL" dirty="0">
                <a:ea typeface="Calibri"/>
                <a:cs typeface="Calibri"/>
              </a:rPr>
              <a:t> </a:t>
            </a:r>
            <a:r>
              <a:rPr lang="pl-PL" dirty="0" err="1">
                <a:ea typeface="Calibri"/>
                <a:cs typeface="Calibri"/>
              </a:rPr>
              <a:t>driving</a:t>
            </a:r>
            <a:r>
              <a:rPr lang="pl-PL" dirty="0">
                <a:ea typeface="Calibri"/>
                <a:cs typeface="Calibri"/>
              </a:rPr>
              <a:t> the </a:t>
            </a:r>
            <a:r>
              <a:rPr lang="pl-PL" dirty="0" err="1">
                <a:ea typeface="+mn-lt"/>
                <a:cs typeface="+mn-lt"/>
              </a:rPr>
              <a:t>traditional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frame-based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cameras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can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introduce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significant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latency</a:t>
            </a:r>
            <a:r>
              <a:rPr lang="pl-PL" dirty="0">
                <a:ea typeface="+mn-lt"/>
                <a:cs typeface="+mn-lt"/>
              </a:rPr>
              <a:t> in </a:t>
            </a:r>
            <a:r>
              <a:rPr lang="pl-PL" dirty="0" err="1">
                <a:ea typeface="+mn-lt"/>
                <a:cs typeface="+mn-lt"/>
              </a:rPr>
              <a:t>dynamic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scenarios</a:t>
            </a:r>
            <a:r>
              <a:rPr lang="pl-PL" dirty="0">
                <a:ea typeface="+mn-lt"/>
                <a:cs typeface="+mn-lt"/>
              </a:rPr>
              <a:t> and </a:t>
            </a:r>
            <a:r>
              <a:rPr lang="pl-PL" dirty="0" err="1">
                <a:ea typeface="+mn-lt"/>
                <a:cs typeface="+mn-lt"/>
              </a:rPr>
              <a:t>elevated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power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consumption</a:t>
            </a:r>
            <a:r>
              <a:rPr lang="pl-PL" dirty="0">
                <a:ea typeface="+mn-lt"/>
                <a:cs typeface="+mn-lt"/>
              </a:rPr>
              <a:t>.</a:t>
            </a:r>
          </a:p>
          <a:p>
            <a:r>
              <a:rPr lang="pl-PL" dirty="0" err="1">
                <a:ea typeface="Calibri"/>
                <a:cs typeface="Calibri"/>
              </a:rPr>
              <a:t>Physical</a:t>
            </a:r>
            <a:r>
              <a:rPr lang="pl-PL" dirty="0">
                <a:ea typeface="Calibri"/>
                <a:cs typeface="Calibri"/>
              </a:rPr>
              <a:t> </a:t>
            </a:r>
            <a:r>
              <a:rPr lang="pl-PL" dirty="0" err="1">
                <a:ea typeface="Calibri"/>
                <a:cs typeface="Calibri"/>
              </a:rPr>
              <a:t>Dynamic</a:t>
            </a:r>
            <a:r>
              <a:rPr lang="pl-PL" dirty="0">
                <a:ea typeface="Calibri"/>
                <a:cs typeface="Calibri"/>
              </a:rPr>
              <a:t> </a:t>
            </a:r>
            <a:r>
              <a:rPr lang="pl-PL" dirty="0" err="1">
                <a:ea typeface="Calibri"/>
                <a:cs typeface="Calibri"/>
              </a:rPr>
              <a:t>Vision</a:t>
            </a:r>
            <a:r>
              <a:rPr lang="pl-PL" dirty="0">
                <a:ea typeface="Calibri"/>
                <a:cs typeface="Calibri"/>
              </a:rPr>
              <a:t> </a:t>
            </a:r>
            <a:r>
              <a:rPr lang="pl-PL" dirty="0" err="1">
                <a:ea typeface="Calibri"/>
                <a:cs typeface="Calibri"/>
              </a:rPr>
              <a:t>Sensors</a:t>
            </a:r>
            <a:r>
              <a:rPr lang="pl-PL" dirty="0">
                <a:ea typeface="Calibri"/>
                <a:cs typeface="Calibri"/>
              </a:rPr>
              <a:t> (DVS) </a:t>
            </a:r>
            <a:r>
              <a:rPr lang="pl-PL" dirty="0" err="1">
                <a:ea typeface="Calibri"/>
                <a:cs typeface="Calibri"/>
              </a:rPr>
              <a:t>are</a:t>
            </a:r>
            <a:r>
              <a:rPr lang="pl-PL" dirty="0">
                <a:ea typeface="Calibri"/>
                <a:cs typeface="Calibri"/>
              </a:rPr>
              <a:t> </a:t>
            </a:r>
            <a:r>
              <a:rPr lang="pl-PL" dirty="0" err="1">
                <a:ea typeface="Calibri"/>
                <a:cs typeface="Calibri"/>
              </a:rPr>
              <a:t>expensive</a:t>
            </a:r>
            <a:r>
              <a:rPr lang="pl-PL" dirty="0">
                <a:ea typeface="Calibri"/>
                <a:cs typeface="Calibri"/>
              </a:rPr>
              <a:t> and not </a:t>
            </a:r>
            <a:r>
              <a:rPr lang="pl-PL" dirty="0" err="1">
                <a:ea typeface="Calibri"/>
                <a:cs typeface="Calibri"/>
              </a:rPr>
              <a:t>widely</a:t>
            </a:r>
            <a:r>
              <a:rPr lang="pl-PL" dirty="0">
                <a:ea typeface="Calibri"/>
                <a:cs typeface="Calibri"/>
              </a:rPr>
              <a:t> </a:t>
            </a:r>
            <a:r>
              <a:rPr lang="pl-PL" dirty="0" err="1">
                <a:ea typeface="Calibri"/>
                <a:cs typeface="Calibri"/>
              </a:rPr>
              <a:t>or</a:t>
            </a:r>
            <a:r>
              <a:rPr lang="pl-PL" dirty="0">
                <a:ea typeface="Calibri"/>
                <a:cs typeface="Calibri"/>
              </a:rPr>
              <a:t> </a:t>
            </a:r>
            <a:r>
              <a:rPr lang="pl-PL" dirty="0" err="1">
                <a:ea typeface="Calibri"/>
                <a:cs typeface="Calibri"/>
              </a:rPr>
              <a:t>easily</a:t>
            </a:r>
            <a:r>
              <a:rPr lang="pl-PL" dirty="0">
                <a:ea typeface="Calibri"/>
                <a:cs typeface="Calibri"/>
              </a:rPr>
              <a:t> </a:t>
            </a:r>
            <a:r>
              <a:rPr lang="pl-PL" dirty="0" err="1">
                <a:ea typeface="Calibri"/>
                <a:cs typeface="Calibri"/>
              </a:rPr>
              <a:t>accessible</a:t>
            </a:r>
            <a:r>
              <a:rPr lang="pl-PL" dirty="0">
                <a:ea typeface="Calibri"/>
                <a:cs typeface="Calibri"/>
              </a:rPr>
              <a:t> as RGB </a:t>
            </a:r>
            <a:r>
              <a:rPr lang="pl-PL" dirty="0" err="1">
                <a:ea typeface="Calibri"/>
                <a:cs typeface="Calibri"/>
              </a:rPr>
              <a:t>sensors</a:t>
            </a:r>
            <a:r>
              <a:rPr lang="pl-PL" dirty="0">
                <a:ea typeface="Calibri"/>
                <a:cs typeface="Calibri"/>
              </a:rPr>
              <a:t>. </a:t>
            </a:r>
          </a:p>
        </p:txBody>
      </p:sp>
      <p:pic>
        <p:nvPicPr>
          <p:cNvPr id="5" name="Obraz 4" descr="Logo ACK Cyfronet AGH - ACK Cyfronet AGH">
            <a:extLst>
              <a:ext uri="{FF2B5EF4-FFF2-40B4-BE49-F238E27FC236}">
                <a16:creationId xmlns:a16="http://schemas.microsoft.com/office/drawing/2014/main" id="{AC110E37-A65F-4B0B-560D-B476BCB4C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554" y="202139"/>
            <a:ext cx="1942662" cy="107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2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6A872-FF04-395C-756B-4EB4A9C0E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5E6DC6-1BBB-A527-C5F8-EA6AE6F2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557474"/>
            <a:ext cx="11585575" cy="1460500"/>
          </a:xfrm>
        </p:spPr>
        <p:txBody>
          <a:bodyPr/>
          <a:lstStyle/>
          <a:p>
            <a:r>
              <a:rPr lang="pl-PL" dirty="0" err="1">
                <a:ea typeface="Calibri Light"/>
                <a:cs typeface="Calibri Light"/>
              </a:rPr>
              <a:t>Our</a:t>
            </a:r>
            <a:r>
              <a:rPr lang="pl-PL" dirty="0">
                <a:ea typeface="Calibri Light"/>
                <a:cs typeface="Calibri Light"/>
              </a:rPr>
              <a:t> </a:t>
            </a:r>
            <a:r>
              <a:rPr lang="pl-PL" dirty="0" err="1">
                <a:ea typeface="Calibri Light"/>
                <a:cs typeface="Calibri Light"/>
              </a:rPr>
              <a:t>research</a:t>
            </a:r>
            <a:r>
              <a:rPr lang="pl-PL" dirty="0">
                <a:ea typeface="Calibri Light"/>
                <a:cs typeface="Calibri Light"/>
              </a:rPr>
              <a:t> </a:t>
            </a:r>
            <a:r>
              <a:rPr lang="pl-PL" dirty="0" err="1">
                <a:ea typeface="Calibri Light"/>
                <a:cs typeface="Calibri Light"/>
              </a:rPr>
              <a:t>Objective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1BC4CA-16DF-D712-9942-D64BD7A36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 err="1">
                <a:ea typeface="+mn-lt"/>
                <a:cs typeface="+mn-lt"/>
              </a:rPr>
              <a:t>Develop</a:t>
            </a:r>
            <a:r>
              <a:rPr lang="pl-PL" dirty="0">
                <a:ea typeface="+mn-lt"/>
                <a:cs typeface="+mn-lt"/>
              </a:rPr>
              <a:t> a </a:t>
            </a:r>
            <a:r>
              <a:rPr lang="pl-PL" dirty="0" err="1">
                <a:ea typeface="+mn-lt"/>
                <a:cs typeface="+mn-lt"/>
              </a:rPr>
              <a:t>method</a:t>
            </a:r>
            <a:r>
              <a:rPr lang="pl-PL" dirty="0">
                <a:ea typeface="+mn-lt"/>
                <a:cs typeface="+mn-lt"/>
              </a:rPr>
              <a:t> to </a:t>
            </a:r>
            <a:r>
              <a:rPr lang="pl-PL" dirty="0" err="1">
                <a:ea typeface="+mn-lt"/>
                <a:cs typeface="+mn-lt"/>
              </a:rPr>
              <a:t>generate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synthetic</a:t>
            </a:r>
            <a:r>
              <a:rPr lang="pl-PL" dirty="0">
                <a:ea typeface="+mn-lt"/>
                <a:cs typeface="+mn-lt"/>
              </a:rPr>
              <a:t> event-</a:t>
            </a:r>
            <a:r>
              <a:rPr lang="pl-PL" dirty="0" err="1">
                <a:ea typeface="+mn-lt"/>
                <a:cs typeface="+mn-lt"/>
              </a:rPr>
              <a:t>based</a:t>
            </a:r>
            <a:r>
              <a:rPr lang="pl-PL" dirty="0">
                <a:ea typeface="+mn-lt"/>
                <a:cs typeface="+mn-lt"/>
              </a:rPr>
              <a:t> data as a </a:t>
            </a:r>
            <a:r>
              <a:rPr lang="pl-PL" dirty="0" err="1">
                <a:ea typeface="+mn-lt"/>
                <a:cs typeface="+mn-lt"/>
              </a:rPr>
              <a:t>practical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alternative</a:t>
            </a:r>
            <a:r>
              <a:rPr lang="pl-PL" dirty="0">
                <a:ea typeface="+mn-lt"/>
                <a:cs typeface="+mn-lt"/>
              </a:rPr>
              <a:t> to </a:t>
            </a:r>
            <a:r>
              <a:rPr lang="pl-PL" dirty="0" err="1">
                <a:ea typeface="+mn-lt"/>
                <a:cs typeface="+mn-lt"/>
              </a:rPr>
              <a:t>physical</a:t>
            </a:r>
            <a:r>
              <a:rPr lang="pl-PL" dirty="0">
                <a:ea typeface="+mn-lt"/>
                <a:cs typeface="+mn-lt"/>
              </a:rPr>
              <a:t> DVS </a:t>
            </a:r>
            <a:r>
              <a:rPr lang="pl-PL" dirty="0" err="1">
                <a:ea typeface="+mn-lt"/>
                <a:cs typeface="+mn-lt"/>
              </a:rPr>
              <a:t>sensors</a:t>
            </a:r>
            <a:r>
              <a:rPr lang="pl-PL" dirty="0">
                <a:ea typeface="+mn-lt"/>
                <a:cs typeface="+mn-lt"/>
              </a:rPr>
              <a:t>.</a:t>
            </a:r>
          </a:p>
          <a:p>
            <a:r>
              <a:rPr lang="pl-PL" dirty="0" err="1">
                <a:ea typeface="+mn-lt"/>
                <a:cs typeface="+mn-lt"/>
              </a:rPr>
              <a:t>Apply</a:t>
            </a:r>
            <a:r>
              <a:rPr lang="pl-PL" dirty="0">
                <a:ea typeface="+mn-lt"/>
                <a:cs typeface="+mn-lt"/>
              </a:rPr>
              <a:t> a </a:t>
            </a:r>
            <a:r>
              <a:rPr lang="pl-PL" dirty="0" err="1">
                <a:ea typeface="+mn-lt"/>
                <a:cs typeface="+mn-lt"/>
              </a:rPr>
              <a:t>consistent</a:t>
            </a:r>
            <a:r>
              <a:rPr lang="pl-PL" dirty="0">
                <a:ea typeface="+mn-lt"/>
                <a:cs typeface="+mn-lt"/>
              </a:rPr>
              <a:t> RGB-to-DVS </a:t>
            </a:r>
            <a:r>
              <a:rPr lang="pl-PL" dirty="0" err="1">
                <a:ea typeface="+mn-lt"/>
                <a:cs typeface="+mn-lt"/>
              </a:rPr>
              <a:t>conversion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pipeline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across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different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datasets</a:t>
            </a:r>
            <a:r>
              <a:rPr lang="pl-PL" dirty="0">
                <a:ea typeface="+mn-lt"/>
                <a:cs typeface="+mn-lt"/>
              </a:rPr>
              <a:t>.</a:t>
            </a:r>
          </a:p>
          <a:p>
            <a:r>
              <a:rPr lang="pl-PL" dirty="0" err="1">
                <a:ea typeface="+mn-lt"/>
                <a:cs typeface="+mn-lt"/>
              </a:rPr>
              <a:t>Use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synthetic</a:t>
            </a:r>
            <a:r>
              <a:rPr lang="pl-PL" dirty="0">
                <a:ea typeface="+mn-lt"/>
                <a:cs typeface="+mn-lt"/>
              </a:rPr>
              <a:t> DVS data as </a:t>
            </a:r>
            <a:r>
              <a:rPr lang="pl-PL" dirty="0" err="1">
                <a:ea typeface="+mn-lt"/>
                <a:cs typeface="+mn-lt"/>
              </a:rPr>
              <a:t>input</a:t>
            </a:r>
            <a:r>
              <a:rPr lang="pl-PL" dirty="0">
                <a:ea typeface="+mn-lt"/>
                <a:cs typeface="+mn-lt"/>
              </a:rPr>
              <a:t> to </a:t>
            </a:r>
            <a:r>
              <a:rPr lang="pl-PL" dirty="0" err="1">
                <a:ea typeface="+mn-lt"/>
                <a:cs typeface="+mn-lt"/>
              </a:rPr>
              <a:t>Spiking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Neural</a:t>
            </a:r>
            <a:r>
              <a:rPr lang="pl-PL" dirty="0">
                <a:ea typeface="+mn-lt"/>
                <a:cs typeface="+mn-lt"/>
              </a:rPr>
              <a:t> Networks (</a:t>
            </a:r>
            <a:r>
              <a:rPr lang="pl-PL" dirty="0" err="1">
                <a:ea typeface="+mn-lt"/>
                <a:cs typeface="+mn-lt"/>
              </a:rPr>
              <a:t>SNNs</a:t>
            </a:r>
            <a:r>
              <a:rPr lang="pl-PL" dirty="0">
                <a:ea typeface="+mn-lt"/>
                <a:cs typeface="+mn-lt"/>
              </a:rPr>
              <a:t>) for </a:t>
            </a:r>
            <a:r>
              <a:rPr lang="pl-PL" dirty="0" err="1">
                <a:ea typeface="+mn-lt"/>
                <a:cs typeface="+mn-lt"/>
              </a:rPr>
              <a:t>pedestrian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detection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tasks</a:t>
            </a:r>
            <a:r>
              <a:rPr lang="pl-PL" dirty="0">
                <a:ea typeface="+mn-lt"/>
                <a:cs typeface="+mn-lt"/>
              </a:rPr>
              <a:t>.</a:t>
            </a:r>
          </a:p>
          <a:p>
            <a:r>
              <a:rPr lang="pl-PL" b="1" dirty="0" err="1">
                <a:ea typeface="+mn-lt"/>
                <a:cs typeface="+mn-lt"/>
              </a:rPr>
              <a:t>Investigate</a:t>
            </a:r>
            <a:r>
              <a:rPr lang="pl-PL" dirty="0">
                <a:ea typeface="+mn-lt"/>
                <a:cs typeface="+mn-lt"/>
              </a:rPr>
              <a:t>: </a:t>
            </a:r>
            <a:r>
              <a:rPr lang="pl-PL" dirty="0" err="1">
                <a:ea typeface="+mn-lt"/>
                <a:cs typeface="+mn-lt"/>
              </a:rPr>
              <a:t>Can</a:t>
            </a:r>
            <a:r>
              <a:rPr lang="pl-PL" dirty="0">
                <a:ea typeface="+mn-lt"/>
                <a:cs typeface="+mn-lt"/>
              </a:rPr>
              <a:t> software-</a:t>
            </a:r>
            <a:r>
              <a:rPr lang="pl-PL" dirty="0" err="1">
                <a:ea typeface="+mn-lt"/>
                <a:cs typeface="+mn-lt"/>
              </a:rPr>
              <a:t>based</a:t>
            </a:r>
            <a:r>
              <a:rPr lang="pl-PL" dirty="0">
                <a:ea typeface="+mn-lt"/>
                <a:cs typeface="+mn-lt"/>
              </a:rPr>
              <a:t> RGB-to-DVS </a:t>
            </a:r>
            <a:r>
              <a:rPr lang="pl-PL" dirty="0" err="1">
                <a:ea typeface="+mn-lt"/>
                <a:cs typeface="+mn-lt"/>
              </a:rPr>
              <a:t>conversion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maintain</a:t>
            </a:r>
            <a:r>
              <a:rPr lang="pl-PL" dirty="0">
                <a:ea typeface="+mn-lt"/>
                <a:cs typeface="+mn-lt"/>
              </a:rPr>
              <a:t> high </a:t>
            </a:r>
            <a:r>
              <a:rPr lang="pl-PL" dirty="0" err="1">
                <a:ea typeface="+mn-lt"/>
                <a:cs typeface="+mn-lt"/>
              </a:rPr>
              <a:t>quality</a:t>
            </a:r>
            <a:r>
              <a:rPr lang="pl-PL" dirty="0">
                <a:ea typeface="+mn-lt"/>
                <a:cs typeface="+mn-lt"/>
              </a:rPr>
              <a:t> and </a:t>
            </a:r>
            <a:r>
              <a:rPr lang="pl-PL" dirty="0" err="1">
                <a:ea typeface="+mn-lt"/>
                <a:cs typeface="+mn-lt"/>
              </a:rPr>
              <a:t>fidelity</a:t>
            </a:r>
            <a:r>
              <a:rPr lang="pl-PL" dirty="0">
                <a:ea typeface="+mn-lt"/>
                <a:cs typeface="+mn-lt"/>
              </a:rPr>
              <a:t>?</a:t>
            </a:r>
          </a:p>
        </p:txBody>
      </p:sp>
      <p:pic>
        <p:nvPicPr>
          <p:cNvPr id="5" name="Obraz 4" descr="Logo ACK Cyfronet AGH - ACK Cyfronet AGH">
            <a:extLst>
              <a:ext uri="{FF2B5EF4-FFF2-40B4-BE49-F238E27FC236}">
                <a16:creationId xmlns:a16="http://schemas.microsoft.com/office/drawing/2014/main" id="{A8AFB5F4-D457-E7A3-CDE9-692A9B9AE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554" y="202139"/>
            <a:ext cx="1942662" cy="107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73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F25044-0ECB-BF92-0974-858AC2D40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741644"/>
            <a:ext cx="11585575" cy="1460500"/>
          </a:xfrm>
        </p:spPr>
        <p:txBody>
          <a:bodyPr/>
          <a:lstStyle/>
          <a:p>
            <a:r>
              <a:rPr lang="pl-PL" dirty="0" err="1">
                <a:ea typeface="Calibri Light"/>
                <a:cs typeface="Calibri Light"/>
              </a:rPr>
              <a:t>Datasets</a:t>
            </a:r>
            <a:endParaRPr lang="pl-PL" dirty="0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B34E20-F855-9DDA-5CB5-53EB50BC9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5" y="2195667"/>
            <a:ext cx="11585575" cy="46099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ea typeface="+mn-lt"/>
                <a:cs typeface="+mn-lt"/>
              </a:rPr>
              <a:t>Joint </a:t>
            </a:r>
            <a:r>
              <a:rPr lang="pl-PL" dirty="0" err="1">
                <a:ea typeface="+mn-lt"/>
                <a:cs typeface="+mn-lt"/>
              </a:rPr>
              <a:t>Attention</a:t>
            </a:r>
            <a:r>
              <a:rPr lang="pl-PL" dirty="0">
                <a:ea typeface="+mn-lt"/>
                <a:cs typeface="+mn-lt"/>
              </a:rPr>
              <a:t> in </a:t>
            </a:r>
            <a:r>
              <a:rPr lang="pl-PL" dirty="0" err="1">
                <a:ea typeface="+mn-lt"/>
                <a:cs typeface="+mn-lt"/>
              </a:rPr>
              <a:t>Autonomous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Driving</a:t>
            </a:r>
            <a:r>
              <a:rPr lang="pl-PL" dirty="0">
                <a:ea typeface="+mn-lt"/>
                <a:cs typeface="+mn-lt"/>
              </a:rPr>
              <a:t> (JAAD) </a:t>
            </a:r>
            <a:r>
              <a:rPr lang="pl-PL" dirty="0" err="1">
                <a:ea typeface="+mn-lt"/>
                <a:cs typeface="+mn-lt"/>
              </a:rPr>
              <a:t>Dataset</a:t>
            </a:r>
            <a:endParaRPr lang="pl-PL" dirty="0" err="1">
              <a:ea typeface="Calibri"/>
              <a:cs typeface="Calibri"/>
            </a:endParaRPr>
          </a:p>
          <a:p>
            <a:pPr marL="753745" lvl="1">
              <a:buFont typeface="Courier New" panose="020B0604020202020204" pitchFamily="34" charset="0"/>
              <a:buChar char="o"/>
            </a:pPr>
            <a:r>
              <a:rPr lang="pl-PL" dirty="0">
                <a:ea typeface="+mn-lt"/>
                <a:cs typeface="+mn-lt"/>
              </a:rPr>
              <a:t>The data </a:t>
            </a:r>
            <a:r>
              <a:rPr lang="pl-PL" dirty="0" err="1">
                <a:ea typeface="+mn-lt"/>
                <a:cs typeface="+mn-lt"/>
              </a:rPr>
              <a:t>consists</a:t>
            </a:r>
            <a:r>
              <a:rPr lang="pl-PL" dirty="0">
                <a:ea typeface="+mn-lt"/>
                <a:cs typeface="+mn-lt"/>
              </a:rPr>
              <a:t> of 346 high-</a:t>
            </a:r>
            <a:r>
              <a:rPr lang="pl-PL" dirty="0" err="1">
                <a:ea typeface="+mn-lt"/>
                <a:cs typeface="+mn-lt"/>
              </a:rPr>
              <a:t>resolutions</a:t>
            </a:r>
            <a:r>
              <a:rPr lang="pl-PL" dirty="0">
                <a:ea typeface="+mn-lt"/>
                <a:cs typeface="+mn-lt"/>
              </a:rPr>
              <a:t> video </a:t>
            </a:r>
            <a:r>
              <a:rPr lang="pl-PL" dirty="0" err="1">
                <a:ea typeface="+mn-lt"/>
                <a:cs typeface="+mn-lt"/>
              </a:rPr>
              <a:t>clips</a:t>
            </a:r>
            <a:r>
              <a:rPr lang="pl-PL" dirty="0">
                <a:ea typeface="+mn-lt"/>
                <a:cs typeface="+mn-lt"/>
              </a:rPr>
              <a:t> (5-15s)</a:t>
            </a:r>
          </a:p>
          <a:p>
            <a:pPr marL="753745" lvl="1">
              <a:buFont typeface="Courier New" panose="020B0604020202020204" pitchFamily="34" charset="0"/>
              <a:buChar char="o"/>
            </a:pPr>
            <a:r>
              <a:rPr lang="pl-PL" dirty="0" err="1">
                <a:ea typeface="+mn-lt"/>
                <a:cs typeface="+mn-lt"/>
              </a:rPr>
              <a:t>Only</a:t>
            </a:r>
            <a:r>
              <a:rPr lang="pl-PL" dirty="0">
                <a:ea typeface="+mn-lt"/>
                <a:cs typeface="+mn-lt"/>
              </a:rPr>
              <a:t> RGB video </a:t>
            </a:r>
            <a:r>
              <a:rPr lang="pl-PL" dirty="0" err="1">
                <a:ea typeface="+mn-lt"/>
                <a:cs typeface="+mn-lt"/>
              </a:rPr>
              <a:t>clips</a:t>
            </a:r>
          </a:p>
          <a:p>
            <a:r>
              <a:rPr lang="pl-PL" dirty="0">
                <a:ea typeface="+mn-lt"/>
                <a:cs typeface="+mn-lt"/>
              </a:rPr>
              <a:t>The </a:t>
            </a:r>
            <a:r>
              <a:rPr lang="pl-PL" dirty="0" err="1">
                <a:ea typeface="+mn-lt"/>
                <a:cs typeface="+mn-lt"/>
              </a:rPr>
              <a:t>Dataset</a:t>
            </a:r>
            <a:r>
              <a:rPr lang="pl-PL" dirty="0">
                <a:ea typeface="+mn-lt"/>
                <a:cs typeface="+mn-lt"/>
              </a:rPr>
              <a:t> of Manufacturing </a:t>
            </a:r>
            <a:r>
              <a:rPr lang="pl-PL" dirty="0" err="1">
                <a:ea typeface="+mn-lt"/>
                <a:cs typeface="+mn-lt"/>
              </a:rPr>
              <a:t>Tasks</a:t>
            </a:r>
            <a:r>
              <a:rPr lang="pl-PL" dirty="0">
                <a:ea typeface="+mn-lt"/>
                <a:cs typeface="+mn-lt"/>
              </a:rPr>
              <a:t> (DMT22) </a:t>
            </a:r>
            <a:r>
              <a:rPr lang="pl-PL" dirty="0" err="1">
                <a:ea typeface="+mn-lt"/>
                <a:cs typeface="+mn-lt"/>
              </a:rPr>
              <a:t>Dataset</a:t>
            </a:r>
            <a:endParaRPr lang="pl-PL" dirty="0">
              <a:ea typeface="+mn-lt"/>
              <a:cs typeface="+mn-lt"/>
            </a:endParaRPr>
          </a:p>
          <a:p>
            <a:pPr marL="753745" lvl="1">
              <a:buFont typeface="Courier New" panose="020B0604020202020204" pitchFamily="34" charset="0"/>
              <a:buChar char="o"/>
            </a:pPr>
            <a:r>
              <a:rPr lang="pl-PL" dirty="0" err="1">
                <a:ea typeface="+mn-lt"/>
                <a:cs typeface="+mn-lt"/>
              </a:rPr>
              <a:t>Encompasses</a:t>
            </a:r>
            <a:r>
              <a:rPr lang="pl-PL" dirty="0">
                <a:ea typeface="+mn-lt"/>
                <a:cs typeface="+mn-lt"/>
              </a:rPr>
              <a:t> five </a:t>
            </a:r>
            <a:r>
              <a:rPr lang="pl-PL" dirty="0" err="1">
                <a:ea typeface="+mn-lt"/>
                <a:cs typeface="+mn-lt"/>
              </a:rPr>
              <a:t>classes</a:t>
            </a:r>
            <a:r>
              <a:rPr lang="pl-PL" dirty="0">
                <a:ea typeface="+mn-lt"/>
                <a:cs typeface="+mn-lt"/>
              </a:rPr>
              <a:t> of </a:t>
            </a:r>
            <a:r>
              <a:rPr lang="pl-PL" dirty="0" err="1">
                <a:ea typeface="+mn-lt"/>
                <a:cs typeface="+mn-lt"/>
              </a:rPr>
              <a:t>representative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manufacturing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primitives</a:t>
            </a:r>
            <a:endParaRPr lang="pl-PL" dirty="0" err="1">
              <a:ea typeface="Calibri"/>
              <a:cs typeface="Calibri"/>
            </a:endParaRPr>
          </a:p>
          <a:p>
            <a:pPr marL="753745" lvl="1">
              <a:buFont typeface="Courier New" panose="020B0604020202020204" pitchFamily="34" charset="0"/>
              <a:buChar char="o"/>
            </a:pPr>
            <a:r>
              <a:rPr lang="pl-PL" dirty="0">
                <a:ea typeface="Calibri"/>
                <a:cs typeface="Calibri"/>
              </a:rPr>
              <a:t>RGB and DVS video </a:t>
            </a:r>
            <a:r>
              <a:rPr lang="pl-PL" dirty="0" err="1">
                <a:ea typeface="Calibri"/>
                <a:cs typeface="Calibri"/>
              </a:rPr>
              <a:t>clips</a:t>
            </a:r>
          </a:p>
          <a:p>
            <a:pPr marL="0" indent="0">
              <a:buNone/>
            </a:pPr>
            <a:endParaRPr lang="pl-PL" dirty="0">
              <a:ea typeface="Calibri"/>
              <a:cs typeface="Calibri"/>
            </a:endParaRPr>
          </a:p>
        </p:txBody>
      </p:sp>
      <p:pic>
        <p:nvPicPr>
          <p:cNvPr id="5" name="Obraz 4" descr="Logo ACK Cyfronet AGH - ACK Cyfronet AGH">
            <a:extLst>
              <a:ext uri="{FF2B5EF4-FFF2-40B4-BE49-F238E27FC236}">
                <a16:creationId xmlns:a16="http://schemas.microsoft.com/office/drawing/2014/main" id="{987DAD73-0377-80DE-557A-9BEDFAC56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554" y="202139"/>
            <a:ext cx="1942662" cy="107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0D7C13-1FEA-1E86-ACB6-90E548B1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4" y="641574"/>
            <a:ext cx="11585575" cy="1460500"/>
          </a:xfrm>
        </p:spPr>
        <p:txBody>
          <a:bodyPr/>
          <a:lstStyle/>
          <a:p>
            <a:r>
              <a:rPr lang="pl-PL" dirty="0">
                <a:ea typeface="Calibri Light"/>
                <a:cs typeface="Calibri Light"/>
              </a:rPr>
              <a:t>JAAD </a:t>
            </a:r>
            <a:r>
              <a:rPr lang="pl-PL" dirty="0" err="1">
                <a:ea typeface="Calibri Light"/>
                <a:cs typeface="Calibri Light"/>
              </a:rPr>
              <a:t>Dataset</a:t>
            </a:r>
          </a:p>
        </p:txBody>
      </p:sp>
      <p:pic>
        <p:nvPicPr>
          <p:cNvPr id="5" name="Obraz 4" descr="Logo ACK Cyfronet AGH - ACK Cyfronet AGH">
            <a:extLst>
              <a:ext uri="{FF2B5EF4-FFF2-40B4-BE49-F238E27FC236}">
                <a16:creationId xmlns:a16="http://schemas.microsoft.com/office/drawing/2014/main" id="{35EB459F-E066-A6AE-5E24-516E3BCED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554" y="202139"/>
            <a:ext cx="1942662" cy="1072507"/>
          </a:xfrm>
          <a:prstGeom prst="rect">
            <a:avLst/>
          </a:prstGeom>
        </p:spPr>
      </p:pic>
      <p:pic>
        <p:nvPicPr>
          <p:cNvPr id="12" name="Picture 11" descr="A person walking on the street&#10;&#10;AI-generated content may be incorrect.">
            <a:extLst>
              <a:ext uri="{FF2B5EF4-FFF2-40B4-BE49-F238E27FC236}">
                <a16:creationId xmlns:a16="http://schemas.microsoft.com/office/drawing/2014/main" id="{9873294F-6031-2371-886A-3F6567CA4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24" y="4390036"/>
            <a:ext cx="6588037" cy="1704975"/>
          </a:xfrm>
          <a:prstGeom prst="rect">
            <a:avLst/>
          </a:prstGeom>
        </p:spPr>
      </p:pic>
      <p:pic>
        <p:nvPicPr>
          <p:cNvPr id="15" name="Picture 14" descr="A person standing next to a car&#10;&#10;AI-generated content may be incorrect.">
            <a:extLst>
              <a:ext uri="{FF2B5EF4-FFF2-40B4-BE49-F238E27FC236}">
                <a16:creationId xmlns:a16="http://schemas.microsoft.com/office/drawing/2014/main" id="{5DA29A20-D30D-1D49-B8C1-DD24A1D8A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15" y="2090165"/>
            <a:ext cx="6562553" cy="1685925"/>
          </a:xfrm>
          <a:prstGeom prst="rect">
            <a:avLst/>
          </a:prstGeom>
        </p:spPr>
      </p:pic>
      <p:pic>
        <p:nvPicPr>
          <p:cNvPr id="16" name="Picture 15" descr="A view from the car window of a car&#10;&#10;AI-generated content may be incorrect.">
            <a:extLst>
              <a:ext uri="{FF2B5EF4-FFF2-40B4-BE49-F238E27FC236}">
                <a16:creationId xmlns:a16="http://schemas.microsoft.com/office/drawing/2014/main" id="{C7BB2DB0-D71D-60E8-C144-00B235FDF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0144" y="1866746"/>
            <a:ext cx="3761418" cy="2397214"/>
          </a:xfrm>
          <a:prstGeom prst="rect">
            <a:avLst/>
          </a:prstGeom>
        </p:spPr>
      </p:pic>
      <p:pic>
        <p:nvPicPr>
          <p:cNvPr id="17" name="Picture 16" descr="A street with cars and buildings&#10;&#10;AI-generated content may be incorrect.">
            <a:extLst>
              <a:ext uri="{FF2B5EF4-FFF2-40B4-BE49-F238E27FC236}">
                <a16:creationId xmlns:a16="http://schemas.microsoft.com/office/drawing/2014/main" id="{C324E6C5-4332-279C-93F8-173ED31FD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689" y="4392686"/>
            <a:ext cx="3751676" cy="239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17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3002E-E16F-4DA7-47B8-03AB7418B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5CC1E1-4855-8FF0-B3E7-3D57E7063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4" y="544396"/>
            <a:ext cx="11585575" cy="1460500"/>
          </a:xfrm>
        </p:spPr>
        <p:txBody>
          <a:bodyPr/>
          <a:lstStyle/>
          <a:p>
            <a:r>
              <a:rPr lang="pl-PL" dirty="0">
                <a:ea typeface="Calibri Light"/>
                <a:cs typeface="Calibri Light"/>
              </a:rPr>
              <a:t>DMT22 </a:t>
            </a:r>
            <a:r>
              <a:rPr lang="pl-PL" dirty="0" err="1">
                <a:ea typeface="Calibri Light"/>
                <a:cs typeface="Calibri Light"/>
              </a:rPr>
              <a:t>Dataset</a:t>
            </a:r>
            <a:endParaRPr lang="en-US" dirty="0" err="1"/>
          </a:p>
        </p:txBody>
      </p:sp>
      <p:pic>
        <p:nvPicPr>
          <p:cNvPr id="5" name="Obraz 4" descr="Logo ACK Cyfronet AGH - ACK Cyfronet AGH">
            <a:extLst>
              <a:ext uri="{FF2B5EF4-FFF2-40B4-BE49-F238E27FC236}">
                <a16:creationId xmlns:a16="http://schemas.microsoft.com/office/drawing/2014/main" id="{79BA19BF-9660-301E-AF75-7F1DBE3E4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554" y="202139"/>
            <a:ext cx="1942662" cy="1072507"/>
          </a:xfrm>
          <a:prstGeom prst="rect">
            <a:avLst/>
          </a:prstGeom>
        </p:spPr>
      </p:pic>
      <p:pic>
        <p:nvPicPr>
          <p:cNvPr id="4" name="Picture 3" descr="Classification of primitive manufacturing tasks from filtered event data -  ScienceDirect">
            <a:extLst>
              <a:ext uri="{FF2B5EF4-FFF2-40B4-BE49-F238E27FC236}">
                <a16:creationId xmlns:a16="http://schemas.microsoft.com/office/drawing/2014/main" id="{431F1B10-FD12-438A-1011-897397BC1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013" y="1731286"/>
            <a:ext cx="7818048" cy="517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72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9327-684F-D58F-F877-6A248C88A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674591"/>
            <a:ext cx="10543663" cy="1438210"/>
          </a:xfrm>
        </p:spPr>
        <p:txBody>
          <a:bodyPr>
            <a:normAutofit/>
          </a:bodyPr>
          <a:lstStyle/>
          <a:p>
            <a:r>
              <a:rPr lang="en-US" sz="4000" dirty="0">
                <a:ea typeface="+mj-lt"/>
                <a:cs typeface="+mj-lt"/>
              </a:rPr>
              <a:t>Here's how we tackled a major challenge toward our goal using the two datasets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0955C-499B-EBC4-E6F5-018799C67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5" y="2111584"/>
            <a:ext cx="11585575" cy="490013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ea typeface="Calibri"/>
                <a:cs typeface="Calibri"/>
              </a:rPr>
              <a:t>The main goal</a:t>
            </a:r>
            <a:r>
              <a:rPr lang="en-US" dirty="0">
                <a:ea typeface="Calibri"/>
                <a:cs typeface="Calibri"/>
              </a:rPr>
              <a:t>: </a:t>
            </a:r>
            <a:r>
              <a:rPr lang="en-US" dirty="0">
                <a:ea typeface="+mn-lt"/>
                <a:cs typeface="+mn-lt"/>
              </a:rPr>
              <a:t>Investigate pedestrian detection using Dynamic Vision Sensors (DVS) and Spiking Neural Networks (SNNs).</a:t>
            </a:r>
            <a:endParaRPr lang="en-US" dirty="0">
              <a:ea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ea typeface="+mn-lt"/>
                <a:cs typeface="+mn-lt"/>
              </a:rPr>
              <a:t>Initial Dataset</a:t>
            </a:r>
            <a:r>
              <a:rPr lang="en-US" dirty="0">
                <a:ea typeface="+mn-lt"/>
                <a:cs typeface="+mn-lt"/>
              </a:rPr>
              <a:t>: JAAD (Joint Attention for Autonomous Driving) – provides rich RGB data but lacks native DVS recordings.</a:t>
            </a:r>
          </a:p>
          <a:p>
            <a:pPr>
              <a:lnSpc>
                <a:spcPct val="120000"/>
              </a:lnSpc>
            </a:pPr>
            <a:r>
              <a:rPr lang="en-US" b="1" dirty="0">
                <a:ea typeface="+mn-lt"/>
                <a:cs typeface="+mn-lt"/>
              </a:rPr>
              <a:t>Challenge</a:t>
            </a:r>
            <a:r>
              <a:rPr lang="en-US" dirty="0">
                <a:ea typeface="+mn-lt"/>
                <a:cs typeface="+mn-lt"/>
              </a:rPr>
              <a:t>: We developed a method to convert RGB frames to synthetic DVS, but the accuracy and realism of this conversion were uncertain.</a:t>
            </a:r>
          </a:p>
          <a:p>
            <a:pPr>
              <a:lnSpc>
                <a:spcPct val="120000"/>
              </a:lnSpc>
            </a:pPr>
            <a:r>
              <a:rPr lang="en-US" b="1" dirty="0">
                <a:ea typeface="+mn-lt"/>
                <a:cs typeface="+mn-lt"/>
              </a:rPr>
              <a:t>Solution</a:t>
            </a:r>
            <a:r>
              <a:rPr lang="en-US" dirty="0">
                <a:ea typeface="+mn-lt"/>
                <a:cs typeface="+mn-lt"/>
              </a:rPr>
              <a:t>: Introduced the DMT22 dataset, which contains paired RGB and real DVS data.</a:t>
            </a:r>
          </a:p>
          <a:p>
            <a:pPr>
              <a:lnSpc>
                <a:spcPct val="120000"/>
              </a:lnSpc>
            </a:pPr>
            <a:r>
              <a:rPr lang="en-US" b="1" dirty="0">
                <a:ea typeface="+mn-lt"/>
                <a:cs typeface="+mn-lt"/>
              </a:rPr>
              <a:t>Approach:</a:t>
            </a:r>
            <a:endParaRPr lang="en-US" dirty="0">
              <a:ea typeface="+mn-lt"/>
              <a:cs typeface="+mn-lt"/>
            </a:endParaRPr>
          </a:p>
          <a:p>
            <a:pPr marL="753745" lvl="1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Convert DMT22 RGB to synthetic DVS using v2e.</a:t>
            </a:r>
            <a:endParaRPr lang="en-US" dirty="0">
              <a:ea typeface="Calibri"/>
              <a:cs typeface="Calibri"/>
            </a:endParaRPr>
          </a:p>
          <a:p>
            <a:pPr marL="753745" lvl="1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Compare synthetic DVS with corresponding real DVS from DMT22.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ea typeface="+mn-lt"/>
                <a:cs typeface="+mn-lt"/>
              </a:rPr>
              <a:t>Outcome</a:t>
            </a:r>
            <a:r>
              <a:rPr lang="en-US" dirty="0">
                <a:ea typeface="+mn-lt"/>
                <a:cs typeface="+mn-lt"/>
              </a:rPr>
              <a:t>: This allowed us to validate the quality of the synthetic DVS and justify its use in experiments based on the JAAD dataset.</a:t>
            </a:r>
          </a:p>
        </p:txBody>
      </p:sp>
    </p:spTree>
    <p:extLst>
      <p:ext uri="{BB962C8B-B14F-4D97-AF65-F5344CB8AC3E}">
        <p14:creationId xmlns:p14="http://schemas.microsoft.com/office/powerpoint/2010/main" val="2196720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5EA6A0-90BE-9477-06C1-8DB0DA3E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681906"/>
            <a:ext cx="11585575" cy="1460500"/>
          </a:xfrm>
        </p:spPr>
        <p:txBody>
          <a:bodyPr/>
          <a:lstStyle/>
          <a:p>
            <a:r>
              <a:rPr lang="pl-PL" dirty="0" err="1">
                <a:ea typeface="Calibri Light"/>
                <a:cs typeface="Calibri Light"/>
              </a:rPr>
              <a:t>Dynamic</a:t>
            </a:r>
            <a:r>
              <a:rPr lang="pl-PL" dirty="0">
                <a:ea typeface="Calibri Light"/>
                <a:cs typeface="Calibri Light"/>
              </a:rPr>
              <a:t> </a:t>
            </a:r>
            <a:r>
              <a:rPr lang="pl-PL" dirty="0" err="1">
                <a:ea typeface="Calibri Light"/>
                <a:cs typeface="Calibri Light"/>
              </a:rPr>
              <a:t>Vision</a:t>
            </a:r>
            <a:r>
              <a:rPr lang="pl-PL" dirty="0">
                <a:ea typeface="Calibri Light"/>
                <a:cs typeface="Calibri Light"/>
              </a:rPr>
              <a:t> Sensor (DVS)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9D0199-3091-2286-52C8-27CF2C5C0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ea typeface="+mn-lt"/>
                <a:cs typeface="+mn-lt"/>
              </a:rPr>
              <a:t>DVS </a:t>
            </a:r>
            <a:r>
              <a:rPr lang="pl-PL" dirty="0" err="1">
                <a:ea typeface="+mn-lt"/>
                <a:cs typeface="+mn-lt"/>
              </a:rPr>
              <a:t>operates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asynchronously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dirty="0" err="1">
                <a:ea typeface="+mn-lt"/>
                <a:cs typeface="+mn-lt"/>
              </a:rPr>
              <a:t>capturing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changes</a:t>
            </a:r>
            <a:r>
              <a:rPr lang="pl-PL" dirty="0">
                <a:ea typeface="+mn-lt"/>
                <a:cs typeface="+mn-lt"/>
              </a:rPr>
              <a:t> in </a:t>
            </a:r>
            <a:r>
              <a:rPr lang="pl-PL" dirty="0" err="1">
                <a:ea typeface="+mn-lt"/>
                <a:cs typeface="+mn-lt"/>
              </a:rPr>
              <a:t>light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intensity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at</a:t>
            </a:r>
            <a:r>
              <a:rPr lang="pl-PL" dirty="0">
                <a:ea typeface="+mn-lt"/>
                <a:cs typeface="+mn-lt"/>
              </a:rPr>
              <a:t> the </a:t>
            </a:r>
            <a:r>
              <a:rPr lang="pl-PL" dirty="0" err="1">
                <a:ea typeface="+mn-lt"/>
                <a:cs typeface="+mn-lt"/>
              </a:rPr>
              <a:t>pixel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level</a:t>
            </a:r>
            <a:r>
              <a:rPr lang="pl-PL" dirty="0">
                <a:ea typeface="+mn-lt"/>
                <a:cs typeface="+mn-lt"/>
              </a:rPr>
              <a:t> and </a:t>
            </a:r>
            <a:r>
              <a:rPr lang="pl-PL" dirty="0" err="1">
                <a:ea typeface="+mn-lt"/>
                <a:cs typeface="+mn-lt"/>
              </a:rPr>
              <a:t>recording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events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only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when</a:t>
            </a:r>
            <a:r>
              <a:rPr lang="pl-PL" dirty="0">
                <a:ea typeface="+mn-lt"/>
                <a:cs typeface="+mn-lt"/>
              </a:rPr>
              <a:t> a </a:t>
            </a:r>
            <a:r>
              <a:rPr lang="pl-PL" dirty="0" err="1">
                <a:ea typeface="+mn-lt"/>
                <a:cs typeface="+mn-lt"/>
              </a:rPr>
              <a:t>change</a:t>
            </a:r>
            <a:r>
              <a:rPr lang="pl-PL" dirty="0">
                <a:ea typeface="+mn-lt"/>
                <a:cs typeface="+mn-lt"/>
              </a:rPr>
              <a:t> in </a:t>
            </a:r>
            <a:r>
              <a:rPr lang="pl-PL" dirty="0" err="1">
                <a:ea typeface="+mn-lt"/>
                <a:cs typeface="+mn-lt"/>
              </a:rPr>
              <a:t>brightness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occurs</a:t>
            </a:r>
            <a:r>
              <a:rPr lang="pl-PL" dirty="0">
                <a:ea typeface="+mn-lt"/>
                <a:cs typeface="+mn-lt"/>
              </a:rPr>
              <a:t>.</a:t>
            </a:r>
          </a:p>
        </p:txBody>
      </p:sp>
      <p:pic>
        <p:nvPicPr>
          <p:cNvPr id="5" name="Obraz 4" descr="Logo ACK Cyfronet AGH - ACK Cyfronet AGH">
            <a:extLst>
              <a:ext uri="{FF2B5EF4-FFF2-40B4-BE49-F238E27FC236}">
                <a16:creationId xmlns:a16="http://schemas.microsoft.com/office/drawing/2014/main" id="{282E6F38-4CD6-805F-2451-6680F0F50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554" y="202139"/>
            <a:ext cx="1942662" cy="1072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248DD-3251-A0F6-E0B1-DBB25F35E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005" y="3317416"/>
            <a:ext cx="7070086" cy="349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75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4BE0-43FE-AF31-692C-2F12B558B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554079"/>
            <a:ext cx="11585575" cy="1460500"/>
          </a:xfrm>
        </p:spPr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v2e: Video to Events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EA3DA-B774-E914-C833-296F310E3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5" y="1674960"/>
            <a:ext cx="11585575" cy="7248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Python torch + </a:t>
            </a:r>
            <a:r>
              <a:rPr lang="en-US" dirty="0" err="1">
                <a:ea typeface="+mn-lt"/>
                <a:cs typeface="+mn-lt"/>
              </a:rPr>
              <a:t>opencv</a:t>
            </a:r>
            <a:r>
              <a:rPr lang="en-US" dirty="0">
                <a:ea typeface="+mn-lt"/>
                <a:cs typeface="+mn-lt"/>
              </a:rPr>
              <a:t> code</a:t>
            </a: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</p:txBody>
      </p:sp>
      <p:pic>
        <p:nvPicPr>
          <p:cNvPr id="5" name="Picture 4" descr="A diagram of a tennis game&#10;&#10;AI-generated content may be incorrect.">
            <a:extLst>
              <a:ext uri="{FF2B5EF4-FFF2-40B4-BE49-F238E27FC236}">
                <a16:creationId xmlns:a16="http://schemas.microsoft.com/office/drawing/2014/main" id="{E56B2F13-4263-C0CD-2C1A-3D63B31C1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475" y="2158316"/>
            <a:ext cx="11096695" cy="513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9846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563</Words>
  <Application>Microsoft Office PowerPoint</Application>
  <PresentationFormat>Niestandardowy</PresentationFormat>
  <Paragraphs>55</Paragraphs>
  <Slides>15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FagoNoBoldCE-Caps</vt:lpstr>
      <vt:lpstr>Helvetica Neue</vt:lpstr>
      <vt:lpstr>Blank Presentation</vt:lpstr>
      <vt:lpstr>Blank Presentation</vt:lpstr>
      <vt:lpstr>Prezentacja programu PowerPoint</vt:lpstr>
      <vt:lpstr>Problem Statement </vt:lpstr>
      <vt:lpstr>Our research Objective</vt:lpstr>
      <vt:lpstr>Datasets</vt:lpstr>
      <vt:lpstr>JAAD Dataset</vt:lpstr>
      <vt:lpstr>DMT22 Dataset</vt:lpstr>
      <vt:lpstr>Here's how we tackled a major challenge toward our goal using the two datasets</vt:lpstr>
      <vt:lpstr>Dynamic Vision Sensor (DVS)</vt:lpstr>
      <vt:lpstr>v2e: Video to Events</vt:lpstr>
      <vt:lpstr>v2e: Output</vt:lpstr>
      <vt:lpstr>Experiments workflow</vt:lpstr>
      <vt:lpstr>Experiments resources</vt:lpstr>
      <vt:lpstr>Results</vt:lpstr>
      <vt:lpstr>Conclusions and future 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Maciek</dc:creator>
  <cp:lastModifiedBy>K M</cp:lastModifiedBy>
  <cp:revision>1140</cp:revision>
  <dcterms:modified xsi:type="dcterms:W3CDTF">2025-04-14T10:00:25Z</dcterms:modified>
  <cp:contentStatus>Wersja ostateczna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